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Lst>
  <p:notesMasterIdLst>
    <p:notesMasterId r:id="rId51"/>
  </p:notesMasterIdLst>
  <p:sldIdLst>
    <p:sldId id="600" r:id="rId3"/>
    <p:sldId id="601" r:id="rId4"/>
    <p:sldId id="281" r:id="rId5"/>
    <p:sldId id="602" r:id="rId6"/>
    <p:sldId id="603" r:id="rId7"/>
    <p:sldId id="604" r:id="rId8"/>
    <p:sldId id="257" r:id="rId9"/>
    <p:sldId id="259" r:id="rId10"/>
    <p:sldId id="258" r:id="rId11"/>
    <p:sldId id="260" r:id="rId12"/>
    <p:sldId id="268" r:id="rId13"/>
    <p:sldId id="261" r:id="rId14"/>
    <p:sldId id="265" r:id="rId15"/>
    <p:sldId id="264" r:id="rId16"/>
    <p:sldId id="266" r:id="rId17"/>
    <p:sldId id="267" r:id="rId18"/>
    <p:sldId id="263" r:id="rId19"/>
    <p:sldId id="481" r:id="rId20"/>
    <p:sldId id="563" r:id="rId21"/>
    <p:sldId id="571" r:id="rId22"/>
    <p:sldId id="537" r:id="rId23"/>
    <p:sldId id="518" r:id="rId24"/>
    <p:sldId id="564" r:id="rId25"/>
    <p:sldId id="554" r:id="rId26"/>
    <p:sldId id="586" r:id="rId27"/>
    <p:sldId id="589" r:id="rId28"/>
    <p:sldId id="514" r:id="rId29"/>
    <p:sldId id="269" r:id="rId30"/>
    <p:sldId id="274" r:id="rId31"/>
    <p:sldId id="271" r:id="rId32"/>
    <p:sldId id="270" r:id="rId33"/>
    <p:sldId id="272" r:id="rId34"/>
    <p:sldId id="273" r:id="rId35"/>
    <p:sldId id="590" r:id="rId36"/>
    <p:sldId id="591" r:id="rId37"/>
    <p:sldId id="592" r:id="rId38"/>
    <p:sldId id="593" r:id="rId39"/>
    <p:sldId id="594" r:id="rId40"/>
    <p:sldId id="595" r:id="rId41"/>
    <p:sldId id="596" r:id="rId42"/>
    <p:sldId id="597" r:id="rId43"/>
    <p:sldId id="598" r:id="rId44"/>
    <p:sldId id="279" r:id="rId45"/>
    <p:sldId id="599" r:id="rId46"/>
    <p:sldId id="275" r:id="rId47"/>
    <p:sldId id="276" r:id="rId48"/>
    <p:sldId id="277" r:id="rId49"/>
    <p:sldId id="27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C32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A3E2A-DCC5-44C5-99BE-57D89C476D5A}"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24922375-9997-44E9-AF1A-595668AA8438}">
      <dgm:prSet/>
      <dgm:spPr/>
      <dgm:t>
        <a:bodyPr/>
        <a:lstStyle/>
        <a:p>
          <a:r>
            <a:rPr lang="en-GB" dirty="0"/>
            <a:t>Listen and ask questions</a:t>
          </a:r>
          <a:endParaRPr lang="en-US" dirty="0"/>
        </a:p>
      </dgm:t>
    </dgm:pt>
    <dgm:pt modelId="{35AA5AC9-E959-4885-9F34-0A4D5C8DE728}" type="parTrans" cxnId="{FEE51C65-560E-4498-9C9D-61F1AAA8D8F9}">
      <dgm:prSet/>
      <dgm:spPr/>
      <dgm:t>
        <a:bodyPr/>
        <a:lstStyle/>
        <a:p>
          <a:endParaRPr lang="en-US"/>
        </a:p>
      </dgm:t>
    </dgm:pt>
    <dgm:pt modelId="{F09F811A-31C2-4F61-A985-24F612B772AD}" type="sibTrans" cxnId="{FEE51C65-560E-4498-9C9D-61F1AAA8D8F9}">
      <dgm:prSet/>
      <dgm:spPr/>
      <dgm:t>
        <a:bodyPr/>
        <a:lstStyle/>
        <a:p>
          <a:endParaRPr lang="en-US"/>
        </a:p>
      </dgm:t>
    </dgm:pt>
    <dgm:pt modelId="{D8C2B3A9-81B8-4013-BDA7-3CC6A20E62D7}">
      <dgm:prSet/>
      <dgm:spPr/>
      <dgm:t>
        <a:bodyPr/>
        <a:lstStyle/>
        <a:p>
          <a:r>
            <a:rPr lang="en-US" dirty="0"/>
            <a:t>Let pupils teach you </a:t>
          </a:r>
        </a:p>
      </dgm:t>
    </dgm:pt>
    <dgm:pt modelId="{E8E28052-EF07-4423-A831-1F28AC5F6D5B}" type="parTrans" cxnId="{99EA87B2-5F0C-4213-83DA-C1DE79CAB2D7}">
      <dgm:prSet/>
      <dgm:spPr/>
      <dgm:t>
        <a:bodyPr/>
        <a:lstStyle/>
        <a:p>
          <a:endParaRPr lang="en-US"/>
        </a:p>
      </dgm:t>
    </dgm:pt>
    <dgm:pt modelId="{BE887066-5155-4CB0-95BF-164F2B34A407}" type="sibTrans" cxnId="{99EA87B2-5F0C-4213-83DA-C1DE79CAB2D7}">
      <dgm:prSet/>
      <dgm:spPr/>
      <dgm:t>
        <a:bodyPr/>
        <a:lstStyle/>
        <a:p>
          <a:endParaRPr lang="en-US"/>
        </a:p>
      </dgm:t>
    </dgm:pt>
    <dgm:pt modelId="{C71F1CF8-6268-4E35-B65F-D707AB6F908D}">
      <dgm:prSet/>
      <dgm:spPr/>
      <dgm:t>
        <a:bodyPr/>
        <a:lstStyle/>
        <a:p>
          <a:r>
            <a:rPr lang="en-GB" dirty="0"/>
            <a:t>Coach not mentor  </a:t>
          </a:r>
          <a:endParaRPr lang="en-US" dirty="0"/>
        </a:p>
      </dgm:t>
    </dgm:pt>
    <dgm:pt modelId="{354E29C6-BFD3-4DAB-89A6-1A91EC045D92}" type="parTrans" cxnId="{4C5E5D0C-D1F8-499C-840A-3AB1DEA34B65}">
      <dgm:prSet/>
      <dgm:spPr/>
      <dgm:t>
        <a:bodyPr/>
        <a:lstStyle/>
        <a:p>
          <a:endParaRPr lang="en-US"/>
        </a:p>
      </dgm:t>
    </dgm:pt>
    <dgm:pt modelId="{5AAB1EAB-12FE-4678-AFCC-F810243F9AC6}" type="sibTrans" cxnId="{4C5E5D0C-D1F8-499C-840A-3AB1DEA34B65}">
      <dgm:prSet/>
      <dgm:spPr/>
      <dgm:t>
        <a:bodyPr/>
        <a:lstStyle/>
        <a:p>
          <a:endParaRPr lang="en-US"/>
        </a:p>
      </dgm:t>
    </dgm:pt>
    <dgm:pt modelId="{C6E06F63-D484-4D12-A4FA-5D11CE1A8C49}" type="pres">
      <dgm:prSet presAssocID="{139A3E2A-DCC5-44C5-99BE-57D89C476D5A}" presName="hierChild1" presStyleCnt="0">
        <dgm:presLayoutVars>
          <dgm:chPref val="1"/>
          <dgm:dir/>
          <dgm:animOne val="branch"/>
          <dgm:animLvl val="lvl"/>
          <dgm:resizeHandles/>
        </dgm:presLayoutVars>
      </dgm:prSet>
      <dgm:spPr/>
    </dgm:pt>
    <dgm:pt modelId="{81A266AC-6A33-4B80-B260-F60A5D32BA9B}" type="pres">
      <dgm:prSet presAssocID="{24922375-9997-44E9-AF1A-595668AA8438}" presName="hierRoot1" presStyleCnt="0"/>
      <dgm:spPr/>
    </dgm:pt>
    <dgm:pt modelId="{048FD266-FC6F-48B3-8A18-DF9913FA0A89}" type="pres">
      <dgm:prSet presAssocID="{24922375-9997-44E9-AF1A-595668AA8438}" presName="composite" presStyleCnt="0"/>
      <dgm:spPr/>
    </dgm:pt>
    <dgm:pt modelId="{DE3B8832-08C6-46B0-8615-5AC48968D724}" type="pres">
      <dgm:prSet presAssocID="{24922375-9997-44E9-AF1A-595668AA8438}" presName="background" presStyleLbl="node0" presStyleIdx="0" presStyleCnt="3"/>
      <dgm:spPr/>
    </dgm:pt>
    <dgm:pt modelId="{4C69F87F-C015-4357-8A84-0B5C56385107}" type="pres">
      <dgm:prSet presAssocID="{24922375-9997-44E9-AF1A-595668AA8438}" presName="text" presStyleLbl="fgAcc0" presStyleIdx="0" presStyleCnt="3">
        <dgm:presLayoutVars>
          <dgm:chPref val="3"/>
        </dgm:presLayoutVars>
      </dgm:prSet>
      <dgm:spPr/>
    </dgm:pt>
    <dgm:pt modelId="{6851D184-F176-4501-B197-6BAAEF90C775}" type="pres">
      <dgm:prSet presAssocID="{24922375-9997-44E9-AF1A-595668AA8438}" presName="hierChild2" presStyleCnt="0"/>
      <dgm:spPr/>
    </dgm:pt>
    <dgm:pt modelId="{CFFFFB26-99B2-489D-A736-6ED532100924}" type="pres">
      <dgm:prSet presAssocID="{D8C2B3A9-81B8-4013-BDA7-3CC6A20E62D7}" presName="hierRoot1" presStyleCnt="0"/>
      <dgm:spPr/>
    </dgm:pt>
    <dgm:pt modelId="{1F1D4ABB-9A54-4416-A9FF-A80EA99EB876}" type="pres">
      <dgm:prSet presAssocID="{D8C2B3A9-81B8-4013-BDA7-3CC6A20E62D7}" presName="composite" presStyleCnt="0"/>
      <dgm:spPr/>
    </dgm:pt>
    <dgm:pt modelId="{CE29609B-4EA7-42EC-B42E-E668F5CF79C9}" type="pres">
      <dgm:prSet presAssocID="{D8C2B3A9-81B8-4013-BDA7-3CC6A20E62D7}" presName="background" presStyleLbl="node0" presStyleIdx="1" presStyleCnt="3"/>
      <dgm:spPr/>
    </dgm:pt>
    <dgm:pt modelId="{540CB535-9A13-4A46-9F12-21FA7B48D265}" type="pres">
      <dgm:prSet presAssocID="{D8C2B3A9-81B8-4013-BDA7-3CC6A20E62D7}" presName="text" presStyleLbl="fgAcc0" presStyleIdx="1" presStyleCnt="3">
        <dgm:presLayoutVars>
          <dgm:chPref val="3"/>
        </dgm:presLayoutVars>
      </dgm:prSet>
      <dgm:spPr/>
    </dgm:pt>
    <dgm:pt modelId="{0CEB9AFE-1217-46F6-8C47-402D4184745E}" type="pres">
      <dgm:prSet presAssocID="{D8C2B3A9-81B8-4013-BDA7-3CC6A20E62D7}" presName="hierChild2" presStyleCnt="0"/>
      <dgm:spPr/>
    </dgm:pt>
    <dgm:pt modelId="{A26129AB-FDA9-472C-8807-FE448E49AF9C}" type="pres">
      <dgm:prSet presAssocID="{C71F1CF8-6268-4E35-B65F-D707AB6F908D}" presName="hierRoot1" presStyleCnt="0"/>
      <dgm:spPr/>
    </dgm:pt>
    <dgm:pt modelId="{2055F288-42E4-4A32-8E71-90763EF2FDF8}" type="pres">
      <dgm:prSet presAssocID="{C71F1CF8-6268-4E35-B65F-D707AB6F908D}" presName="composite" presStyleCnt="0"/>
      <dgm:spPr/>
    </dgm:pt>
    <dgm:pt modelId="{51224B7E-A55F-4C73-A75B-78B0D1FEFB05}" type="pres">
      <dgm:prSet presAssocID="{C71F1CF8-6268-4E35-B65F-D707AB6F908D}" presName="background" presStyleLbl="node0" presStyleIdx="2" presStyleCnt="3"/>
      <dgm:spPr/>
    </dgm:pt>
    <dgm:pt modelId="{8651F441-ED0A-4A20-8C23-B8796292C439}" type="pres">
      <dgm:prSet presAssocID="{C71F1CF8-6268-4E35-B65F-D707AB6F908D}" presName="text" presStyleLbl="fgAcc0" presStyleIdx="2" presStyleCnt="3">
        <dgm:presLayoutVars>
          <dgm:chPref val="3"/>
        </dgm:presLayoutVars>
      </dgm:prSet>
      <dgm:spPr/>
    </dgm:pt>
    <dgm:pt modelId="{88BF9326-A762-470D-81E5-ACFDA0E96A7B}" type="pres">
      <dgm:prSet presAssocID="{C71F1CF8-6268-4E35-B65F-D707AB6F908D}" presName="hierChild2" presStyleCnt="0"/>
      <dgm:spPr/>
    </dgm:pt>
  </dgm:ptLst>
  <dgm:cxnLst>
    <dgm:cxn modelId="{4C5E5D0C-D1F8-499C-840A-3AB1DEA34B65}" srcId="{139A3E2A-DCC5-44C5-99BE-57D89C476D5A}" destId="{C71F1CF8-6268-4E35-B65F-D707AB6F908D}" srcOrd="2" destOrd="0" parTransId="{354E29C6-BFD3-4DAB-89A6-1A91EC045D92}" sibTransId="{5AAB1EAB-12FE-4678-AFCC-F810243F9AC6}"/>
    <dgm:cxn modelId="{FEE51C65-560E-4498-9C9D-61F1AAA8D8F9}" srcId="{139A3E2A-DCC5-44C5-99BE-57D89C476D5A}" destId="{24922375-9997-44E9-AF1A-595668AA8438}" srcOrd="0" destOrd="0" parTransId="{35AA5AC9-E959-4885-9F34-0A4D5C8DE728}" sibTransId="{F09F811A-31C2-4F61-A985-24F612B772AD}"/>
    <dgm:cxn modelId="{1808A64D-9904-48A7-B500-4B96373379D4}" type="presOf" srcId="{139A3E2A-DCC5-44C5-99BE-57D89C476D5A}" destId="{C6E06F63-D484-4D12-A4FA-5D11CE1A8C49}" srcOrd="0" destOrd="0" presId="urn:microsoft.com/office/officeart/2005/8/layout/hierarchy1"/>
    <dgm:cxn modelId="{F2BBA44F-A91E-4557-AF80-6838AE162A50}" type="presOf" srcId="{C71F1CF8-6268-4E35-B65F-D707AB6F908D}" destId="{8651F441-ED0A-4A20-8C23-B8796292C439}" srcOrd="0" destOrd="0" presId="urn:microsoft.com/office/officeart/2005/8/layout/hierarchy1"/>
    <dgm:cxn modelId="{99EA87B2-5F0C-4213-83DA-C1DE79CAB2D7}" srcId="{139A3E2A-DCC5-44C5-99BE-57D89C476D5A}" destId="{D8C2B3A9-81B8-4013-BDA7-3CC6A20E62D7}" srcOrd="1" destOrd="0" parTransId="{E8E28052-EF07-4423-A831-1F28AC5F6D5B}" sibTransId="{BE887066-5155-4CB0-95BF-164F2B34A407}"/>
    <dgm:cxn modelId="{6875EBB7-7236-4E7A-BEC1-AA1013CC4735}" type="presOf" srcId="{D8C2B3A9-81B8-4013-BDA7-3CC6A20E62D7}" destId="{540CB535-9A13-4A46-9F12-21FA7B48D265}" srcOrd="0" destOrd="0" presId="urn:microsoft.com/office/officeart/2005/8/layout/hierarchy1"/>
    <dgm:cxn modelId="{DB487DE2-CDC6-474B-9072-297A000EFDFA}" type="presOf" srcId="{24922375-9997-44E9-AF1A-595668AA8438}" destId="{4C69F87F-C015-4357-8A84-0B5C56385107}" srcOrd="0" destOrd="0" presId="urn:microsoft.com/office/officeart/2005/8/layout/hierarchy1"/>
    <dgm:cxn modelId="{A40EAE18-CA6C-4055-9BF4-776318150305}" type="presParOf" srcId="{C6E06F63-D484-4D12-A4FA-5D11CE1A8C49}" destId="{81A266AC-6A33-4B80-B260-F60A5D32BA9B}" srcOrd="0" destOrd="0" presId="urn:microsoft.com/office/officeart/2005/8/layout/hierarchy1"/>
    <dgm:cxn modelId="{049D388D-BE92-40EF-8322-A351E99BE2EC}" type="presParOf" srcId="{81A266AC-6A33-4B80-B260-F60A5D32BA9B}" destId="{048FD266-FC6F-48B3-8A18-DF9913FA0A89}" srcOrd="0" destOrd="0" presId="urn:microsoft.com/office/officeart/2005/8/layout/hierarchy1"/>
    <dgm:cxn modelId="{DE37907B-707E-4DB1-B49F-A5703F9FA52F}" type="presParOf" srcId="{048FD266-FC6F-48B3-8A18-DF9913FA0A89}" destId="{DE3B8832-08C6-46B0-8615-5AC48968D724}" srcOrd="0" destOrd="0" presId="urn:microsoft.com/office/officeart/2005/8/layout/hierarchy1"/>
    <dgm:cxn modelId="{F8C00FD7-27F6-44F8-BA68-399451482BD3}" type="presParOf" srcId="{048FD266-FC6F-48B3-8A18-DF9913FA0A89}" destId="{4C69F87F-C015-4357-8A84-0B5C56385107}" srcOrd="1" destOrd="0" presId="urn:microsoft.com/office/officeart/2005/8/layout/hierarchy1"/>
    <dgm:cxn modelId="{44F160F9-D910-411E-A375-865B57A1954F}" type="presParOf" srcId="{81A266AC-6A33-4B80-B260-F60A5D32BA9B}" destId="{6851D184-F176-4501-B197-6BAAEF90C775}" srcOrd="1" destOrd="0" presId="urn:microsoft.com/office/officeart/2005/8/layout/hierarchy1"/>
    <dgm:cxn modelId="{25F32DE5-1127-4B21-8A50-04D04C972176}" type="presParOf" srcId="{C6E06F63-D484-4D12-A4FA-5D11CE1A8C49}" destId="{CFFFFB26-99B2-489D-A736-6ED532100924}" srcOrd="1" destOrd="0" presId="urn:microsoft.com/office/officeart/2005/8/layout/hierarchy1"/>
    <dgm:cxn modelId="{0450EFCB-D0F4-4D96-B71E-999D8BF87A92}" type="presParOf" srcId="{CFFFFB26-99B2-489D-A736-6ED532100924}" destId="{1F1D4ABB-9A54-4416-A9FF-A80EA99EB876}" srcOrd="0" destOrd="0" presId="urn:microsoft.com/office/officeart/2005/8/layout/hierarchy1"/>
    <dgm:cxn modelId="{150B1150-5545-4745-80DE-DF942C5D3EB1}" type="presParOf" srcId="{1F1D4ABB-9A54-4416-A9FF-A80EA99EB876}" destId="{CE29609B-4EA7-42EC-B42E-E668F5CF79C9}" srcOrd="0" destOrd="0" presId="urn:microsoft.com/office/officeart/2005/8/layout/hierarchy1"/>
    <dgm:cxn modelId="{AD316E5C-0C0C-4EC3-A5DE-5B2445C92222}" type="presParOf" srcId="{1F1D4ABB-9A54-4416-A9FF-A80EA99EB876}" destId="{540CB535-9A13-4A46-9F12-21FA7B48D265}" srcOrd="1" destOrd="0" presId="urn:microsoft.com/office/officeart/2005/8/layout/hierarchy1"/>
    <dgm:cxn modelId="{3FBF074F-5543-4FAC-9AE1-6B7FBE546210}" type="presParOf" srcId="{CFFFFB26-99B2-489D-A736-6ED532100924}" destId="{0CEB9AFE-1217-46F6-8C47-402D4184745E}" srcOrd="1" destOrd="0" presId="urn:microsoft.com/office/officeart/2005/8/layout/hierarchy1"/>
    <dgm:cxn modelId="{E8C736B8-8E0A-4750-831F-9C81B0DBC840}" type="presParOf" srcId="{C6E06F63-D484-4D12-A4FA-5D11CE1A8C49}" destId="{A26129AB-FDA9-472C-8807-FE448E49AF9C}" srcOrd="2" destOrd="0" presId="urn:microsoft.com/office/officeart/2005/8/layout/hierarchy1"/>
    <dgm:cxn modelId="{20628EFC-A72E-451E-8CAF-7DC523CD7241}" type="presParOf" srcId="{A26129AB-FDA9-472C-8807-FE448E49AF9C}" destId="{2055F288-42E4-4A32-8E71-90763EF2FDF8}" srcOrd="0" destOrd="0" presId="urn:microsoft.com/office/officeart/2005/8/layout/hierarchy1"/>
    <dgm:cxn modelId="{A233E3F7-CC57-4C70-B1FF-4D99F5F683EC}" type="presParOf" srcId="{2055F288-42E4-4A32-8E71-90763EF2FDF8}" destId="{51224B7E-A55F-4C73-A75B-78B0D1FEFB05}" srcOrd="0" destOrd="0" presId="urn:microsoft.com/office/officeart/2005/8/layout/hierarchy1"/>
    <dgm:cxn modelId="{E37602E6-6247-44B7-8954-B02B74D5189F}" type="presParOf" srcId="{2055F288-42E4-4A32-8E71-90763EF2FDF8}" destId="{8651F441-ED0A-4A20-8C23-B8796292C439}" srcOrd="1" destOrd="0" presId="urn:microsoft.com/office/officeart/2005/8/layout/hierarchy1"/>
    <dgm:cxn modelId="{26357B83-B8E9-41AA-A47B-53044AFE4222}" type="presParOf" srcId="{A26129AB-FDA9-472C-8807-FE448E49AF9C}" destId="{88BF9326-A762-470D-81E5-ACFDA0E96A7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B8832-08C6-46B0-8615-5AC48968D724}">
      <dsp:nvSpPr>
        <dsp:cNvPr id="0" name=""/>
        <dsp:cNvSpPr/>
      </dsp:nvSpPr>
      <dsp:spPr>
        <a:xfrm>
          <a:off x="0" y="887763"/>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69F87F-C015-4357-8A84-0B5C56385107}">
      <dsp:nvSpPr>
        <dsp:cNvPr id="0" name=""/>
        <dsp:cNvSpPr/>
      </dsp:nvSpPr>
      <dsp:spPr>
        <a:xfrm>
          <a:off x="328612" y="1199945"/>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Listen and ask questions</a:t>
          </a:r>
          <a:endParaRPr lang="en-US" sz="3600" kern="1200" dirty="0"/>
        </a:p>
      </dsp:txBody>
      <dsp:txXfrm>
        <a:off x="383617" y="1254950"/>
        <a:ext cx="2847502" cy="1768010"/>
      </dsp:txXfrm>
    </dsp:sp>
    <dsp:sp modelId="{CE29609B-4EA7-42EC-B42E-E668F5CF79C9}">
      <dsp:nvSpPr>
        <dsp:cNvPr id="0" name=""/>
        <dsp:cNvSpPr/>
      </dsp:nvSpPr>
      <dsp:spPr>
        <a:xfrm>
          <a:off x="3614737" y="887763"/>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0CB535-9A13-4A46-9F12-21FA7B48D265}">
      <dsp:nvSpPr>
        <dsp:cNvPr id="0" name=""/>
        <dsp:cNvSpPr/>
      </dsp:nvSpPr>
      <dsp:spPr>
        <a:xfrm>
          <a:off x="3943350" y="1199945"/>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Let pupils teach you </a:t>
          </a:r>
        </a:p>
      </dsp:txBody>
      <dsp:txXfrm>
        <a:off x="3998355" y="1254950"/>
        <a:ext cx="2847502" cy="1768010"/>
      </dsp:txXfrm>
    </dsp:sp>
    <dsp:sp modelId="{51224B7E-A55F-4C73-A75B-78B0D1FEFB05}">
      <dsp:nvSpPr>
        <dsp:cNvPr id="0" name=""/>
        <dsp:cNvSpPr/>
      </dsp:nvSpPr>
      <dsp:spPr>
        <a:xfrm>
          <a:off x="7229475" y="887763"/>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51F441-ED0A-4A20-8C23-B8796292C439}">
      <dsp:nvSpPr>
        <dsp:cNvPr id="0" name=""/>
        <dsp:cNvSpPr/>
      </dsp:nvSpPr>
      <dsp:spPr>
        <a:xfrm>
          <a:off x="7558087" y="1199945"/>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Coach not mentor  </a:t>
          </a:r>
          <a:endParaRPr lang="en-US" sz="3600" kern="1200" dirty="0"/>
        </a:p>
      </dsp:txBody>
      <dsp:txXfrm>
        <a:off x="7613092" y="1254950"/>
        <a:ext cx="2847502" cy="17680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E5260E-EA32-405D-8AA7-05035B2E4171}" type="datetimeFigureOut">
              <a:rPr lang="en-GB" smtClean="0"/>
              <a:t>25/08/2023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6DC55A-4E56-4522-B3FC-92ABCB19FBC7}" type="slidenum">
              <a:rPr lang="en-GB" smtClean="0"/>
              <a:t>‹#›</a:t>
            </a:fld>
            <a:endParaRPr lang="en-GB"/>
          </a:p>
        </p:txBody>
      </p:sp>
    </p:spTree>
    <p:extLst>
      <p:ext uri="{BB962C8B-B14F-4D97-AF65-F5344CB8AC3E}">
        <p14:creationId xmlns:p14="http://schemas.microsoft.com/office/powerpoint/2010/main" val="886427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537461-2AC0-44A7-8D80-4BF60DE562EE}" type="slidenum">
              <a:rPr lang="en-GB" smtClean="0"/>
              <a:t>1</a:t>
            </a:fld>
            <a:endParaRPr lang="en-GB"/>
          </a:p>
        </p:txBody>
      </p:sp>
    </p:spTree>
    <p:extLst>
      <p:ext uri="{BB962C8B-B14F-4D97-AF65-F5344CB8AC3E}">
        <p14:creationId xmlns:p14="http://schemas.microsoft.com/office/powerpoint/2010/main" val="2634495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BC9DDDB3-E74F-4AA9-9280-2E0FB18DE866}" type="slidenum">
              <a:rPr lang="en-GB" smtClean="0"/>
              <a:t>38</a:t>
            </a:fld>
            <a:endParaRPr lang="en-GB"/>
          </a:p>
        </p:txBody>
      </p:sp>
    </p:spTree>
    <p:extLst>
      <p:ext uri="{BB962C8B-B14F-4D97-AF65-F5344CB8AC3E}">
        <p14:creationId xmlns:p14="http://schemas.microsoft.com/office/powerpoint/2010/main" val="2658734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0725" y="155575"/>
            <a:ext cx="2532063" cy="1425575"/>
          </a:xfrm>
        </p:spPr>
      </p:sp>
      <p:sp>
        <p:nvSpPr>
          <p:cNvPr id="3" name="Notes Placeholder 2"/>
          <p:cNvSpPr>
            <a:spLocks noGrp="1"/>
          </p:cNvSpPr>
          <p:nvPr>
            <p:ph type="body" idx="1"/>
          </p:nvPr>
        </p:nvSpPr>
        <p:spPr>
          <a:xfrm>
            <a:off x="85726" y="1580465"/>
            <a:ext cx="6772274" cy="7325409"/>
          </a:xfrm>
        </p:spPr>
        <p:txBody>
          <a:bodyPr/>
          <a:lstStyle/>
          <a:p>
            <a:r>
              <a:rPr lang="en-GB" dirty="0"/>
              <a:t>Explain eligibility.</a:t>
            </a:r>
          </a:p>
          <a:p>
            <a:endParaRPr lang="en-GB" dirty="0"/>
          </a:p>
          <a:p>
            <a:r>
              <a:rPr lang="en-GB" dirty="0"/>
              <a:t>If you think you</a:t>
            </a:r>
            <a:r>
              <a:rPr lang="en-GB" baseline="0" dirty="0"/>
              <a:t> are LEAPS eligible, please let your guidance teacher know so that your name can be added to our list. Your teacher will share how they will gather your eligibility.</a:t>
            </a:r>
          </a:p>
          <a:p>
            <a:endParaRPr lang="en-GB" baseline="0" dirty="0"/>
          </a:p>
          <a:p>
            <a:r>
              <a:rPr lang="en-GB" baseline="0" dirty="0"/>
              <a:t>Remember, if you are not eligible, that there is lots of support available in your school to help you with this process. </a:t>
            </a:r>
            <a:endParaRPr lang="en-GB" dirty="0"/>
          </a:p>
          <a:p>
            <a:pPr marL="0" indent="0">
              <a:buFontTx/>
              <a:buNone/>
            </a:pPr>
            <a:endParaRPr lang="en-GB" b="0" baseline="0"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7E123D-D4D8-4AE1-B965-9F826FF230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523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Highlight postcode checker on website. Always worth checking!</a:t>
            </a:r>
          </a:p>
        </p:txBody>
      </p:sp>
      <p:sp>
        <p:nvSpPr>
          <p:cNvPr id="4" name="Slide Number Placeholder 3"/>
          <p:cNvSpPr>
            <a:spLocks noGrp="1"/>
          </p:cNvSpPr>
          <p:nvPr>
            <p:ph type="sldNum" sz="quarter" idx="10"/>
          </p:nvPr>
        </p:nvSpPr>
        <p:spPr/>
        <p:txBody>
          <a:bodyPr/>
          <a:lstStyle/>
          <a:p>
            <a:fld id="{BC9DDDB3-E74F-4AA9-9280-2E0FB18DE866}" type="slidenum">
              <a:rPr lang="en-GB" smtClean="0"/>
              <a:t>40</a:t>
            </a:fld>
            <a:endParaRPr lang="en-GB"/>
          </a:p>
        </p:txBody>
      </p:sp>
    </p:spTree>
    <p:extLst>
      <p:ext uri="{BB962C8B-B14F-4D97-AF65-F5344CB8AC3E}">
        <p14:creationId xmlns:p14="http://schemas.microsoft.com/office/powerpoint/2010/main" val="3054691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a:t>Moving into S6, if you are LEAPS eligible, you will then benefit from a </a:t>
            </a:r>
            <a:r>
              <a:rPr lang="en-GB" b="1" baseline="0" dirty="0"/>
              <a:t>1:1 interview </a:t>
            </a:r>
            <a:r>
              <a:rPr lang="en-GB" baseline="0" dirty="0"/>
              <a:t>up where you can chat through your plans for university or college, and ask any questions you might have. Key points:</a:t>
            </a:r>
          </a:p>
          <a:p>
            <a:endParaRPr lang="en-GB" baseline="0" dirty="0"/>
          </a:p>
          <a:p>
            <a:pPr marL="228600" indent="-228600">
              <a:buAutoNum type="arabicParenR"/>
            </a:pPr>
            <a:r>
              <a:rPr lang="en-GB" b="1" baseline="0" dirty="0"/>
              <a:t>Explain purpose of interview is </a:t>
            </a:r>
            <a:r>
              <a:rPr lang="en-GB" sz="1200" b="1" i="0" kern="1200" dirty="0">
                <a:solidFill>
                  <a:schemeClr val="tx1"/>
                </a:solidFill>
                <a:effectLst/>
                <a:latin typeface="+mn-lt"/>
                <a:ea typeface="+mn-ea"/>
                <a:cs typeface="+mn-cs"/>
              </a:rPr>
              <a:t>to discuss your application to college or university</a:t>
            </a:r>
            <a:r>
              <a:rPr lang="en-GB" sz="1200" b="0" i="0" kern="1200" dirty="0">
                <a:solidFill>
                  <a:schemeClr val="tx1"/>
                </a:solidFill>
                <a:effectLst/>
                <a:latin typeface="+mn-lt"/>
                <a:ea typeface="+mn-ea"/>
                <a:cs typeface="+mn-cs"/>
              </a:rPr>
              <a:t>, including potential course choices, experience and achievements to date, and the personal statement. This will also be</a:t>
            </a:r>
            <a:r>
              <a:rPr lang="en-GB" sz="1200" b="0" i="0" kern="1200" baseline="0" dirty="0">
                <a:solidFill>
                  <a:schemeClr val="tx1"/>
                </a:solidFill>
                <a:effectLst/>
                <a:latin typeface="+mn-lt"/>
                <a:ea typeface="+mn-ea"/>
                <a:cs typeface="+mn-cs"/>
              </a:rPr>
              <a:t> where we </a:t>
            </a:r>
            <a:r>
              <a:rPr lang="en-GB" sz="1200" b="0" i="0" kern="1200" dirty="0">
                <a:solidFill>
                  <a:schemeClr val="tx1"/>
                </a:solidFill>
                <a:effectLst/>
                <a:latin typeface="+mn-lt"/>
                <a:ea typeface="+mn-ea"/>
                <a:cs typeface="+mn-cs"/>
              </a:rPr>
              <a:t>confirm LEAPS eligibility, so it is vital not to miss it</a:t>
            </a:r>
            <a:r>
              <a:rPr lang="en-GB" sz="1200" b="0" i="0" kern="1200" baseline="0" dirty="0">
                <a:solidFill>
                  <a:schemeClr val="tx1"/>
                </a:solidFill>
                <a:effectLst/>
                <a:latin typeface="+mn-lt"/>
                <a:ea typeface="+mn-ea"/>
                <a:cs typeface="+mn-cs"/>
              </a:rPr>
              <a:t> if you don’t want to miss out on some of the benefits this can bring. </a:t>
            </a:r>
            <a:r>
              <a:rPr lang="en-GB" sz="1200" b="1" i="0" kern="1200" baseline="0" dirty="0">
                <a:solidFill>
                  <a:schemeClr val="tx1"/>
                </a:solidFill>
                <a:effectLst/>
                <a:latin typeface="+mn-lt"/>
                <a:ea typeface="+mn-ea"/>
                <a:cs typeface="+mn-cs"/>
              </a:rPr>
              <a:t>Acknowledge that this can involve minimum or contextual offers but that this is at the discretion of universities and not something LEAPS has direct control over.</a:t>
            </a:r>
          </a:p>
          <a:p>
            <a:pPr marL="228600" indent="-228600">
              <a:buAutoNum type="arabicParenR"/>
            </a:pPr>
            <a:r>
              <a:rPr lang="en-GB" sz="1200" b="0" i="0" kern="1200" baseline="0" dirty="0">
                <a:solidFill>
                  <a:schemeClr val="tx1"/>
                </a:solidFill>
                <a:effectLst/>
                <a:latin typeface="+mn-lt"/>
                <a:ea typeface="+mn-ea"/>
                <a:cs typeface="+mn-cs"/>
              </a:rPr>
              <a:t>Interviews will take place in school </a:t>
            </a:r>
            <a:r>
              <a:rPr lang="en-GB" baseline="0" dirty="0"/>
              <a:t>sometime between </a:t>
            </a:r>
            <a:r>
              <a:rPr lang="en-GB" b="1" baseline="0" dirty="0"/>
              <a:t>late August </a:t>
            </a:r>
            <a:r>
              <a:rPr lang="en-GB" baseline="0" dirty="0"/>
              <a:t>and </a:t>
            </a:r>
            <a:r>
              <a:rPr lang="en-GB" b="1" baseline="0" dirty="0"/>
              <a:t>early November</a:t>
            </a:r>
            <a:r>
              <a:rPr lang="en-GB" baseline="0" dirty="0"/>
              <a:t>. Your guidance teacher will be able to tell you when your interview has been scheduled, after the summer early in S6. </a:t>
            </a:r>
          </a:p>
          <a:p>
            <a:pPr marL="228600" indent="-228600">
              <a:buAutoNum type="arabicParenR"/>
            </a:pPr>
            <a:r>
              <a:rPr lang="en-GB" baseline="0" dirty="0"/>
              <a:t>If - at this stage - anyone is anticipating making an early application (e.g. to Oxbridge, Vet, Med), </a:t>
            </a:r>
            <a:r>
              <a:rPr lang="en-GB" b="0" baseline="0" dirty="0"/>
              <a:t>we will offer you an early interview to ensure we speak to you before the 15</a:t>
            </a:r>
            <a:r>
              <a:rPr lang="en-GB" b="0" baseline="30000" dirty="0"/>
              <a:t>th</a:t>
            </a:r>
            <a:r>
              <a:rPr lang="en-GB" b="0" baseline="0" dirty="0"/>
              <a:t> October deadline. Get in touch with LEAPS direct, or via your guidance teacher to arrange this. </a:t>
            </a:r>
          </a:p>
          <a:p>
            <a:pPr marL="228600" indent="-228600">
              <a:buAutoNum type="arabicParenR"/>
            </a:pPr>
            <a:endParaRPr lang="en-GB" b="0" baseline="0" dirty="0"/>
          </a:p>
          <a:p>
            <a:pPr marL="0" indent="0">
              <a:buNone/>
            </a:pPr>
            <a:r>
              <a:rPr lang="en-GB" b="0" baseline="0" dirty="0"/>
              <a:t>After your interview, you are welcome to reach back out to us with any questions you have and we’ll be happy to help. This doesn’t only cover whilst you’re still at school, but will also extend to S6 exam results day too…</a:t>
            </a:r>
            <a:endParaRPr lang="en-GB" b="1" baseline="0" dirty="0"/>
          </a:p>
        </p:txBody>
      </p:sp>
      <p:sp>
        <p:nvSpPr>
          <p:cNvPr id="4" name="Slide Number Placeholder 3"/>
          <p:cNvSpPr>
            <a:spLocks noGrp="1"/>
          </p:cNvSpPr>
          <p:nvPr>
            <p:ph type="sldNum" sz="quarter" idx="10"/>
          </p:nvPr>
        </p:nvSpPr>
        <p:spPr/>
        <p:txBody>
          <a:bodyPr/>
          <a:lstStyle/>
          <a:p>
            <a:fld id="{BC9DDDB3-E74F-4AA9-9280-2E0FB18DE866}" type="slidenum">
              <a:rPr lang="en-GB" smtClean="0"/>
              <a:t>41</a:t>
            </a:fld>
            <a:endParaRPr lang="en-GB"/>
          </a:p>
        </p:txBody>
      </p:sp>
    </p:spTree>
    <p:extLst>
      <p:ext uri="{BB962C8B-B14F-4D97-AF65-F5344CB8AC3E}">
        <p14:creationId xmlns:p14="http://schemas.microsoft.com/office/powerpoint/2010/main" val="3843503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Explain</a:t>
            </a:r>
            <a:r>
              <a:rPr lang="en-GB" sz="1200" kern="1200" baseline="0" dirty="0">
                <a:solidFill>
                  <a:schemeClr val="tx1"/>
                </a:solidFill>
                <a:effectLst/>
                <a:latin typeface="+mn-lt"/>
                <a:ea typeface="+mn-ea"/>
                <a:cs typeface="+mn-cs"/>
              </a:rPr>
              <a:t> t</a:t>
            </a:r>
            <a:r>
              <a:rPr lang="en-GB" sz="1200" kern="1200" dirty="0">
                <a:solidFill>
                  <a:schemeClr val="tx1"/>
                </a:solidFill>
                <a:effectLst/>
                <a:latin typeface="+mn-lt"/>
                <a:ea typeface="+mn-ea"/>
                <a:cs typeface="+mn-cs"/>
              </a:rPr>
              <a:t>he Transitions Course. Key points:</a:t>
            </a:r>
          </a:p>
          <a:p>
            <a:endParaRPr lang="en-GB" sz="1200" kern="1200" baseline="0" dirty="0">
              <a:solidFill>
                <a:schemeClr val="tx1"/>
              </a:solidFill>
              <a:effectLst/>
              <a:latin typeface="+mn-lt"/>
              <a:ea typeface="+mn-ea"/>
              <a:cs typeface="+mn-cs"/>
            </a:endParaRPr>
          </a:p>
          <a:p>
            <a:pPr marL="228600" indent="-228600">
              <a:buAutoNum type="arabicParenR"/>
            </a:pPr>
            <a:r>
              <a:rPr lang="en-GB" sz="1200" b="0" kern="1200" dirty="0">
                <a:solidFill>
                  <a:schemeClr val="tx1"/>
                </a:solidFill>
                <a:effectLst/>
                <a:latin typeface="+mn-lt"/>
                <a:ea typeface="+mn-ea"/>
                <a:cs typeface="+mn-cs"/>
              </a:rPr>
              <a:t>S6 timetable option for LEAPS-eligible students,</a:t>
            </a:r>
            <a:r>
              <a:rPr lang="en-GB" sz="1200" b="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designed to equip</a:t>
            </a:r>
            <a:r>
              <a:rPr lang="en-GB" sz="1200" kern="1200" baseline="0" dirty="0">
                <a:solidFill>
                  <a:schemeClr val="tx1"/>
                </a:solidFill>
                <a:effectLst/>
                <a:latin typeface="+mn-lt"/>
                <a:ea typeface="+mn-ea"/>
                <a:cs typeface="+mn-cs"/>
              </a:rPr>
              <a:t> you with</a:t>
            </a:r>
            <a:r>
              <a:rPr lang="en-GB" sz="1200" kern="1200" dirty="0">
                <a:solidFill>
                  <a:schemeClr val="tx1"/>
                </a:solidFill>
                <a:effectLst/>
                <a:latin typeface="+mn-lt"/>
                <a:ea typeface="+mn-ea"/>
                <a:cs typeface="+mn-cs"/>
              </a:rPr>
              <a:t> the skills and experience needed to make a </a:t>
            </a:r>
            <a:r>
              <a:rPr lang="en-GB" sz="1200" b="1" kern="1200" dirty="0">
                <a:solidFill>
                  <a:schemeClr val="tx1"/>
                </a:solidFill>
                <a:effectLst/>
                <a:latin typeface="+mn-lt"/>
                <a:ea typeface="+mn-ea"/>
                <a:cs typeface="+mn-cs"/>
              </a:rPr>
              <a:t>positive transition from school to university</a:t>
            </a:r>
            <a:r>
              <a:rPr lang="en-GB" sz="1200" kern="1200" dirty="0">
                <a:solidFill>
                  <a:schemeClr val="tx1"/>
                </a:solidFill>
                <a:effectLst/>
                <a:latin typeface="+mn-lt"/>
                <a:ea typeface="+mn-ea"/>
                <a:cs typeface="+mn-cs"/>
              </a:rPr>
              <a:t>. </a:t>
            </a:r>
          </a:p>
          <a:p>
            <a:pPr marL="228600" indent="-228600">
              <a:buAutoNum type="arabicParenR"/>
            </a:pPr>
            <a:r>
              <a:rPr lang="en-GB" sz="1200" b="0" kern="1200" dirty="0">
                <a:solidFill>
                  <a:schemeClr val="tx1"/>
                </a:solidFill>
                <a:effectLst/>
                <a:latin typeface="+mn-lt"/>
                <a:ea typeface="+mn-ea"/>
                <a:cs typeface="+mn-cs"/>
              </a:rPr>
              <a:t>Touch on timings –</a:t>
            </a:r>
            <a:r>
              <a:rPr lang="en-GB" sz="1200" b="0" kern="1200" baseline="0" dirty="0">
                <a:solidFill>
                  <a:schemeClr val="tx1"/>
                </a:solidFill>
                <a:effectLst/>
                <a:latin typeface="+mn-lt"/>
                <a:ea typeface="+mn-ea"/>
                <a:cs typeface="+mn-cs"/>
              </a:rPr>
              <a:t> </a:t>
            </a:r>
            <a:r>
              <a:rPr lang="en-GB" sz="1200" b="1" kern="1200" baseline="0" dirty="0">
                <a:solidFill>
                  <a:schemeClr val="tx1"/>
                </a:solidFill>
                <a:effectLst/>
                <a:latin typeface="+mn-lt"/>
                <a:ea typeface="+mn-ea"/>
                <a:cs typeface="+mn-cs"/>
              </a:rPr>
              <a:t>one timetable option, classes </a:t>
            </a:r>
            <a:r>
              <a:rPr lang="en-GB" sz="1200" b="1" kern="1200" dirty="0">
                <a:solidFill>
                  <a:schemeClr val="tx1"/>
                </a:solidFill>
                <a:effectLst/>
                <a:latin typeface="+mn-lt"/>
                <a:ea typeface="+mn-ea"/>
                <a:cs typeface="+mn-cs"/>
              </a:rPr>
              <a:t>on Tuesday</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and Thursday afternoons</a:t>
            </a:r>
            <a:r>
              <a:rPr lang="en-GB" sz="1200" kern="1200" dirty="0">
                <a:solidFill>
                  <a:schemeClr val="tx1"/>
                </a:solidFill>
                <a:effectLst/>
                <a:latin typeface="+mn-lt"/>
                <a:ea typeface="+mn-ea"/>
                <a:cs typeface="+mn-cs"/>
              </a:rPr>
              <a:t>, from </a:t>
            </a:r>
            <a:r>
              <a:rPr lang="en-GB" sz="1200" b="1" kern="1200" dirty="0">
                <a:solidFill>
                  <a:schemeClr val="tx1"/>
                </a:solidFill>
                <a:effectLst/>
                <a:latin typeface="+mn-lt"/>
                <a:ea typeface="+mn-ea"/>
                <a:cs typeface="+mn-cs"/>
              </a:rPr>
              <a:t>September – Easter </a:t>
            </a:r>
            <a:r>
              <a:rPr lang="en-GB" sz="1200" b="0" kern="1200" dirty="0">
                <a:solidFill>
                  <a:schemeClr val="tx1"/>
                </a:solidFill>
                <a:effectLst/>
                <a:latin typeface="+mn-lt"/>
                <a:ea typeface="+mn-ea"/>
                <a:cs typeface="+mn-cs"/>
              </a:rPr>
              <a:t>(over S6). </a:t>
            </a:r>
          </a:p>
          <a:p>
            <a:pPr marL="228600" indent="-228600">
              <a:buAutoNum type="arabicParenR"/>
            </a:pPr>
            <a:r>
              <a:rPr lang="en-GB" sz="1200" b="0" kern="1200" dirty="0">
                <a:solidFill>
                  <a:schemeClr val="tx1"/>
                </a:solidFill>
                <a:effectLst/>
                <a:latin typeface="+mn-lt"/>
                <a:ea typeface="+mn-ea"/>
                <a:cs typeface="+mn-cs"/>
              </a:rPr>
              <a:t>Also cover format</a:t>
            </a:r>
            <a:r>
              <a:rPr lang="en-GB" sz="1200" b="0" kern="1200" baseline="0" dirty="0">
                <a:solidFill>
                  <a:schemeClr val="tx1"/>
                </a:solidFill>
                <a:effectLst/>
                <a:latin typeface="+mn-lt"/>
                <a:ea typeface="+mn-ea"/>
                <a:cs typeface="+mn-cs"/>
              </a:rPr>
              <a:t> - s</a:t>
            </a:r>
            <a:r>
              <a:rPr lang="en-GB" sz="1200" kern="1200" baseline="0" dirty="0">
                <a:solidFill>
                  <a:schemeClr val="tx1"/>
                </a:solidFill>
                <a:effectLst/>
                <a:latin typeface="+mn-lt"/>
                <a:ea typeface="+mn-ea"/>
                <a:cs typeface="+mn-cs"/>
              </a:rPr>
              <a:t>ome s</a:t>
            </a:r>
            <a:r>
              <a:rPr lang="en-GB" sz="1200" kern="1200" dirty="0">
                <a:solidFill>
                  <a:schemeClr val="tx1"/>
                </a:solidFill>
                <a:effectLst/>
                <a:latin typeface="+mn-lt"/>
                <a:ea typeface="+mn-ea"/>
                <a:cs typeface="+mn-cs"/>
              </a:rPr>
              <a:t>essions are </a:t>
            </a:r>
            <a:r>
              <a:rPr lang="en-GB" sz="1200" b="1" kern="1200" dirty="0">
                <a:solidFill>
                  <a:schemeClr val="tx1"/>
                </a:solidFill>
                <a:effectLst/>
                <a:latin typeface="+mn-lt"/>
                <a:ea typeface="+mn-ea"/>
                <a:cs typeface="+mn-cs"/>
              </a:rPr>
              <a:t>online </a:t>
            </a:r>
            <a:r>
              <a:rPr lang="en-GB" sz="1200" b="0" kern="1200" dirty="0">
                <a:solidFill>
                  <a:schemeClr val="tx1"/>
                </a:solidFill>
                <a:effectLst/>
                <a:latin typeface="+mn-lt"/>
                <a:ea typeface="+mn-ea"/>
                <a:cs typeface="+mn-cs"/>
              </a:rPr>
              <a:t>and some are </a:t>
            </a:r>
            <a:r>
              <a:rPr lang="en-GB" sz="1200" b="1" kern="1200" dirty="0">
                <a:solidFill>
                  <a:schemeClr val="tx1"/>
                </a:solidFill>
                <a:effectLst/>
                <a:latin typeface="+mn-lt"/>
                <a:ea typeface="+mn-ea"/>
                <a:cs typeface="+mn-cs"/>
              </a:rPr>
              <a:t>on campus </a:t>
            </a:r>
            <a:r>
              <a:rPr lang="en-GB" sz="1200" b="0" kern="1200" dirty="0">
                <a:solidFill>
                  <a:schemeClr val="tx1"/>
                </a:solidFill>
                <a:effectLst/>
                <a:latin typeface="+mn-lt"/>
                <a:ea typeface="+mn-ea"/>
                <a:cs typeface="+mn-cs"/>
              </a:rPr>
              <a:t>meaning</a:t>
            </a:r>
            <a:r>
              <a:rPr lang="en-GB" sz="1200" b="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some </a:t>
            </a:r>
            <a:r>
              <a:rPr lang="en-GB" sz="1200" b="1" kern="1200" dirty="0">
                <a:solidFill>
                  <a:schemeClr val="tx1"/>
                </a:solidFill>
                <a:effectLst/>
                <a:latin typeface="+mn-lt"/>
                <a:ea typeface="+mn-ea"/>
                <a:cs typeface="+mn-cs"/>
              </a:rPr>
              <a:t>travel to Edinburgh</a:t>
            </a:r>
            <a:r>
              <a:rPr lang="en-GB" sz="1200" kern="1200" dirty="0">
                <a:solidFill>
                  <a:schemeClr val="tx1"/>
                </a:solidFill>
                <a:effectLst/>
                <a:latin typeface="+mn-lt"/>
                <a:ea typeface="+mn-ea"/>
                <a:cs typeface="+mn-cs"/>
              </a:rPr>
              <a:t> is required – </a:t>
            </a:r>
            <a:r>
              <a:rPr lang="en-GB" sz="1200" b="1" kern="1200" dirty="0">
                <a:solidFill>
                  <a:schemeClr val="tx1"/>
                </a:solidFill>
                <a:effectLst/>
                <a:latin typeface="+mn-lt"/>
                <a:ea typeface="+mn-ea"/>
                <a:cs typeface="+mn-cs"/>
              </a:rPr>
              <a:t>travel costs covered by LEAPS</a:t>
            </a:r>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How </a:t>
            </a:r>
            <a:r>
              <a:rPr lang="en-GB" sz="1200" b="0" kern="1200" dirty="0">
                <a:solidFill>
                  <a:schemeClr val="tx1"/>
                </a:solidFill>
                <a:effectLst/>
                <a:latin typeface="+mn-lt"/>
                <a:ea typeface="+mn-ea"/>
                <a:cs typeface="+mn-cs"/>
              </a:rPr>
              <a:t>often students come on to campus will depend on where they live / travel time involved,</a:t>
            </a:r>
            <a:r>
              <a:rPr lang="en-GB" sz="1200" b="0" kern="1200" baseline="0" dirty="0">
                <a:solidFill>
                  <a:schemeClr val="tx1"/>
                </a:solidFill>
                <a:effectLst/>
                <a:latin typeface="+mn-lt"/>
                <a:ea typeface="+mn-ea"/>
                <a:cs typeface="+mn-cs"/>
              </a:rPr>
              <a:t> but everyone will have some sessions on the university campus.</a:t>
            </a:r>
          </a:p>
          <a:p>
            <a:pPr marL="228600" indent="-228600">
              <a:buAutoNum type="arabicParenR"/>
            </a:pPr>
            <a:r>
              <a:rPr lang="en-GB" sz="1200" b="0" kern="1200" baseline="0" dirty="0">
                <a:solidFill>
                  <a:schemeClr val="tx1"/>
                </a:solidFill>
                <a:effectLst/>
                <a:latin typeface="+mn-lt"/>
                <a:ea typeface="+mn-ea"/>
                <a:cs typeface="+mn-cs"/>
              </a:rPr>
              <a:t>Key aims – developing first </a:t>
            </a:r>
            <a:r>
              <a:rPr lang="en-GB" sz="1200" b="1" kern="1200" dirty="0">
                <a:solidFill>
                  <a:schemeClr val="tx1"/>
                </a:solidFill>
                <a:effectLst/>
                <a:latin typeface="+mn-lt"/>
                <a:ea typeface="+mn-ea"/>
                <a:cs typeface="+mn-cs"/>
              </a:rPr>
              <a:t>first-year university-level academic skills</a:t>
            </a:r>
            <a:r>
              <a:rPr lang="en-GB" sz="1200" kern="1200" dirty="0">
                <a:solidFill>
                  <a:schemeClr val="tx1"/>
                </a:solidFill>
                <a:effectLst/>
                <a:latin typeface="+mn-lt"/>
                <a:ea typeface="+mn-ea"/>
                <a:cs typeface="+mn-cs"/>
              </a:rPr>
              <a:t> needed for college and university e.g. critical thinking, referencing, and independent learning,</a:t>
            </a:r>
            <a:r>
              <a:rPr lang="en-GB" sz="1200" kern="1200" baseline="0" dirty="0">
                <a:solidFill>
                  <a:schemeClr val="tx1"/>
                </a:solidFill>
                <a:effectLst/>
                <a:latin typeface="+mn-lt"/>
                <a:ea typeface="+mn-ea"/>
                <a:cs typeface="+mn-cs"/>
              </a:rPr>
              <a:t> through attending lectures, tutorials and working with a postgraduate tutor. The qualification is worth 20 SCQF credit points at level 7 (same as year 1 of </a:t>
            </a:r>
            <a:r>
              <a:rPr lang="en-GB" sz="1200" kern="1200" baseline="0" dirty="0" err="1">
                <a:solidFill>
                  <a:schemeClr val="tx1"/>
                </a:solidFill>
                <a:effectLst/>
                <a:latin typeface="+mn-lt"/>
                <a:ea typeface="+mn-ea"/>
                <a:cs typeface="+mn-cs"/>
              </a:rPr>
              <a:t>uni</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Teachers might like to know it is also on </a:t>
            </a:r>
            <a:r>
              <a:rPr lang="en-GB" sz="1200" b="0" kern="1200" dirty="0">
                <a:solidFill>
                  <a:schemeClr val="tx1"/>
                </a:solidFill>
                <a:effectLst/>
                <a:latin typeface="+mn-lt"/>
                <a:ea typeface="+mn-ea"/>
                <a:cs typeface="+mn-cs"/>
              </a:rPr>
              <a:t>Insight</a:t>
            </a:r>
            <a:r>
              <a:rPr lang="en-GB" sz="1200" kern="1200" dirty="0">
                <a:solidFill>
                  <a:schemeClr val="tx1"/>
                </a:solidFill>
                <a:effectLst/>
                <a:latin typeface="+mn-lt"/>
                <a:ea typeface="+mn-ea"/>
                <a:cs typeface="+mn-cs"/>
              </a:rPr>
              <a:t>.</a:t>
            </a:r>
          </a:p>
          <a:p>
            <a:pPr marL="228600" indent="-228600">
              <a:buAutoNum type="arabicParenR"/>
            </a:pPr>
            <a:r>
              <a:rPr lang="en-GB" sz="1200" kern="1200" dirty="0">
                <a:solidFill>
                  <a:schemeClr val="tx1"/>
                </a:solidFill>
                <a:effectLst/>
                <a:latin typeface="+mn-lt"/>
                <a:ea typeface="+mn-ea"/>
                <a:cs typeface="+mn-cs"/>
              </a:rPr>
              <a:t>Other</a:t>
            </a:r>
            <a:r>
              <a:rPr lang="en-GB" sz="1200" kern="1200" baseline="0" dirty="0">
                <a:solidFill>
                  <a:schemeClr val="tx1"/>
                </a:solidFill>
                <a:effectLst/>
                <a:latin typeface="+mn-lt"/>
                <a:ea typeface="+mn-ea"/>
                <a:cs typeface="+mn-cs"/>
              </a:rPr>
              <a:t> benefits include getting a student card for </a:t>
            </a:r>
            <a:r>
              <a:rPr lang="en-GB" sz="1200" b="0" kern="1200" dirty="0">
                <a:solidFill>
                  <a:schemeClr val="tx1"/>
                </a:solidFill>
                <a:effectLst/>
                <a:latin typeface="+mn-lt"/>
                <a:ea typeface="+mn-ea"/>
                <a:cs typeface="+mn-cs"/>
              </a:rPr>
              <a:t>the University of Edinburgh</a:t>
            </a:r>
            <a:r>
              <a:rPr lang="en-GB" sz="1200" b="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access to the university campus facilities and student discounts. Some universities also have an admissions agreement with LEAPS meaning they will take the course into account when</a:t>
            </a:r>
            <a:r>
              <a:rPr lang="en-GB" sz="1200" kern="1200" baseline="0" dirty="0">
                <a:solidFill>
                  <a:schemeClr val="tx1"/>
                </a:solidFill>
                <a:effectLst/>
                <a:latin typeface="+mn-lt"/>
                <a:ea typeface="+mn-ea"/>
                <a:cs typeface="+mn-cs"/>
              </a:rPr>
              <a:t> you apply.</a:t>
            </a:r>
          </a:p>
          <a:p>
            <a:pPr marL="0" indent="0">
              <a:buNone/>
            </a:pPr>
            <a:endParaRPr lang="en-GB" sz="1200" kern="1200" baseline="0" dirty="0">
              <a:solidFill>
                <a:schemeClr val="tx1"/>
              </a:solidFill>
              <a:effectLst/>
              <a:latin typeface="+mn-lt"/>
              <a:ea typeface="+mn-ea"/>
              <a:cs typeface="+mn-cs"/>
            </a:endParaRPr>
          </a:p>
          <a:p>
            <a:pPr marL="0" indent="0">
              <a:buNone/>
            </a:pPr>
            <a:r>
              <a:rPr lang="en-GB" sz="1200" kern="1200" dirty="0">
                <a:solidFill>
                  <a:schemeClr val="tx1"/>
                </a:solidFill>
                <a:effectLst/>
                <a:latin typeface="+mn-lt"/>
                <a:ea typeface="+mn-ea"/>
                <a:cs typeface="+mn-cs"/>
              </a:rPr>
              <a:t>If interested, look out for info as you get closer to selecting your classes and subjects for S6.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7DAB5F-B44D-4FFB-88C9-9B4988B09B5F}" type="slidenum">
              <a:rPr lang="en-GB" smtClean="0"/>
              <a:t>42</a:t>
            </a:fld>
            <a:endParaRPr lang="en-GB"/>
          </a:p>
        </p:txBody>
      </p:sp>
    </p:spTree>
    <p:extLst>
      <p:ext uri="{BB962C8B-B14F-4D97-AF65-F5344CB8AC3E}">
        <p14:creationId xmlns:p14="http://schemas.microsoft.com/office/powerpoint/2010/main" val="1145760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Blog posts! Talk through the S5 Hub. Key</a:t>
            </a:r>
            <a:r>
              <a:rPr lang="en-GB" baseline="0" dirty="0"/>
              <a:t> points:</a:t>
            </a:r>
          </a:p>
          <a:p>
            <a:endParaRPr lang="en-GB" baseline="0" dirty="0"/>
          </a:p>
          <a:p>
            <a:pPr marL="228600" indent="-228600">
              <a:buAutoNum type="arabicParenR"/>
            </a:pPr>
            <a:r>
              <a:rPr lang="en-GB" dirty="0"/>
              <a:t>The first thing to do is really just </a:t>
            </a:r>
            <a:r>
              <a:rPr lang="en-GB" b="1" dirty="0"/>
              <a:t>start your research</a:t>
            </a:r>
            <a:r>
              <a:rPr lang="en-GB" dirty="0"/>
              <a:t>! The blog posts on</a:t>
            </a:r>
            <a:r>
              <a:rPr lang="en-GB" baseline="0" dirty="0"/>
              <a:t> our </a:t>
            </a:r>
            <a:r>
              <a:rPr lang="en-GB" b="1" baseline="0" dirty="0"/>
              <a:t>S5 Hub </a:t>
            </a:r>
            <a:r>
              <a:rPr lang="en-GB" baseline="0" dirty="0"/>
              <a:t>are really helpful for this and cover everything from the routes that are available into Higher Education, but also the differences between college and university, how to make the most of open days and more! </a:t>
            </a:r>
          </a:p>
          <a:p>
            <a:pPr marL="228600" indent="-228600">
              <a:buAutoNum type="arabicParenR"/>
            </a:pPr>
            <a:r>
              <a:rPr lang="en-GB" b="1" dirty="0"/>
              <a:t>Remind</a:t>
            </a:r>
            <a:r>
              <a:rPr lang="en-GB" b="1" baseline="0" dirty="0"/>
              <a:t> everyone again that these resources are available regardless of eligibility</a:t>
            </a:r>
            <a:r>
              <a:rPr lang="en-GB" baseline="0" dirty="0"/>
              <a:t>. </a:t>
            </a:r>
          </a:p>
          <a:p>
            <a:pPr marL="0" indent="0">
              <a:buNone/>
            </a:pPr>
            <a:endParaRPr lang="en-GB" b="1" baseline="0" dirty="0"/>
          </a:p>
          <a:p>
            <a:pPr marL="0" indent="0">
              <a:buNone/>
            </a:pPr>
            <a:r>
              <a:rPr lang="en-GB" b="1" baseline="0" dirty="0"/>
              <a:t>Keep in mind that ideally, everyone will have done some research before making subject choices for S6</a:t>
            </a:r>
            <a:r>
              <a:rPr lang="en-GB" baseline="0" dirty="0"/>
              <a:t>. When you’re making these choices, the information you have found should inform your decisions. To help with the process, LEAPS eligible students will be able to make use of the course checker tool…</a:t>
            </a:r>
            <a:endParaRPr lang="en-GB" dirty="0"/>
          </a:p>
          <a:p>
            <a:endParaRPr lang="en-GB" baseline="0" dirty="0"/>
          </a:p>
        </p:txBody>
      </p:sp>
      <p:sp>
        <p:nvSpPr>
          <p:cNvPr id="4" name="Slide Number Placeholder 3"/>
          <p:cNvSpPr>
            <a:spLocks noGrp="1"/>
          </p:cNvSpPr>
          <p:nvPr>
            <p:ph type="sldNum" sz="quarter" idx="10"/>
          </p:nvPr>
        </p:nvSpPr>
        <p:spPr/>
        <p:txBody>
          <a:bodyPr/>
          <a:lstStyle/>
          <a:p>
            <a:fld id="{94CC29CE-80B5-4B66-B836-9E9843622F76}" type="slidenum">
              <a:rPr lang="en-GB" smtClean="0"/>
              <a:t>43</a:t>
            </a:fld>
            <a:endParaRPr lang="en-GB"/>
          </a:p>
        </p:txBody>
      </p:sp>
    </p:spTree>
    <p:extLst>
      <p:ext uri="{BB962C8B-B14F-4D97-AF65-F5344CB8AC3E}">
        <p14:creationId xmlns:p14="http://schemas.microsoft.com/office/powerpoint/2010/main" val="441703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587E123D-D4D8-4AE1-B965-9F826FF230E7}" type="slidenum">
              <a:rPr lang="en-GB" smtClean="0"/>
              <a:t>44</a:t>
            </a:fld>
            <a:endParaRPr lang="en-GB"/>
          </a:p>
        </p:txBody>
      </p:sp>
    </p:spTree>
    <p:extLst>
      <p:ext uri="{BB962C8B-B14F-4D97-AF65-F5344CB8AC3E}">
        <p14:creationId xmlns:p14="http://schemas.microsoft.com/office/powerpoint/2010/main" val="4118624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537461-2AC0-44A7-8D80-4BF60DE562EE}" type="slidenum">
              <a:rPr lang="en-GB" smtClean="0"/>
              <a:t>2</a:t>
            </a:fld>
            <a:endParaRPr lang="en-GB"/>
          </a:p>
        </p:txBody>
      </p:sp>
    </p:spTree>
    <p:extLst>
      <p:ext uri="{BB962C8B-B14F-4D97-AF65-F5344CB8AC3E}">
        <p14:creationId xmlns:p14="http://schemas.microsoft.com/office/powerpoint/2010/main" val="2563680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537461-2AC0-44A7-8D80-4BF60DE562EE}" type="slidenum">
              <a:rPr lang="en-GB" smtClean="0"/>
              <a:t>4</a:t>
            </a:fld>
            <a:endParaRPr lang="en-GB"/>
          </a:p>
        </p:txBody>
      </p:sp>
    </p:spTree>
    <p:extLst>
      <p:ext uri="{BB962C8B-B14F-4D97-AF65-F5344CB8AC3E}">
        <p14:creationId xmlns:p14="http://schemas.microsoft.com/office/powerpoint/2010/main" val="3074287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D59322-A0F9-C34C-96A5-6A4FB0854131}" type="slidenum">
              <a:rPr lang="en-US" smtClean="0"/>
              <a:pPr/>
              <a:t>22</a:t>
            </a:fld>
            <a:endParaRPr lang="en-US" dirty="0"/>
          </a:p>
        </p:txBody>
      </p:sp>
    </p:spTree>
    <p:extLst>
      <p:ext uri="{BB962C8B-B14F-4D97-AF65-F5344CB8AC3E}">
        <p14:creationId xmlns:p14="http://schemas.microsoft.com/office/powerpoint/2010/main" val="2413635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Facts and figures updates?</a:t>
            </a:r>
          </a:p>
        </p:txBody>
      </p:sp>
      <p:sp>
        <p:nvSpPr>
          <p:cNvPr id="4" name="Slide Number Placeholder 3"/>
          <p:cNvSpPr>
            <a:spLocks noGrp="1"/>
          </p:cNvSpPr>
          <p:nvPr>
            <p:ph type="sldNum" sz="quarter" idx="5"/>
          </p:nvPr>
        </p:nvSpPr>
        <p:spPr/>
        <p:txBody>
          <a:bodyPr/>
          <a:lstStyle/>
          <a:p>
            <a:fld id="{27D59322-A0F9-C34C-96A5-6A4FB0854131}" type="slidenum">
              <a:rPr lang="en-US" smtClean="0"/>
              <a:pPr/>
              <a:t>24</a:t>
            </a:fld>
            <a:endParaRPr lang="en-US" dirty="0"/>
          </a:p>
        </p:txBody>
      </p:sp>
    </p:spTree>
    <p:extLst>
      <p:ext uri="{BB962C8B-B14F-4D97-AF65-F5344CB8AC3E}">
        <p14:creationId xmlns:p14="http://schemas.microsoft.com/office/powerpoint/2010/main" val="3688656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GB" i="1" baseline="0" dirty="0">
              <a:solidFill>
                <a:schemeClr val="tx1"/>
              </a:solidFill>
            </a:endParaRPr>
          </a:p>
        </p:txBody>
      </p:sp>
      <p:sp>
        <p:nvSpPr>
          <p:cNvPr id="4" name="Slide Number Placeholder 3"/>
          <p:cNvSpPr>
            <a:spLocks noGrp="1"/>
          </p:cNvSpPr>
          <p:nvPr>
            <p:ph type="sldNum" sz="quarter" idx="10"/>
          </p:nvPr>
        </p:nvSpPr>
        <p:spPr/>
        <p:txBody>
          <a:bodyPr/>
          <a:lstStyle/>
          <a:p>
            <a:fld id="{BC9DDDB3-E74F-4AA9-9280-2E0FB18DE866}" type="slidenum">
              <a:rPr lang="en-GB" smtClean="0"/>
              <a:t>34</a:t>
            </a:fld>
            <a:endParaRPr lang="en-GB"/>
          </a:p>
        </p:txBody>
      </p:sp>
    </p:spTree>
    <p:extLst>
      <p:ext uri="{BB962C8B-B14F-4D97-AF65-F5344CB8AC3E}">
        <p14:creationId xmlns:p14="http://schemas.microsoft.com/office/powerpoint/2010/main" val="2991707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GB" b="1" i="1" dirty="0"/>
          </a:p>
        </p:txBody>
      </p:sp>
      <p:sp>
        <p:nvSpPr>
          <p:cNvPr id="4" name="Slide Number Placeholder 3"/>
          <p:cNvSpPr>
            <a:spLocks noGrp="1"/>
          </p:cNvSpPr>
          <p:nvPr>
            <p:ph type="sldNum" sz="quarter" idx="10"/>
          </p:nvPr>
        </p:nvSpPr>
        <p:spPr/>
        <p:txBody>
          <a:bodyPr/>
          <a:lstStyle/>
          <a:p>
            <a:fld id="{BC9DDDB3-E74F-4AA9-9280-2E0FB18DE866}" type="slidenum">
              <a:rPr lang="en-GB" smtClean="0"/>
              <a:t>35</a:t>
            </a:fld>
            <a:endParaRPr lang="en-GB"/>
          </a:p>
        </p:txBody>
      </p:sp>
    </p:spTree>
    <p:extLst>
      <p:ext uri="{BB962C8B-B14F-4D97-AF65-F5344CB8AC3E}">
        <p14:creationId xmlns:p14="http://schemas.microsoft.com/office/powerpoint/2010/main" val="2771557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GB" i="0" baseline="0" dirty="0">
              <a:solidFill>
                <a:schemeClr val="tx1"/>
              </a:solidFill>
            </a:endParaRPr>
          </a:p>
        </p:txBody>
      </p:sp>
      <p:sp>
        <p:nvSpPr>
          <p:cNvPr id="4" name="Slide Number Placeholder 3"/>
          <p:cNvSpPr>
            <a:spLocks noGrp="1"/>
          </p:cNvSpPr>
          <p:nvPr>
            <p:ph type="sldNum" sz="quarter" idx="10"/>
          </p:nvPr>
        </p:nvSpPr>
        <p:spPr/>
        <p:txBody>
          <a:bodyPr/>
          <a:lstStyle/>
          <a:p>
            <a:fld id="{BC9DDDB3-E74F-4AA9-9280-2E0FB18DE866}" type="slidenum">
              <a:rPr lang="en-GB" smtClean="0"/>
              <a:t>36</a:t>
            </a:fld>
            <a:endParaRPr lang="en-GB"/>
          </a:p>
        </p:txBody>
      </p:sp>
    </p:spTree>
    <p:extLst>
      <p:ext uri="{BB962C8B-B14F-4D97-AF65-F5344CB8AC3E}">
        <p14:creationId xmlns:p14="http://schemas.microsoft.com/office/powerpoint/2010/main" val="2183929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GB" baseline="0" dirty="0"/>
          </a:p>
          <a:p>
            <a:r>
              <a:rPr lang="en-GB" sz="1200" dirty="0">
                <a:solidFill>
                  <a:srgbClr val="155581"/>
                </a:solidFill>
                <a:latin typeface="Calibri" panose="020F0502020204030204" pitchFamily="34" charset="0"/>
                <a:cs typeface="Calibri" panose="020F0502020204030204" pitchFamily="34" charset="0"/>
              </a:rPr>
              <a:t>Our events and activities include:</a:t>
            </a:r>
          </a:p>
          <a:p>
            <a:r>
              <a:rPr lang="en-GB" sz="1200" dirty="0">
                <a:solidFill>
                  <a:srgbClr val="155581"/>
                </a:solidFill>
                <a:latin typeface="Calibri" panose="020F0502020204030204" pitchFamily="34" charset="0"/>
                <a:cs typeface="Calibri" panose="020F0502020204030204" pitchFamily="34" charset="0"/>
              </a:rPr>
              <a:t>Online Course Checker (S5)</a:t>
            </a:r>
          </a:p>
          <a:p>
            <a:r>
              <a:rPr lang="en-GB" sz="1200" dirty="0">
                <a:solidFill>
                  <a:srgbClr val="155581"/>
                </a:solidFill>
                <a:latin typeface="Calibri" panose="020F0502020204030204" pitchFamily="34" charset="0"/>
                <a:cs typeface="Calibri" panose="020F0502020204030204" pitchFamily="34" charset="0"/>
              </a:rPr>
              <a:t>Parent and Carers Information Event (S5)</a:t>
            </a:r>
          </a:p>
          <a:p>
            <a:r>
              <a:rPr lang="en-GB" sz="1200" dirty="0">
                <a:solidFill>
                  <a:srgbClr val="155581"/>
                </a:solidFill>
                <a:latin typeface="Calibri" panose="020F0502020204030204" pitchFamily="34" charset="0"/>
                <a:cs typeface="Calibri" panose="020F0502020204030204" pitchFamily="34" charset="0"/>
              </a:rPr>
              <a:t>1:1 Interviews (S6)</a:t>
            </a:r>
          </a:p>
          <a:p>
            <a:r>
              <a:rPr lang="en-GB" sz="1200" dirty="0">
                <a:solidFill>
                  <a:srgbClr val="155581"/>
                </a:solidFill>
                <a:latin typeface="Calibri" panose="020F0502020204030204" pitchFamily="34" charset="0"/>
                <a:cs typeface="Calibri" panose="020F0502020204030204" pitchFamily="34" charset="0"/>
              </a:rPr>
              <a:t>LEAPS Transitions Course (S6)</a:t>
            </a:r>
          </a:p>
          <a:p>
            <a:endParaRPr lang="en-GB" baseline="0" dirty="0"/>
          </a:p>
        </p:txBody>
      </p:sp>
      <p:sp>
        <p:nvSpPr>
          <p:cNvPr id="4" name="Slide Number Placeholder 3"/>
          <p:cNvSpPr>
            <a:spLocks noGrp="1"/>
          </p:cNvSpPr>
          <p:nvPr>
            <p:ph type="sldNum" sz="quarter" idx="10"/>
          </p:nvPr>
        </p:nvSpPr>
        <p:spPr/>
        <p:txBody>
          <a:bodyPr/>
          <a:lstStyle/>
          <a:p>
            <a:fld id="{BC9DDDB3-E74F-4AA9-9280-2E0FB18DE866}" type="slidenum">
              <a:rPr lang="en-GB" smtClean="0"/>
              <a:t>37</a:t>
            </a:fld>
            <a:endParaRPr lang="en-GB"/>
          </a:p>
        </p:txBody>
      </p:sp>
    </p:spTree>
    <p:extLst>
      <p:ext uri="{BB962C8B-B14F-4D97-AF65-F5344CB8AC3E}">
        <p14:creationId xmlns:p14="http://schemas.microsoft.com/office/powerpoint/2010/main" val="4072237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6000"/>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6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dirty="0"/>
          </a:p>
        </p:txBody>
      </p:sp>
    </p:spTree>
    <p:extLst>
      <p:ext uri="{BB962C8B-B14F-4D97-AF65-F5344CB8AC3E}">
        <p14:creationId xmlns:p14="http://schemas.microsoft.com/office/powerpoint/2010/main" val="208254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9900000" cy="462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3156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1187235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598527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63343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99000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99000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98937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4860000" cy="462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878800" y="1825625"/>
            <a:ext cx="4860000" cy="462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13259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99000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801083"/>
            <a:ext cx="48600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759905"/>
            <a:ext cx="4860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878800" y="1801083"/>
            <a:ext cx="48600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878800" y="2759905"/>
            <a:ext cx="4860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3595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14061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307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039999" y="987424"/>
            <a:ext cx="5688000" cy="54612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43884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773297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lang="en-US"/>
              <a:t>Click to edit Master title style</a:t>
            </a:r>
            <a:endParaRPr lang="en-GB" dirty="0"/>
          </a:p>
        </p:txBody>
      </p:sp>
      <p:sp>
        <p:nvSpPr>
          <p:cNvPr id="3" name="Content Placeholder 2"/>
          <p:cNvSpPr>
            <a:spLocks noGrp="1"/>
          </p:cNvSpPr>
          <p:nvPr>
            <p:ph idx="1"/>
          </p:nvPr>
        </p:nvSpPr>
        <p:spPr/>
        <p:txBody>
          <a:bodyPr>
            <a:normAutofit/>
          </a:bodyPr>
          <a:lstStyle>
            <a:lvl1pPr>
              <a:defRPr sz="3600"/>
            </a:lvl1pPr>
            <a:lvl2pPr>
              <a:defRPr sz="3200"/>
            </a:lvl2pPr>
            <a:lvl3pPr>
              <a:defRPr sz="28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78460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040000" y="987424"/>
            <a:ext cx="5688000" cy="54612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43884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4271821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9900000" cy="462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74503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4714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9900000" cy="2852737"/>
          </a:xfrm>
        </p:spPr>
        <p:txBody>
          <a:bodyPr anchor="b">
            <a:normAutofit/>
          </a:bodyPr>
          <a:lstStyle>
            <a:lvl1pPr>
              <a:defRPr sz="6000"/>
            </a:lvl1pPr>
          </a:lstStyle>
          <a:p>
            <a:r>
              <a:rPr lang="en-US"/>
              <a:t>Click to edit Master title style</a:t>
            </a:r>
            <a:endParaRPr lang="en-GB" dirty="0"/>
          </a:p>
        </p:txBody>
      </p:sp>
      <p:sp>
        <p:nvSpPr>
          <p:cNvPr id="3" name="Text Placeholder 2"/>
          <p:cNvSpPr>
            <a:spLocks noGrp="1"/>
          </p:cNvSpPr>
          <p:nvPr>
            <p:ph type="body" idx="1"/>
          </p:nvPr>
        </p:nvSpPr>
        <p:spPr>
          <a:xfrm>
            <a:off x="831851" y="4589467"/>
            <a:ext cx="9900000" cy="1500187"/>
          </a:xfrm>
        </p:spPr>
        <p:txBody>
          <a:bodyPr>
            <a:normAutofit/>
          </a:bodyPr>
          <a:lstStyle>
            <a:lvl1pPr marL="0" indent="0">
              <a:buNone/>
              <a:defRPr sz="280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923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4860000" cy="462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878800" y="1825625"/>
            <a:ext cx="4860000" cy="462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204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99000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801083"/>
            <a:ext cx="486000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839788" y="2759905"/>
            <a:ext cx="4860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878800" y="1801083"/>
            <a:ext cx="486000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5878800" y="2759905"/>
            <a:ext cx="4860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6736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3823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324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4000"/>
            </a:lvl1pPr>
          </a:lstStyle>
          <a:p>
            <a:r>
              <a:rPr lang="en-US"/>
              <a:t>Click to edit Master title style</a:t>
            </a:r>
            <a:endParaRPr lang="en-GB" dirty="0"/>
          </a:p>
        </p:txBody>
      </p:sp>
      <p:sp>
        <p:nvSpPr>
          <p:cNvPr id="3" name="Content Placeholder 2"/>
          <p:cNvSpPr>
            <a:spLocks noGrp="1"/>
          </p:cNvSpPr>
          <p:nvPr>
            <p:ph idx="1"/>
          </p:nvPr>
        </p:nvSpPr>
        <p:spPr>
          <a:xfrm>
            <a:off x="5039999" y="987424"/>
            <a:ext cx="5688000" cy="5461200"/>
          </a:xfrm>
        </p:spPr>
        <p:txBody>
          <a:bodyPr>
            <a:normAutofit/>
          </a:bodyPr>
          <a:lstStyle>
            <a:lvl1pPr>
              <a:defRPr sz="3600"/>
            </a:lvl1pPr>
            <a:lvl2pPr>
              <a:defRPr sz="2800"/>
            </a:lvl2pPr>
            <a:lvl3pPr>
              <a:defRPr sz="2400"/>
            </a:lvl3pPr>
            <a:lvl4pPr>
              <a:defRPr sz="2000"/>
            </a:lvl4pPr>
            <a:lvl5pPr>
              <a:defRPr sz="2000"/>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39788" y="2057400"/>
            <a:ext cx="3932237" cy="4388400"/>
          </a:xfrm>
        </p:spPr>
        <p:txBody>
          <a:bodyPr>
            <a:normAutofit/>
          </a:bodyPr>
          <a:lstStyle>
            <a:lvl1pPr marL="0" indent="0">
              <a:buNone/>
              <a:defRPr sz="20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Tree>
    <p:extLst>
      <p:ext uri="{BB962C8B-B14F-4D97-AF65-F5344CB8AC3E}">
        <p14:creationId xmlns:p14="http://schemas.microsoft.com/office/powerpoint/2010/main" val="1297424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3600"/>
            </a:lvl1pPr>
          </a:lstStyle>
          <a:p>
            <a:r>
              <a:rPr lang="en-US"/>
              <a:t>Click to edit Master title style</a:t>
            </a:r>
            <a:endParaRPr lang="en-GB" dirty="0"/>
          </a:p>
        </p:txBody>
      </p:sp>
      <p:sp>
        <p:nvSpPr>
          <p:cNvPr id="3" name="Picture Placeholder 2"/>
          <p:cNvSpPr>
            <a:spLocks noGrp="1"/>
          </p:cNvSpPr>
          <p:nvPr>
            <p:ph type="pic" idx="1"/>
          </p:nvPr>
        </p:nvSpPr>
        <p:spPr>
          <a:xfrm>
            <a:off x="5040000" y="987424"/>
            <a:ext cx="5688000" cy="5461200"/>
          </a:xfrm>
        </p:spPr>
        <p:txBody>
          <a:bodyPr>
            <a:normAutofit/>
          </a:bodyPr>
          <a:lstStyle>
            <a:lvl1pPr marL="0" indent="0">
              <a:buNone/>
              <a:defRPr sz="32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GB" dirty="0"/>
          </a:p>
        </p:txBody>
      </p:sp>
      <p:sp>
        <p:nvSpPr>
          <p:cNvPr id="4" name="Text Placeholder 3"/>
          <p:cNvSpPr>
            <a:spLocks noGrp="1"/>
          </p:cNvSpPr>
          <p:nvPr>
            <p:ph type="body" sz="half" idx="2"/>
          </p:nvPr>
        </p:nvSpPr>
        <p:spPr>
          <a:xfrm>
            <a:off x="839788" y="2057400"/>
            <a:ext cx="3932237" cy="4388400"/>
          </a:xfr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Tree>
    <p:extLst>
      <p:ext uri="{BB962C8B-B14F-4D97-AF65-F5344CB8AC3E}">
        <p14:creationId xmlns:p14="http://schemas.microsoft.com/office/powerpoint/2010/main" val="2585345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0000"/>
            <a:ext cx="99000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9900000" cy="4622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 name="Straight Connector 3"/>
          <p:cNvCxnSpPr/>
          <p:nvPr/>
        </p:nvCxnSpPr>
        <p:spPr>
          <a:xfrm>
            <a:off x="36000" y="0"/>
            <a:ext cx="0" cy="6858000"/>
          </a:xfrm>
          <a:prstGeom prst="line">
            <a:avLst/>
          </a:prstGeom>
          <a:ln w="76200">
            <a:solidFill>
              <a:srgbClr val="2255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0000" y="0"/>
            <a:ext cx="0" cy="6858000"/>
          </a:xfrm>
          <a:prstGeom prst="line">
            <a:avLst/>
          </a:prstGeom>
          <a:ln w="76200">
            <a:solidFill>
              <a:srgbClr val="66008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24000" y="0"/>
            <a:ext cx="0" cy="6858000"/>
          </a:xfrm>
          <a:prstGeom prst="line">
            <a:avLst/>
          </a:prstGeom>
          <a:ln w="76200">
            <a:solidFill>
              <a:srgbClr val="00008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8000" y="0"/>
            <a:ext cx="0" cy="6858000"/>
          </a:xfrm>
          <a:prstGeom prst="line">
            <a:avLst/>
          </a:prstGeom>
          <a:ln w="76200">
            <a:solidFill>
              <a:srgbClr val="D4AA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46272" y="360000"/>
            <a:ext cx="1002645" cy="1332000"/>
          </a:xfrm>
          <a:prstGeom prst="rect">
            <a:avLst/>
          </a:prstGeom>
        </p:spPr>
      </p:pic>
    </p:spTree>
    <p:extLst>
      <p:ext uri="{BB962C8B-B14F-4D97-AF65-F5344CB8AC3E}">
        <p14:creationId xmlns:p14="http://schemas.microsoft.com/office/powerpoint/2010/main" val="24925192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51435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36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32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80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0000"/>
            <a:ext cx="99000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9900000" cy="4622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 name="Straight Connector 3"/>
          <p:cNvCxnSpPr/>
          <p:nvPr/>
        </p:nvCxnSpPr>
        <p:spPr>
          <a:xfrm>
            <a:off x="36000" y="0"/>
            <a:ext cx="0" cy="6858000"/>
          </a:xfrm>
          <a:prstGeom prst="line">
            <a:avLst/>
          </a:prstGeom>
          <a:ln w="76200">
            <a:solidFill>
              <a:srgbClr val="2255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0000" y="0"/>
            <a:ext cx="0" cy="6858000"/>
          </a:xfrm>
          <a:prstGeom prst="line">
            <a:avLst/>
          </a:prstGeom>
          <a:ln w="76200">
            <a:solidFill>
              <a:srgbClr val="66008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24000" y="0"/>
            <a:ext cx="0" cy="6858000"/>
          </a:xfrm>
          <a:prstGeom prst="line">
            <a:avLst/>
          </a:prstGeom>
          <a:ln w="76200">
            <a:solidFill>
              <a:srgbClr val="00008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8000" y="0"/>
            <a:ext cx="0" cy="6858000"/>
          </a:xfrm>
          <a:prstGeom prst="line">
            <a:avLst/>
          </a:prstGeom>
          <a:ln w="76200">
            <a:solidFill>
              <a:srgbClr val="D4AA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46271" y="360000"/>
            <a:ext cx="1002645" cy="1332000"/>
          </a:xfrm>
          <a:prstGeom prst="rect">
            <a:avLst/>
          </a:prstGeom>
        </p:spPr>
      </p:pic>
    </p:spTree>
    <p:extLst>
      <p:ext uri="{BB962C8B-B14F-4D97-AF65-F5344CB8AC3E}">
        <p14:creationId xmlns:p14="http://schemas.microsoft.com/office/powerpoint/2010/main" val="121646343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3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myworldofwork.co.uk/parents/topics" TargetMode="External"/><Relationship Id="rId2" Type="http://schemas.openxmlformats.org/officeDocument/2006/relationships/hyperlink" Target="https://www.ucas.com/undergraduate/applying-university/ucas-undergraduate-advice-parents-and-guardians" TargetMode="External"/><Relationship Id="rId1" Type="http://schemas.openxmlformats.org/officeDocument/2006/relationships/slideLayout" Target="../slideLayouts/slideLayout1.xml"/><Relationship Id="rId4" Type="http://schemas.openxmlformats.org/officeDocument/2006/relationships/hyperlink" Target="https://www.saas.gov.uk/need-to-know/parent-and-carer-informatio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hyperlink" Target="https://media.ed.ac.uk/media/About+LEAPS/0_d36z7ya3/43134261"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jpeg"/><Relationship Id="rId18" Type="http://schemas.openxmlformats.org/officeDocument/2006/relationships/image" Target="../media/image64.png"/><Relationship Id="rId3" Type="http://schemas.openxmlformats.org/officeDocument/2006/relationships/image" Target="../media/image49.JPG"/><Relationship Id="rId7" Type="http://schemas.openxmlformats.org/officeDocument/2006/relationships/image" Target="../media/image53.png"/><Relationship Id="rId12" Type="http://schemas.openxmlformats.org/officeDocument/2006/relationships/image" Target="../media/image58.jpeg"/><Relationship Id="rId17" Type="http://schemas.openxmlformats.org/officeDocument/2006/relationships/image" Target="../media/image63.jpeg"/><Relationship Id="rId2" Type="http://schemas.openxmlformats.org/officeDocument/2006/relationships/notesSlide" Target="../notesSlides/notesSlide8.xml"/><Relationship Id="rId16" Type="http://schemas.openxmlformats.org/officeDocument/2006/relationships/image" Target="../media/image62.jpeg"/><Relationship Id="rId1" Type="http://schemas.openxmlformats.org/officeDocument/2006/relationships/slideLayout" Target="../slideLayouts/slideLayout1.xml"/><Relationship Id="rId6" Type="http://schemas.openxmlformats.org/officeDocument/2006/relationships/image" Target="../media/image52.jpe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jpeg"/><Relationship Id="rId10" Type="http://schemas.openxmlformats.org/officeDocument/2006/relationships/image" Target="../media/image56.JPG"/><Relationship Id="rId19" Type="http://schemas.openxmlformats.org/officeDocument/2006/relationships/image" Target="../media/image47.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70.png"/><Relationship Id="rId4" Type="http://schemas.openxmlformats.org/officeDocument/2006/relationships/hyperlink" Target="https://leapssurvey.or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media.ed.ac.uk/media/About+the+LEAPS+Transitions+Course/1_5xf7x1b7"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71.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www.leapsonline.org/parents"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158" y="70163"/>
            <a:ext cx="9144000" cy="4688103"/>
          </a:xfrm>
        </p:spPr>
        <p:txBody>
          <a:bodyPr>
            <a:normAutofit/>
          </a:bodyPr>
          <a:lstStyle/>
          <a:p>
            <a:r>
              <a:rPr lang="en-GB" sz="8000" b="1" dirty="0">
                <a:solidFill>
                  <a:srgbClr val="002060"/>
                </a:solidFill>
                <a:effectLst>
                  <a:outerShdw blurRad="38100" dist="38100" dir="2700000" algn="tl">
                    <a:srgbClr val="000000">
                      <a:alpha val="43137"/>
                    </a:srgbClr>
                  </a:outerShdw>
                </a:effectLst>
                <a:latin typeface="Century Gothic" panose="020B0502020202020204" pitchFamily="34" charset="0"/>
              </a:rPr>
              <a:t>Welcome to ‘Life after S6’ -  a </a:t>
            </a:r>
            <a:r>
              <a:rPr lang="en-GB" sz="8000" b="1" dirty="0" err="1">
                <a:solidFill>
                  <a:srgbClr val="002060"/>
                </a:solidFill>
                <a:effectLst>
                  <a:outerShdw blurRad="38100" dist="38100" dir="2700000" algn="tl">
                    <a:srgbClr val="000000">
                      <a:alpha val="43137"/>
                    </a:srgbClr>
                  </a:outerShdw>
                </a:effectLst>
                <a:latin typeface="Century Gothic" panose="020B0502020202020204" pitchFamily="34" charset="0"/>
              </a:rPr>
              <a:t>Firrhill</a:t>
            </a:r>
            <a:r>
              <a:rPr lang="en-GB" sz="8000" b="1" dirty="0">
                <a:solidFill>
                  <a:srgbClr val="002060"/>
                </a:solidFill>
                <a:effectLst>
                  <a:outerShdw blurRad="38100" dist="38100" dir="2700000" algn="tl">
                    <a:srgbClr val="000000">
                      <a:alpha val="43137"/>
                    </a:srgbClr>
                  </a:outerShdw>
                </a:effectLst>
                <a:latin typeface="Century Gothic" panose="020B0502020202020204" pitchFamily="34" charset="0"/>
              </a:rPr>
              <a:t> guide for parents and carers’ </a:t>
            </a:r>
          </a:p>
        </p:txBody>
      </p:sp>
      <p:sp>
        <p:nvSpPr>
          <p:cNvPr id="3" name="Subtitle 2"/>
          <p:cNvSpPr>
            <a:spLocks noGrp="1"/>
          </p:cNvSpPr>
          <p:nvPr>
            <p:ph type="subTitle" idx="1"/>
          </p:nvPr>
        </p:nvSpPr>
        <p:spPr>
          <a:xfrm>
            <a:off x="1524000" y="5132074"/>
            <a:ext cx="9144000" cy="1655762"/>
          </a:xfrm>
        </p:spPr>
        <p:txBody>
          <a:bodyPr>
            <a:normAutofit/>
          </a:bodyPr>
          <a:lstStyle/>
          <a:p>
            <a:r>
              <a:rPr lang="en-GB" sz="2800" b="1" dirty="0" err="1">
                <a:solidFill>
                  <a:srgbClr val="002060"/>
                </a:solidFill>
                <a:latin typeface="Cambria" panose="02040503050406030204" pitchFamily="18" charset="0"/>
                <a:ea typeface="Cambria" panose="02040503050406030204" pitchFamily="18" charset="0"/>
              </a:rPr>
              <a:t>Firrhill</a:t>
            </a:r>
            <a:r>
              <a:rPr lang="en-GB" sz="2800" b="1" dirty="0">
                <a:solidFill>
                  <a:srgbClr val="002060"/>
                </a:solidFill>
                <a:latin typeface="Cambria" panose="02040503050406030204" pitchFamily="18" charset="0"/>
                <a:ea typeface="Cambria" panose="02040503050406030204" pitchFamily="18" charset="0"/>
              </a:rPr>
              <a:t> High School  </a:t>
            </a:r>
          </a:p>
          <a:p>
            <a:r>
              <a:rPr lang="en-GB" sz="28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August 23rd 2023 </a:t>
            </a:r>
          </a:p>
        </p:txBody>
      </p:sp>
    </p:spTree>
    <p:extLst>
      <p:ext uri="{BB962C8B-B14F-4D97-AF65-F5344CB8AC3E}">
        <p14:creationId xmlns:p14="http://schemas.microsoft.com/office/powerpoint/2010/main" val="3458875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5">
            <a:extLst>
              <a:ext uri="{FF2B5EF4-FFF2-40B4-BE49-F238E27FC236}">
                <a16:creationId xmlns:a16="http://schemas.microsoft.com/office/drawing/2014/main" id="{3610047D-1EC3-EABF-7DA7-00FA629E67C1}"/>
              </a:ext>
            </a:extLst>
          </p:cNvPr>
          <p:cNvSpPr>
            <a:spLocks noGrp="1"/>
          </p:cNvSpPr>
          <p:nvPr>
            <p:ph idx="1"/>
          </p:nvPr>
        </p:nvSpPr>
        <p:spPr>
          <a:xfrm>
            <a:off x="838200" y="3429000"/>
            <a:ext cx="4647901" cy="2585613"/>
          </a:xfrm>
        </p:spPr>
        <p:txBody>
          <a:bodyPr>
            <a:normAutofit/>
          </a:bodyPr>
          <a:lstStyle/>
          <a:p>
            <a:endParaRPr lang="en-US" sz="1800" dirty="0">
              <a:solidFill>
                <a:schemeClr val="tx2"/>
              </a:solidFill>
            </a:endParaRPr>
          </a:p>
        </p:txBody>
      </p:sp>
      <p:pic>
        <p:nvPicPr>
          <p:cNvPr id="7" name="Content Placeholder 6" descr="A picture containing text, screenshot, person, clothing&#10;&#10;Description automatically generated">
            <a:extLst>
              <a:ext uri="{FF2B5EF4-FFF2-40B4-BE49-F238E27FC236}">
                <a16:creationId xmlns:a16="http://schemas.microsoft.com/office/drawing/2014/main" id="{3C4CA1A4-8934-524B-8CC1-82BBA8FDC3FA}"/>
              </a:ext>
            </a:extLst>
          </p:cNvPr>
          <p:cNvPicPr>
            <a:picLocks noChangeAspect="1"/>
          </p:cNvPicPr>
          <p:nvPr/>
        </p:nvPicPr>
        <p:blipFill rotWithShape="1">
          <a:blip r:embed="rId2">
            <a:extLst>
              <a:ext uri="{28A0092B-C50C-407E-A947-70E740481C1C}">
                <a14:useLocalDpi xmlns:a14="http://schemas.microsoft.com/office/drawing/2010/main" val="0"/>
              </a:ext>
            </a:extLst>
          </a:blip>
          <a:srcRect l="30" r="-2" b="-2"/>
          <a:stretch/>
        </p:blipFill>
        <p:spPr>
          <a:xfrm>
            <a:off x="2250241" y="-531604"/>
            <a:ext cx="7873509" cy="7875833"/>
          </a:xfrm>
          <a:prstGeom prst="rect">
            <a:avLst/>
          </a:prstGeom>
        </p:spPr>
      </p:pic>
    </p:spTree>
    <p:extLst>
      <p:ext uri="{BB962C8B-B14F-4D97-AF65-F5344CB8AC3E}">
        <p14:creationId xmlns:p14="http://schemas.microsoft.com/office/powerpoint/2010/main" val="812052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AF99B-4868-45BA-410D-D2A749FFC927}"/>
              </a:ext>
            </a:extLst>
          </p:cNvPr>
          <p:cNvSpPr>
            <a:spLocks noGrp="1"/>
          </p:cNvSpPr>
          <p:nvPr>
            <p:ph type="title"/>
          </p:nvPr>
        </p:nvSpPr>
        <p:spPr>
          <a:xfrm>
            <a:off x="2309191" y="2766218"/>
            <a:ext cx="10515600" cy="1325563"/>
          </a:xfrm>
        </p:spPr>
        <p:txBody>
          <a:bodyPr/>
          <a:lstStyle/>
          <a:p>
            <a:r>
              <a:rPr lang="en-GB" dirty="0"/>
              <a:t>Further and Higher Education</a:t>
            </a:r>
          </a:p>
        </p:txBody>
      </p:sp>
      <p:sp>
        <p:nvSpPr>
          <p:cNvPr id="3" name="Content Placeholder 2">
            <a:extLst>
              <a:ext uri="{FF2B5EF4-FFF2-40B4-BE49-F238E27FC236}">
                <a16:creationId xmlns:a16="http://schemas.microsoft.com/office/drawing/2014/main" id="{6423D32F-4472-ABAB-D631-DB6907620E6C}"/>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242710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BA7C-01E6-FC4C-101E-E345BC7E58DC}"/>
              </a:ext>
            </a:extLst>
          </p:cNvPr>
          <p:cNvSpPr>
            <a:spLocks noGrp="1"/>
          </p:cNvSpPr>
          <p:nvPr>
            <p:ph type="title"/>
          </p:nvPr>
        </p:nvSpPr>
        <p:spPr/>
        <p:txBody>
          <a:bodyPr/>
          <a:lstStyle/>
          <a:p>
            <a:r>
              <a:rPr lang="en-GB" dirty="0"/>
              <a:t>Applying to University -</a:t>
            </a:r>
          </a:p>
        </p:txBody>
      </p:sp>
      <p:sp>
        <p:nvSpPr>
          <p:cNvPr id="3" name="Content Placeholder 2">
            <a:extLst>
              <a:ext uri="{FF2B5EF4-FFF2-40B4-BE49-F238E27FC236}">
                <a16:creationId xmlns:a16="http://schemas.microsoft.com/office/drawing/2014/main" id="{23DB7416-F076-7192-8CA0-B6970705A8B2}"/>
              </a:ext>
            </a:extLst>
          </p:cNvPr>
          <p:cNvSpPr>
            <a:spLocks noGrp="1"/>
          </p:cNvSpPr>
          <p:nvPr>
            <p:ph idx="1"/>
          </p:nvPr>
        </p:nvSpPr>
        <p:spPr/>
        <p:txBody>
          <a:bodyPr>
            <a:normAutofit lnSpcReduction="10000"/>
          </a:bodyPr>
          <a:lstStyle/>
          <a:p>
            <a:r>
              <a:rPr lang="en-GB" dirty="0"/>
              <a:t>Pupils can make up to 5 choices. We recommend at least 3.</a:t>
            </a:r>
          </a:p>
          <a:p>
            <a:r>
              <a:rPr lang="en-GB" dirty="0"/>
              <a:t>Dependent on S5, it would make sense to look at courses with different entry requirements. Do check any required subjects (although these are generally not as specific anymore) </a:t>
            </a:r>
          </a:p>
          <a:p>
            <a:r>
              <a:rPr lang="en-GB" dirty="0"/>
              <a:t>Do look at each year of the course – different Universities may specialise in different areas (particularly in years 3-4) </a:t>
            </a:r>
          </a:p>
        </p:txBody>
      </p:sp>
    </p:spTree>
    <p:extLst>
      <p:ext uri="{BB962C8B-B14F-4D97-AF65-F5344CB8AC3E}">
        <p14:creationId xmlns:p14="http://schemas.microsoft.com/office/powerpoint/2010/main" val="155227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3EB6D-7D6F-DE5F-4CF2-F2A66DFF28CA}"/>
              </a:ext>
            </a:extLst>
          </p:cNvPr>
          <p:cNvSpPr>
            <a:spLocks noGrp="1"/>
          </p:cNvSpPr>
          <p:nvPr>
            <p:ph type="title"/>
          </p:nvPr>
        </p:nvSpPr>
        <p:spPr>
          <a:xfrm>
            <a:off x="3253537" y="-446003"/>
            <a:ext cx="10515600" cy="1325563"/>
          </a:xfrm>
        </p:spPr>
        <p:txBody>
          <a:bodyPr/>
          <a:lstStyle/>
          <a:p>
            <a:r>
              <a:rPr lang="en-GB" dirty="0"/>
              <a:t>English at Strathclyde</a:t>
            </a:r>
          </a:p>
        </p:txBody>
      </p:sp>
      <p:sp>
        <p:nvSpPr>
          <p:cNvPr id="3" name="Content Placeholder 2">
            <a:extLst>
              <a:ext uri="{FF2B5EF4-FFF2-40B4-BE49-F238E27FC236}">
                <a16:creationId xmlns:a16="http://schemas.microsoft.com/office/drawing/2014/main" id="{E48B3A4E-276D-1C54-A12E-B321E7591F21}"/>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ED363E39-7725-FBDA-12A7-BF3352C0FC54}"/>
              </a:ext>
            </a:extLst>
          </p:cNvPr>
          <p:cNvPicPr>
            <a:picLocks noChangeAspect="1"/>
          </p:cNvPicPr>
          <p:nvPr/>
        </p:nvPicPr>
        <p:blipFill>
          <a:blip r:embed="rId2"/>
          <a:stretch>
            <a:fillRect/>
          </a:stretch>
        </p:blipFill>
        <p:spPr>
          <a:xfrm>
            <a:off x="2523401" y="536750"/>
            <a:ext cx="6667500" cy="1704975"/>
          </a:xfrm>
          <a:prstGeom prst="rect">
            <a:avLst/>
          </a:prstGeom>
        </p:spPr>
      </p:pic>
      <p:pic>
        <p:nvPicPr>
          <p:cNvPr id="9" name="Picture 8">
            <a:extLst>
              <a:ext uri="{FF2B5EF4-FFF2-40B4-BE49-F238E27FC236}">
                <a16:creationId xmlns:a16="http://schemas.microsoft.com/office/drawing/2014/main" id="{69AE6A47-05C5-D1E4-993A-03BE4030EDA2}"/>
              </a:ext>
            </a:extLst>
          </p:cNvPr>
          <p:cNvPicPr>
            <a:picLocks noChangeAspect="1"/>
          </p:cNvPicPr>
          <p:nvPr/>
        </p:nvPicPr>
        <p:blipFill>
          <a:blip r:embed="rId3"/>
          <a:stretch>
            <a:fillRect/>
          </a:stretch>
        </p:blipFill>
        <p:spPr>
          <a:xfrm>
            <a:off x="0" y="2357632"/>
            <a:ext cx="5857151" cy="4500368"/>
          </a:xfrm>
          <a:prstGeom prst="rect">
            <a:avLst/>
          </a:prstGeom>
        </p:spPr>
      </p:pic>
      <p:pic>
        <p:nvPicPr>
          <p:cNvPr id="11" name="Picture 10">
            <a:extLst>
              <a:ext uri="{FF2B5EF4-FFF2-40B4-BE49-F238E27FC236}">
                <a16:creationId xmlns:a16="http://schemas.microsoft.com/office/drawing/2014/main" id="{18554D12-DAEB-FA50-5456-87600A602FD5}"/>
              </a:ext>
            </a:extLst>
          </p:cNvPr>
          <p:cNvPicPr>
            <a:picLocks noChangeAspect="1"/>
          </p:cNvPicPr>
          <p:nvPr/>
        </p:nvPicPr>
        <p:blipFill>
          <a:blip r:embed="rId4"/>
          <a:stretch>
            <a:fillRect/>
          </a:stretch>
        </p:blipFill>
        <p:spPr>
          <a:xfrm>
            <a:off x="6169943" y="2357632"/>
            <a:ext cx="5947986" cy="4686764"/>
          </a:xfrm>
          <a:prstGeom prst="rect">
            <a:avLst/>
          </a:prstGeom>
        </p:spPr>
      </p:pic>
    </p:spTree>
    <p:extLst>
      <p:ext uri="{BB962C8B-B14F-4D97-AF65-F5344CB8AC3E}">
        <p14:creationId xmlns:p14="http://schemas.microsoft.com/office/powerpoint/2010/main" val="2528109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55318-9146-FB97-779B-F39132C58F84}"/>
              </a:ext>
            </a:extLst>
          </p:cNvPr>
          <p:cNvSpPr>
            <a:spLocks noGrp="1"/>
          </p:cNvSpPr>
          <p:nvPr>
            <p:ph type="title"/>
          </p:nvPr>
        </p:nvSpPr>
        <p:spPr>
          <a:xfrm>
            <a:off x="2293776" y="-464664"/>
            <a:ext cx="10515600" cy="1325563"/>
          </a:xfrm>
        </p:spPr>
        <p:txBody>
          <a:bodyPr/>
          <a:lstStyle/>
          <a:p>
            <a:r>
              <a:rPr lang="en-GB" dirty="0"/>
              <a:t>English at Glasgow University </a:t>
            </a:r>
          </a:p>
        </p:txBody>
      </p:sp>
      <p:sp>
        <p:nvSpPr>
          <p:cNvPr id="3" name="Content Placeholder 2">
            <a:extLst>
              <a:ext uri="{FF2B5EF4-FFF2-40B4-BE49-F238E27FC236}">
                <a16:creationId xmlns:a16="http://schemas.microsoft.com/office/drawing/2014/main" id="{41CA6273-649F-C0A5-B534-DF6CC8F9AB72}"/>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4DC7E636-9916-6BDE-C191-BB3C0EBC4D35}"/>
              </a:ext>
            </a:extLst>
          </p:cNvPr>
          <p:cNvPicPr>
            <a:picLocks noChangeAspect="1"/>
          </p:cNvPicPr>
          <p:nvPr/>
        </p:nvPicPr>
        <p:blipFill>
          <a:blip r:embed="rId2"/>
          <a:stretch>
            <a:fillRect/>
          </a:stretch>
        </p:blipFill>
        <p:spPr>
          <a:xfrm>
            <a:off x="-105213" y="443557"/>
            <a:ext cx="6949653" cy="3011785"/>
          </a:xfrm>
          <a:prstGeom prst="rect">
            <a:avLst/>
          </a:prstGeom>
        </p:spPr>
      </p:pic>
      <p:pic>
        <p:nvPicPr>
          <p:cNvPr id="7" name="Picture 6">
            <a:extLst>
              <a:ext uri="{FF2B5EF4-FFF2-40B4-BE49-F238E27FC236}">
                <a16:creationId xmlns:a16="http://schemas.microsoft.com/office/drawing/2014/main" id="{4BE4879D-BDF6-C4CD-B256-C208BF76B895}"/>
              </a:ext>
            </a:extLst>
          </p:cNvPr>
          <p:cNvPicPr>
            <a:picLocks noChangeAspect="1"/>
          </p:cNvPicPr>
          <p:nvPr/>
        </p:nvPicPr>
        <p:blipFill>
          <a:blip r:embed="rId3"/>
          <a:stretch>
            <a:fillRect/>
          </a:stretch>
        </p:blipFill>
        <p:spPr>
          <a:xfrm>
            <a:off x="6096000" y="2478889"/>
            <a:ext cx="6096000" cy="4379111"/>
          </a:xfrm>
          <a:prstGeom prst="rect">
            <a:avLst/>
          </a:prstGeom>
        </p:spPr>
      </p:pic>
    </p:spTree>
    <p:extLst>
      <p:ext uri="{BB962C8B-B14F-4D97-AF65-F5344CB8AC3E}">
        <p14:creationId xmlns:p14="http://schemas.microsoft.com/office/powerpoint/2010/main" val="1923004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DF34E-E03F-F75D-E700-4192AFF07F2E}"/>
              </a:ext>
            </a:extLst>
          </p:cNvPr>
          <p:cNvSpPr>
            <a:spLocks noGrp="1"/>
          </p:cNvSpPr>
          <p:nvPr>
            <p:ph type="title"/>
          </p:nvPr>
        </p:nvSpPr>
        <p:spPr/>
        <p:txBody>
          <a:bodyPr/>
          <a:lstStyle/>
          <a:p>
            <a:r>
              <a:rPr lang="en-GB" dirty="0"/>
              <a:t>Applying to University – Don’t</a:t>
            </a:r>
          </a:p>
        </p:txBody>
      </p:sp>
      <p:sp>
        <p:nvSpPr>
          <p:cNvPr id="3" name="Content Placeholder 2">
            <a:extLst>
              <a:ext uri="{FF2B5EF4-FFF2-40B4-BE49-F238E27FC236}">
                <a16:creationId xmlns:a16="http://schemas.microsoft.com/office/drawing/2014/main" id="{0477C50F-2229-D559-FCBD-2C5B2B2A3AD0}"/>
              </a:ext>
            </a:extLst>
          </p:cNvPr>
          <p:cNvSpPr>
            <a:spLocks noGrp="1"/>
          </p:cNvSpPr>
          <p:nvPr>
            <p:ph idx="1"/>
          </p:nvPr>
        </p:nvSpPr>
        <p:spPr/>
        <p:txBody>
          <a:bodyPr>
            <a:normAutofit fontScale="92500"/>
          </a:bodyPr>
          <a:lstStyle/>
          <a:p>
            <a:r>
              <a:rPr lang="en-GB" dirty="0"/>
              <a:t>Pupils cannot apply to wildly diverse subject choices (e.g. Graphic Communication at Glasgow Caledonian and Paramedic Science at Robert Gordon University.) This is because they only get ONE personal statement</a:t>
            </a:r>
          </a:p>
          <a:p>
            <a:r>
              <a:rPr lang="en-GB" dirty="0"/>
              <a:t>Don’t just focus on University ranking lists – consider all aspects of the establishment.</a:t>
            </a:r>
          </a:p>
          <a:p>
            <a:r>
              <a:rPr lang="en-GB" dirty="0"/>
              <a:t>They should not apply to more than one course at the same University, or they may end up with this on their UCAS… </a:t>
            </a:r>
          </a:p>
          <a:p>
            <a:endParaRPr lang="en-GB" dirty="0"/>
          </a:p>
        </p:txBody>
      </p:sp>
    </p:spTree>
    <p:extLst>
      <p:ext uri="{BB962C8B-B14F-4D97-AF65-F5344CB8AC3E}">
        <p14:creationId xmlns:p14="http://schemas.microsoft.com/office/powerpoint/2010/main" val="138289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29553-AC5F-C4D1-C94B-798D7100A7EB}"/>
              </a:ext>
            </a:extLst>
          </p:cNvPr>
          <p:cNvSpPr>
            <a:spLocks noGrp="1"/>
          </p:cNvSpPr>
          <p:nvPr>
            <p:ph type="title"/>
          </p:nvPr>
        </p:nvSpPr>
        <p:spPr/>
        <p:txBody>
          <a:bodyPr/>
          <a:lstStyle/>
          <a:p>
            <a:endParaRPr lang="en-GB"/>
          </a:p>
        </p:txBody>
      </p:sp>
      <p:pic>
        <p:nvPicPr>
          <p:cNvPr id="5" name="Content Placeholder 4" descr="A screenshot of a computer&#10;&#10;Description automatically generated with low confidence">
            <a:extLst>
              <a:ext uri="{FF2B5EF4-FFF2-40B4-BE49-F238E27FC236}">
                <a16:creationId xmlns:a16="http://schemas.microsoft.com/office/drawing/2014/main" id="{E5C2BA45-9E74-ED78-2B99-51780B220D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3271499" cy="6858000"/>
          </a:xfrm>
        </p:spPr>
      </p:pic>
    </p:spTree>
    <p:extLst>
      <p:ext uri="{BB962C8B-B14F-4D97-AF65-F5344CB8AC3E}">
        <p14:creationId xmlns:p14="http://schemas.microsoft.com/office/powerpoint/2010/main" val="2977376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AEAA6-0E13-B43C-01A0-C6E9E78E686B}"/>
              </a:ext>
            </a:extLst>
          </p:cNvPr>
          <p:cNvSpPr>
            <a:spLocks noGrp="1"/>
          </p:cNvSpPr>
          <p:nvPr>
            <p:ph type="title"/>
          </p:nvPr>
        </p:nvSpPr>
        <p:spPr>
          <a:xfrm>
            <a:off x="3799514" y="88084"/>
            <a:ext cx="10515600" cy="1325563"/>
          </a:xfrm>
        </p:spPr>
        <p:txBody>
          <a:bodyPr/>
          <a:lstStyle/>
          <a:p>
            <a:r>
              <a:rPr lang="en-GB" dirty="0"/>
              <a:t>Timeline for Firrhill</a:t>
            </a:r>
          </a:p>
        </p:txBody>
      </p:sp>
      <p:sp>
        <p:nvSpPr>
          <p:cNvPr id="3" name="Content Placeholder 2">
            <a:extLst>
              <a:ext uri="{FF2B5EF4-FFF2-40B4-BE49-F238E27FC236}">
                <a16:creationId xmlns:a16="http://schemas.microsoft.com/office/drawing/2014/main" id="{1F7F46D0-BD9E-DFD1-8983-59D051B12BA8}"/>
              </a:ext>
            </a:extLst>
          </p:cNvPr>
          <p:cNvSpPr>
            <a:spLocks noGrp="1"/>
          </p:cNvSpPr>
          <p:nvPr>
            <p:ph idx="1"/>
          </p:nvPr>
        </p:nvSpPr>
        <p:spPr>
          <a:xfrm>
            <a:off x="483052" y="1317072"/>
            <a:ext cx="11085352" cy="5452844"/>
          </a:xfrm>
        </p:spPr>
        <p:txBody>
          <a:bodyPr>
            <a:normAutofit fontScale="70000" lnSpcReduction="20000"/>
          </a:bodyPr>
          <a:lstStyle/>
          <a:p>
            <a:r>
              <a:rPr lang="en-GB" dirty="0"/>
              <a:t>Will be sent to Parents and Carers shortly.</a:t>
            </a:r>
          </a:p>
          <a:p>
            <a:r>
              <a:rPr lang="en-GB" dirty="0"/>
              <a:t>Early Applicants (Oxford </a:t>
            </a:r>
            <a:r>
              <a:rPr lang="en-GB"/>
              <a:t>/ Cambridge </a:t>
            </a:r>
            <a:r>
              <a:rPr lang="en-GB" dirty="0"/>
              <a:t>/ Medicine / Vet Medicine / Dentistry) on a different timeline – have met with Mr. Hollis regularly.</a:t>
            </a:r>
          </a:p>
          <a:p>
            <a:endParaRPr lang="en-GB" dirty="0"/>
          </a:p>
          <a:p>
            <a:r>
              <a:rPr lang="en-GB" b="1" dirty="0"/>
              <a:t>Friday 23</a:t>
            </a:r>
            <a:r>
              <a:rPr lang="en-GB" b="1" baseline="30000" dirty="0"/>
              <a:t>rd</a:t>
            </a:r>
            <a:r>
              <a:rPr lang="en-GB" b="1" dirty="0"/>
              <a:t> September – </a:t>
            </a:r>
            <a:r>
              <a:rPr lang="en-GB" dirty="0"/>
              <a:t>First completed draft of personal statement due to Pupil Support Leader.</a:t>
            </a:r>
          </a:p>
          <a:p>
            <a:r>
              <a:rPr lang="en-GB" b="1" dirty="0"/>
              <a:t>Friday 7</a:t>
            </a:r>
            <a:r>
              <a:rPr lang="en-GB" b="1" baseline="30000" dirty="0"/>
              <a:t>th</a:t>
            </a:r>
            <a:r>
              <a:rPr lang="en-GB" b="1" dirty="0"/>
              <a:t> October – </a:t>
            </a:r>
            <a:r>
              <a:rPr lang="en-GB" dirty="0"/>
              <a:t>All first drafts marked and returned to pupils. Pupils working on second draft.</a:t>
            </a:r>
          </a:p>
          <a:p>
            <a:r>
              <a:rPr lang="en-GB" b="1" dirty="0"/>
              <a:t>Friday 13</a:t>
            </a:r>
            <a:r>
              <a:rPr lang="en-GB" b="1" baseline="30000" dirty="0"/>
              <a:t>th</a:t>
            </a:r>
            <a:r>
              <a:rPr lang="en-GB" b="1" dirty="0"/>
              <a:t> October – </a:t>
            </a:r>
            <a:r>
              <a:rPr lang="en-GB" dirty="0"/>
              <a:t>Second drafts submitted to Pupil Support Leader.</a:t>
            </a:r>
          </a:p>
          <a:p>
            <a:r>
              <a:rPr lang="en-GB" b="1" dirty="0"/>
              <a:t>Friday 27</a:t>
            </a:r>
            <a:r>
              <a:rPr lang="en-GB" b="1" baseline="30000" dirty="0"/>
              <a:t>th</a:t>
            </a:r>
            <a:r>
              <a:rPr lang="en-GB" b="1" dirty="0"/>
              <a:t> October – </a:t>
            </a:r>
            <a:r>
              <a:rPr lang="en-GB" dirty="0"/>
              <a:t>All second drafts marked and returned to pupils. Pupils completing online process in PSE and continuing to work on drafts / meeting with Pupil Support Leader in PSE class.</a:t>
            </a:r>
          </a:p>
          <a:p>
            <a:r>
              <a:rPr lang="en-GB" dirty="0"/>
              <a:t>At this point Pupil Support Leaders will be meeting with young people individually, and beginning to sign off / send off UCAS applications.</a:t>
            </a:r>
          </a:p>
          <a:p>
            <a:r>
              <a:rPr lang="en-GB" b="1" dirty="0"/>
              <a:t>In school deadline for completion of UCAS statements is Friday 17</a:t>
            </a:r>
            <a:r>
              <a:rPr lang="en-GB" b="1" baseline="30000" dirty="0"/>
              <a:t>th</a:t>
            </a:r>
            <a:r>
              <a:rPr lang="en-GB" b="1" dirty="0"/>
              <a:t> November </a:t>
            </a:r>
            <a:endParaRPr lang="en-GB" dirty="0"/>
          </a:p>
          <a:p>
            <a:endParaRPr lang="en-GB" dirty="0"/>
          </a:p>
        </p:txBody>
      </p:sp>
    </p:spTree>
    <p:extLst>
      <p:ext uri="{BB962C8B-B14F-4D97-AF65-F5344CB8AC3E}">
        <p14:creationId xmlns:p14="http://schemas.microsoft.com/office/powerpoint/2010/main" val="66918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EFC8DB4-1EC7-F744-90E6-4C53DC775A7C}"/>
              </a:ext>
            </a:extLst>
          </p:cNvPr>
          <p:cNvCxnSpPr>
            <a:cxnSpLocks/>
          </p:cNvCxnSpPr>
          <p:nvPr/>
        </p:nvCxnSpPr>
        <p:spPr>
          <a:xfrm>
            <a:off x="1784077" y="1811265"/>
            <a:ext cx="187692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B565402-A13D-714B-B52D-289B9DD3EC96}"/>
              </a:ext>
            </a:extLst>
          </p:cNvPr>
          <p:cNvSpPr txBox="1"/>
          <p:nvPr/>
        </p:nvSpPr>
        <p:spPr>
          <a:xfrm>
            <a:off x="1784077" y="2471732"/>
            <a:ext cx="9252891" cy="707886"/>
          </a:xfrm>
          <a:prstGeom prst="rect">
            <a:avLst/>
          </a:prstGeom>
          <a:noFill/>
        </p:spPr>
        <p:txBody>
          <a:bodyPr wrap="square" rtlCol="0">
            <a:spAutoFit/>
          </a:bodyPr>
          <a:lstStyle/>
          <a:p>
            <a:r>
              <a:rPr lang="en-GB" sz="4000" b="1" dirty="0">
                <a:latin typeface="Titillium" pitchFamily="2" charset="77"/>
              </a:rPr>
              <a:t>University</a:t>
            </a:r>
          </a:p>
        </p:txBody>
      </p:sp>
      <p:sp>
        <p:nvSpPr>
          <p:cNvPr id="6" name="TextBox 5">
            <a:extLst>
              <a:ext uri="{FF2B5EF4-FFF2-40B4-BE49-F238E27FC236}">
                <a16:creationId xmlns:a16="http://schemas.microsoft.com/office/drawing/2014/main" id="{EE4786C8-D08B-4842-977B-B99DDD68B3AD}"/>
              </a:ext>
            </a:extLst>
          </p:cNvPr>
          <p:cNvSpPr txBox="1"/>
          <p:nvPr/>
        </p:nvSpPr>
        <p:spPr>
          <a:xfrm>
            <a:off x="1784077" y="3289521"/>
            <a:ext cx="9252891" cy="523220"/>
          </a:xfrm>
          <a:prstGeom prst="rect">
            <a:avLst/>
          </a:prstGeom>
          <a:noFill/>
        </p:spPr>
        <p:txBody>
          <a:bodyPr wrap="square" rtlCol="0">
            <a:spAutoFit/>
          </a:bodyPr>
          <a:lstStyle/>
          <a:p>
            <a:r>
              <a:rPr lang="en-GB" sz="2800" dirty="0">
                <a:latin typeface="Titillium" pitchFamily="2" charset="77"/>
              </a:rPr>
              <a:t>Nicola Kennedy, Senior Schools Outreach Officer</a:t>
            </a:r>
          </a:p>
        </p:txBody>
      </p:sp>
    </p:spTree>
    <p:extLst>
      <p:ext uri="{BB962C8B-B14F-4D97-AF65-F5344CB8AC3E}">
        <p14:creationId xmlns:p14="http://schemas.microsoft.com/office/powerpoint/2010/main" val="3937070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0BF902C7-B058-A944-B199-FFC60C7A2E51}"/>
              </a:ext>
            </a:extLst>
          </p:cNvPr>
          <p:cNvCxnSpPr>
            <a:cxnSpLocks/>
          </p:cNvCxnSpPr>
          <p:nvPr/>
        </p:nvCxnSpPr>
        <p:spPr>
          <a:xfrm>
            <a:off x="1628421" y="1421936"/>
            <a:ext cx="187692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45" name="Title 1">
            <a:extLst>
              <a:ext uri="{FF2B5EF4-FFF2-40B4-BE49-F238E27FC236}">
                <a16:creationId xmlns:a16="http://schemas.microsoft.com/office/drawing/2014/main" id="{D673D572-D264-4248-A9FF-E93978E59C68}"/>
              </a:ext>
            </a:extLst>
          </p:cNvPr>
          <p:cNvSpPr>
            <a:spLocks noGrp="1"/>
          </p:cNvSpPr>
          <p:nvPr>
            <p:ph type="ctrTitle"/>
          </p:nvPr>
        </p:nvSpPr>
        <p:spPr>
          <a:xfrm>
            <a:off x="1358775" y="540372"/>
            <a:ext cx="7189802" cy="553998"/>
          </a:xfrm>
        </p:spPr>
        <p:txBody>
          <a:bodyPr lIns="288000" rIns="288000">
            <a:normAutofit fontScale="90000"/>
          </a:bodyPr>
          <a:lstStyle/>
          <a:p>
            <a:pPr algn="l"/>
            <a:r>
              <a:rPr lang="en-US" sz="4000" b="1" dirty="0">
                <a:latin typeface="+mn-lt"/>
              </a:rPr>
              <a:t>Deadlines for 2024 entry</a:t>
            </a:r>
          </a:p>
        </p:txBody>
      </p:sp>
      <p:grpSp>
        <p:nvGrpSpPr>
          <p:cNvPr id="2" name="Group 1">
            <a:extLst>
              <a:ext uri="{FF2B5EF4-FFF2-40B4-BE49-F238E27FC236}">
                <a16:creationId xmlns:a16="http://schemas.microsoft.com/office/drawing/2014/main" id="{73BEE0E7-C101-8C4C-A497-B7CCD07AAE02}"/>
              </a:ext>
            </a:extLst>
          </p:cNvPr>
          <p:cNvGrpSpPr/>
          <p:nvPr/>
        </p:nvGrpSpPr>
        <p:grpSpPr>
          <a:xfrm>
            <a:off x="1596789" y="1575200"/>
            <a:ext cx="10843965" cy="4948495"/>
            <a:chOff x="1596789" y="1575200"/>
            <a:chExt cx="10843965" cy="4948495"/>
          </a:xfrm>
        </p:grpSpPr>
        <p:sp>
          <p:nvSpPr>
            <p:cNvPr id="17" name="Rectangle 16">
              <a:extLst>
                <a:ext uri="{FF2B5EF4-FFF2-40B4-BE49-F238E27FC236}">
                  <a16:creationId xmlns:a16="http://schemas.microsoft.com/office/drawing/2014/main" id="{1F4E4137-6B4E-4341-9246-06E080C2B728}"/>
                </a:ext>
              </a:extLst>
            </p:cNvPr>
            <p:cNvSpPr/>
            <p:nvPr/>
          </p:nvSpPr>
          <p:spPr>
            <a:xfrm>
              <a:off x="8652100" y="1739323"/>
              <a:ext cx="3774831" cy="586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Titillium" pitchFamily="2" charset="77"/>
                </a:rPr>
                <a:t>September</a:t>
              </a:r>
            </a:p>
          </p:txBody>
        </p:sp>
        <p:sp>
          <p:nvSpPr>
            <p:cNvPr id="18" name="Rectangle 17">
              <a:extLst>
                <a:ext uri="{FF2B5EF4-FFF2-40B4-BE49-F238E27FC236}">
                  <a16:creationId xmlns:a16="http://schemas.microsoft.com/office/drawing/2014/main" id="{11165730-AB87-E54F-8FD6-E908B47C4883}"/>
                </a:ext>
              </a:extLst>
            </p:cNvPr>
            <p:cNvSpPr/>
            <p:nvPr/>
          </p:nvSpPr>
          <p:spPr>
            <a:xfrm>
              <a:off x="8665923" y="2511595"/>
              <a:ext cx="3774831" cy="586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Titillium" pitchFamily="2" charset="77"/>
                </a:rPr>
                <a:t>October 3</a:t>
              </a:r>
            </a:p>
          </p:txBody>
        </p:sp>
        <p:sp>
          <p:nvSpPr>
            <p:cNvPr id="19" name="Rectangle 18">
              <a:extLst>
                <a:ext uri="{FF2B5EF4-FFF2-40B4-BE49-F238E27FC236}">
                  <a16:creationId xmlns:a16="http://schemas.microsoft.com/office/drawing/2014/main" id="{7FC0E42E-B46D-0C40-B6FE-5375CDE7A9AC}"/>
                </a:ext>
              </a:extLst>
            </p:cNvPr>
            <p:cNvSpPr/>
            <p:nvPr/>
          </p:nvSpPr>
          <p:spPr>
            <a:xfrm>
              <a:off x="8652096" y="3283867"/>
              <a:ext cx="3774831" cy="586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Titillium" pitchFamily="2" charset="77"/>
                </a:rPr>
                <a:t>October 16</a:t>
              </a:r>
            </a:p>
          </p:txBody>
        </p:sp>
        <p:sp>
          <p:nvSpPr>
            <p:cNvPr id="21" name="Rectangle 20">
              <a:extLst>
                <a:ext uri="{FF2B5EF4-FFF2-40B4-BE49-F238E27FC236}">
                  <a16:creationId xmlns:a16="http://schemas.microsoft.com/office/drawing/2014/main" id="{FFAA7AA6-2360-1849-8CC5-AA712733C1E1}"/>
                </a:ext>
              </a:extLst>
            </p:cNvPr>
            <p:cNvSpPr/>
            <p:nvPr/>
          </p:nvSpPr>
          <p:spPr>
            <a:xfrm>
              <a:off x="8652097" y="4056139"/>
              <a:ext cx="3774831" cy="586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Titillium" pitchFamily="2" charset="77"/>
                </a:rPr>
                <a:t>January 31</a:t>
              </a:r>
            </a:p>
          </p:txBody>
        </p:sp>
        <p:sp>
          <p:nvSpPr>
            <p:cNvPr id="22" name="Rectangle 21">
              <a:extLst>
                <a:ext uri="{FF2B5EF4-FFF2-40B4-BE49-F238E27FC236}">
                  <a16:creationId xmlns:a16="http://schemas.microsoft.com/office/drawing/2014/main" id="{E8BC5922-9B8C-474D-9B75-C2BD3D287507}"/>
                </a:ext>
              </a:extLst>
            </p:cNvPr>
            <p:cNvSpPr/>
            <p:nvPr/>
          </p:nvSpPr>
          <p:spPr>
            <a:xfrm>
              <a:off x="3045748" y="1774633"/>
              <a:ext cx="3774831" cy="586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latin typeface="Titillium" pitchFamily="2" charset="77"/>
                </a:rPr>
                <a:t>UCAS Opens</a:t>
              </a:r>
            </a:p>
          </p:txBody>
        </p:sp>
        <p:sp>
          <p:nvSpPr>
            <p:cNvPr id="23" name="Rectangle 22">
              <a:extLst>
                <a:ext uri="{FF2B5EF4-FFF2-40B4-BE49-F238E27FC236}">
                  <a16:creationId xmlns:a16="http://schemas.microsoft.com/office/drawing/2014/main" id="{0AB3C04E-1210-BA42-8549-BFF32B28ECF4}"/>
                </a:ext>
              </a:extLst>
            </p:cNvPr>
            <p:cNvSpPr/>
            <p:nvPr/>
          </p:nvSpPr>
          <p:spPr>
            <a:xfrm>
              <a:off x="3045748" y="2568850"/>
              <a:ext cx="3774831" cy="586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latin typeface="Titillium" pitchFamily="2" charset="77"/>
                </a:rPr>
                <a:t>Deadline for Music @ </a:t>
              </a:r>
            </a:p>
            <a:p>
              <a:r>
                <a:rPr lang="en-GB" sz="2000" b="1" dirty="0">
                  <a:solidFill>
                    <a:schemeClr val="tx1"/>
                  </a:solidFill>
                  <a:latin typeface="Titillium" pitchFamily="2" charset="77"/>
                </a:rPr>
                <a:t>Royal Conservatoire</a:t>
              </a:r>
            </a:p>
          </p:txBody>
        </p:sp>
        <p:sp>
          <p:nvSpPr>
            <p:cNvPr id="24" name="Rectangle 23">
              <a:extLst>
                <a:ext uri="{FF2B5EF4-FFF2-40B4-BE49-F238E27FC236}">
                  <a16:creationId xmlns:a16="http://schemas.microsoft.com/office/drawing/2014/main" id="{DC131CE1-06C9-C14A-AC67-479ECE127F67}"/>
                </a:ext>
              </a:extLst>
            </p:cNvPr>
            <p:cNvSpPr/>
            <p:nvPr/>
          </p:nvSpPr>
          <p:spPr>
            <a:xfrm>
              <a:off x="3047558" y="4198366"/>
              <a:ext cx="3774831" cy="586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latin typeface="Titillium" pitchFamily="2" charset="77"/>
                </a:rPr>
                <a:t>UCAS Deadline</a:t>
              </a:r>
            </a:p>
          </p:txBody>
        </p:sp>
        <p:sp>
          <p:nvSpPr>
            <p:cNvPr id="26" name="Rectangle 25">
              <a:extLst>
                <a:ext uri="{FF2B5EF4-FFF2-40B4-BE49-F238E27FC236}">
                  <a16:creationId xmlns:a16="http://schemas.microsoft.com/office/drawing/2014/main" id="{655B7E4E-4D4F-1D4A-B5EF-AEF0A6B25C31}"/>
                </a:ext>
              </a:extLst>
            </p:cNvPr>
            <p:cNvSpPr/>
            <p:nvPr/>
          </p:nvSpPr>
          <p:spPr>
            <a:xfrm>
              <a:off x="3021291" y="3363067"/>
              <a:ext cx="3774831" cy="627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latin typeface="Titillium" pitchFamily="2" charset="77"/>
                </a:rPr>
                <a:t>Deadline for Oxbridge, </a:t>
              </a:r>
            </a:p>
            <a:p>
              <a:r>
                <a:rPr lang="en-GB" sz="2000" b="1" dirty="0">
                  <a:solidFill>
                    <a:schemeClr val="tx1"/>
                  </a:solidFill>
                  <a:latin typeface="Titillium" pitchFamily="2" charset="77"/>
                </a:rPr>
                <a:t>Medicine, Vet Medicine</a:t>
              </a:r>
            </a:p>
          </p:txBody>
        </p:sp>
        <p:cxnSp>
          <p:nvCxnSpPr>
            <p:cNvPr id="30" name="Straight Arrow Connector 29">
              <a:extLst>
                <a:ext uri="{FF2B5EF4-FFF2-40B4-BE49-F238E27FC236}">
                  <a16:creationId xmlns:a16="http://schemas.microsoft.com/office/drawing/2014/main" id="{7343950A-4CD4-0F43-BB45-B463CA453A47}"/>
                </a:ext>
              </a:extLst>
            </p:cNvPr>
            <p:cNvCxnSpPr>
              <a:cxnSpLocks/>
            </p:cNvCxnSpPr>
            <p:nvPr/>
          </p:nvCxnSpPr>
          <p:spPr>
            <a:xfrm>
              <a:off x="5957922" y="2194445"/>
              <a:ext cx="16764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7" name="Graphic 46" descr="Internet">
              <a:extLst>
                <a:ext uri="{FF2B5EF4-FFF2-40B4-BE49-F238E27FC236}">
                  <a16:creationId xmlns:a16="http://schemas.microsoft.com/office/drawing/2014/main" id="{A064F098-5542-CE49-B582-0F4991B53A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96789" y="1575200"/>
              <a:ext cx="914400" cy="914400"/>
            </a:xfrm>
            <a:prstGeom prst="rect">
              <a:avLst/>
            </a:prstGeom>
          </p:spPr>
        </p:pic>
        <p:pic>
          <p:nvPicPr>
            <p:cNvPr id="49" name="Graphic 48" descr="Music">
              <a:extLst>
                <a:ext uri="{FF2B5EF4-FFF2-40B4-BE49-F238E27FC236}">
                  <a16:creationId xmlns:a16="http://schemas.microsoft.com/office/drawing/2014/main" id="{BFBE1E3C-7ACA-BA43-ABD0-FA5D40018D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96789" y="2583724"/>
              <a:ext cx="914400" cy="914400"/>
            </a:xfrm>
            <a:prstGeom prst="rect">
              <a:avLst/>
            </a:prstGeom>
          </p:spPr>
        </p:pic>
        <p:pic>
          <p:nvPicPr>
            <p:cNvPr id="51" name="Graphic 50" descr="Stethoscope">
              <a:extLst>
                <a:ext uri="{FF2B5EF4-FFF2-40B4-BE49-F238E27FC236}">
                  <a16:creationId xmlns:a16="http://schemas.microsoft.com/office/drawing/2014/main" id="{0642E913-39E5-7D4F-BF8C-857F2F6211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96789" y="3592248"/>
              <a:ext cx="914400" cy="914400"/>
            </a:xfrm>
            <a:prstGeom prst="rect">
              <a:avLst/>
            </a:prstGeom>
          </p:spPr>
        </p:pic>
        <p:pic>
          <p:nvPicPr>
            <p:cNvPr id="53" name="Graphic 52" descr="Graduation cap">
              <a:extLst>
                <a:ext uri="{FF2B5EF4-FFF2-40B4-BE49-F238E27FC236}">
                  <a16:creationId xmlns:a16="http://schemas.microsoft.com/office/drawing/2014/main" id="{7F2728A6-7D36-1B42-8468-4A5C3A3F9BE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96789" y="4600772"/>
              <a:ext cx="914400" cy="914400"/>
            </a:xfrm>
            <a:prstGeom prst="rect">
              <a:avLst/>
            </a:prstGeom>
          </p:spPr>
        </p:pic>
        <p:pic>
          <p:nvPicPr>
            <p:cNvPr id="55" name="Graphic 54" descr="Stopwatch">
              <a:extLst>
                <a:ext uri="{FF2B5EF4-FFF2-40B4-BE49-F238E27FC236}">
                  <a16:creationId xmlns:a16="http://schemas.microsoft.com/office/drawing/2014/main" id="{E24F021C-08E1-BE41-B62A-4B5759E55E0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96789" y="5609295"/>
              <a:ext cx="914400" cy="914400"/>
            </a:xfrm>
            <a:prstGeom prst="rect">
              <a:avLst/>
            </a:prstGeom>
          </p:spPr>
        </p:pic>
        <p:sp>
          <p:nvSpPr>
            <p:cNvPr id="27" name="Rectangle 26">
              <a:extLst>
                <a:ext uri="{FF2B5EF4-FFF2-40B4-BE49-F238E27FC236}">
                  <a16:creationId xmlns:a16="http://schemas.microsoft.com/office/drawing/2014/main" id="{264291A2-B3C9-A649-A707-7EA22BE16CED}"/>
                </a:ext>
              </a:extLst>
            </p:cNvPr>
            <p:cNvSpPr/>
            <p:nvPr/>
          </p:nvSpPr>
          <p:spPr>
            <a:xfrm>
              <a:off x="3008110" y="4992583"/>
              <a:ext cx="2598340" cy="586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latin typeface="Titillium" pitchFamily="2" charset="77"/>
                </a:rPr>
                <a:t>College Courses open</a:t>
              </a:r>
            </a:p>
          </p:txBody>
        </p:sp>
        <p:sp>
          <p:nvSpPr>
            <p:cNvPr id="29" name="Rectangle 28">
              <a:extLst>
                <a:ext uri="{FF2B5EF4-FFF2-40B4-BE49-F238E27FC236}">
                  <a16:creationId xmlns:a16="http://schemas.microsoft.com/office/drawing/2014/main" id="{D97A815D-117D-3A45-A063-9064C9E97832}"/>
                </a:ext>
              </a:extLst>
            </p:cNvPr>
            <p:cNvSpPr/>
            <p:nvPr/>
          </p:nvSpPr>
          <p:spPr>
            <a:xfrm>
              <a:off x="3008110" y="5786799"/>
              <a:ext cx="2598340" cy="586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latin typeface="Titillium" pitchFamily="2" charset="77"/>
                </a:rPr>
                <a:t>Apply for Apprenticeships</a:t>
              </a:r>
            </a:p>
          </p:txBody>
        </p:sp>
        <p:sp>
          <p:nvSpPr>
            <p:cNvPr id="33" name="Rectangle 32">
              <a:extLst>
                <a:ext uri="{FF2B5EF4-FFF2-40B4-BE49-F238E27FC236}">
                  <a16:creationId xmlns:a16="http://schemas.microsoft.com/office/drawing/2014/main" id="{35C8D96A-1A99-9C48-A1DF-99672FD31E5B}"/>
                </a:ext>
              </a:extLst>
            </p:cNvPr>
            <p:cNvSpPr/>
            <p:nvPr/>
          </p:nvSpPr>
          <p:spPr>
            <a:xfrm>
              <a:off x="8652099" y="4828411"/>
              <a:ext cx="3774831" cy="586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Titillium" pitchFamily="2" charset="77"/>
                </a:rPr>
                <a:t>January/February </a:t>
              </a:r>
            </a:p>
          </p:txBody>
        </p:sp>
        <p:sp>
          <p:nvSpPr>
            <p:cNvPr id="34" name="Rectangle 33">
              <a:extLst>
                <a:ext uri="{FF2B5EF4-FFF2-40B4-BE49-F238E27FC236}">
                  <a16:creationId xmlns:a16="http://schemas.microsoft.com/office/drawing/2014/main" id="{01D76E8B-0887-C740-90DA-5E4EEBBC9E92}"/>
                </a:ext>
              </a:extLst>
            </p:cNvPr>
            <p:cNvSpPr/>
            <p:nvPr/>
          </p:nvSpPr>
          <p:spPr>
            <a:xfrm>
              <a:off x="8652098" y="5786799"/>
              <a:ext cx="3774831" cy="736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Titillium" pitchFamily="2" charset="77"/>
                </a:rPr>
                <a:t>All year but a lot around </a:t>
              </a:r>
            </a:p>
            <a:p>
              <a:r>
                <a:rPr lang="en-GB" sz="2400" dirty="0">
                  <a:solidFill>
                    <a:schemeClr val="tx1"/>
                  </a:solidFill>
                  <a:latin typeface="Titillium" pitchFamily="2" charset="77"/>
                </a:rPr>
                <a:t>January</a:t>
              </a:r>
            </a:p>
          </p:txBody>
        </p:sp>
        <p:cxnSp>
          <p:nvCxnSpPr>
            <p:cNvPr id="35" name="Straight Arrow Connector 34">
              <a:extLst>
                <a:ext uri="{FF2B5EF4-FFF2-40B4-BE49-F238E27FC236}">
                  <a16:creationId xmlns:a16="http://schemas.microsoft.com/office/drawing/2014/main" id="{73134819-0581-754E-A7CE-83F04C8239E9}"/>
                </a:ext>
              </a:extLst>
            </p:cNvPr>
            <p:cNvCxnSpPr>
              <a:cxnSpLocks/>
            </p:cNvCxnSpPr>
            <p:nvPr/>
          </p:nvCxnSpPr>
          <p:spPr>
            <a:xfrm>
              <a:off x="5957922" y="2908102"/>
              <a:ext cx="16764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2852BB8-BC44-5A4F-99E6-C8524BEDC56D}"/>
                </a:ext>
              </a:extLst>
            </p:cNvPr>
            <p:cNvCxnSpPr>
              <a:cxnSpLocks/>
            </p:cNvCxnSpPr>
            <p:nvPr/>
          </p:nvCxnSpPr>
          <p:spPr>
            <a:xfrm>
              <a:off x="5957922" y="3621759"/>
              <a:ext cx="16764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1751557-F221-0D43-B0A3-4BC5DF7C3AE4}"/>
                </a:ext>
              </a:extLst>
            </p:cNvPr>
            <p:cNvCxnSpPr>
              <a:cxnSpLocks/>
            </p:cNvCxnSpPr>
            <p:nvPr/>
          </p:nvCxnSpPr>
          <p:spPr>
            <a:xfrm>
              <a:off x="5957922" y="4335416"/>
              <a:ext cx="16764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B80BAD4-21E0-A848-A15C-94CD6E5BA760}"/>
                </a:ext>
              </a:extLst>
            </p:cNvPr>
            <p:cNvCxnSpPr>
              <a:cxnSpLocks/>
            </p:cNvCxnSpPr>
            <p:nvPr/>
          </p:nvCxnSpPr>
          <p:spPr>
            <a:xfrm>
              <a:off x="5957922" y="5049073"/>
              <a:ext cx="16764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2BDD616-15F2-0E41-9F45-1E89DCDC60F8}"/>
                </a:ext>
              </a:extLst>
            </p:cNvPr>
            <p:cNvCxnSpPr>
              <a:cxnSpLocks/>
            </p:cNvCxnSpPr>
            <p:nvPr/>
          </p:nvCxnSpPr>
          <p:spPr>
            <a:xfrm>
              <a:off x="5957922" y="5762728"/>
              <a:ext cx="16764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3146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200+ Winding Road The Way Forward Road Single Lane Road Stock Photos,  Pictures &amp; Royalty-Free Images - iStock">
            <a:extLst>
              <a:ext uri="{FF2B5EF4-FFF2-40B4-BE49-F238E27FC236}">
                <a16:creationId xmlns:a16="http://schemas.microsoft.com/office/drawing/2014/main" id="{4FA69372-AB19-2DF1-E8DC-BC4783138A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678" r="18436" b="-1"/>
          <a:stretch/>
        </p:blipFill>
        <p:spPr bwMode="auto">
          <a:xfrm>
            <a:off x="20" y="10"/>
            <a:ext cx="3728839" cy="41973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Winding Path – God of the Sparrow 🌱 By Kathy Manis Findley">
            <a:extLst>
              <a:ext uri="{FF2B5EF4-FFF2-40B4-BE49-F238E27FC236}">
                <a16:creationId xmlns:a16="http://schemas.microsoft.com/office/drawing/2014/main" id="{5D710C41-8C5A-CFB7-BE65-68F36B03B2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35" r="2423" b="-4"/>
          <a:stretch/>
        </p:blipFill>
        <p:spPr bwMode="auto">
          <a:xfrm>
            <a:off x="3847755" y="5"/>
            <a:ext cx="3686887" cy="4197368"/>
          </a:xfrm>
          <a:custGeom>
            <a:avLst/>
            <a:gdLst/>
            <a:ahLst/>
            <a:cxnLst/>
            <a:rect l="l" t="t" r="r" b="b"/>
            <a:pathLst>
              <a:path w="3686887" h="4197368">
                <a:moveTo>
                  <a:pt x="0" y="0"/>
                </a:moveTo>
                <a:lnTo>
                  <a:pt x="3686887" y="0"/>
                </a:lnTo>
                <a:lnTo>
                  <a:pt x="3686887" y="3832811"/>
                </a:lnTo>
                <a:lnTo>
                  <a:pt x="3497100" y="3826712"/>
                </a:lnTo>
                <a:cubicBezTo>
                  <a:pt x="3497100" y="3826712"/>
                  <a:pt x="3493758" y="3826712"/>
                  <a:pt x="3493758" y="3826712"/>
                </a:cubicBezTo>
                <a:cubicBezTo>
                  <a:pt x="3426914" y="3823370"/>
                  <a:pt x="3363416" y="3823370"/>
                  <a:pt x="3296571" y="3820027"/>
                </a:cubicBezTo>
                <a:cubicBezTo>
                  <a:pt x="3065966" y="3820027"/>
                  <a:pt x="2835360" y="3820027"/>
                  <a:pt x="2608095" y="3820027"/>
                </a:cubicBezTo>
                <a:cubicBezTo>
                  <a:pt x="2384173" y="3910265"/>
                  <a:pt x="2140198" y="3833396"/>
                  <a:pt x="1919619" y="3903581"/>
                </a:cubicBezTo>
                <a:cubicBezTo>
                  <a:pt x="1685670" y="3900239"/>
                  <a:pt x="1465092" y="3970423"/>
                  <a:pt x="1234485" y="4000503"/>
                </a:cubicBezTo>
                <a:cubicBezTo>
                  <a:pt x="1060693" y="4013871"/>
                  <a:pt x="883561" y="3997160"/>
                  <a:pt x="723139" y="4067345"/>
                </a:cubicBezTo>
                <a:cubicBezTo>
                  <a:pt x="661310" y="4095753"/>
                  <a:pt x="606165" y="4128339"/>
                  <a:pt x="583188" y="4172622"/>
                </a:cubicBezTo>
                <a:lnTo>
                  <a:pt x="575662" y="4197368"/>
                </a:lnTo>
                <a:lnTo>
                  <a:pt x="0" y="4197368"/>
                </a:ln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The Highway Code &amp; Road Signs - What do they mean? - RED Driving School">
            <a:extLst>
              <a:ext uri="{FF2B5EF4-FFF2-40B4-BE49-F238E27FC236}">
                <a16:creationId xmlns:a16="http://schemas.microsoft.com/office/drawing/2014/main" id="{90F0800A-7348-1CAC-BD57-205AC240CD3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64" r="14665"/>
          <a:stretch/>
        </p:blipFill>
        <p:spPr bwMode="auto">
          <a:xfrm>
            <a:off x="7653541"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Anticipating The Road Ahead With TomTom Hazard Warnings | TomTom Newsroom">
            <a:extLst>
              <a:ext uri="{FF2B5EF4-FFF2-40B4-BE49-F238E27FC236}">
                <a16:creationId xmlns:a16="http://schemas.microsoft.com/office/drawing/2014/main" id="{2B342D56-E506-15D0-A9D3-66227D8D4F1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983" r="12908"/>
          <a:stretch/>
        </p:blipFill>
        <p:spPr bwMode="auto">
          <a:xfrm>
            <a:off x="20" y="4297691"/>
            <a:ext cx="6836830" cy="2560309"/>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8E176AA-29D6-CBBD-BAC3-069DC1A81B14}"/>
              </a:ext>
            </a:extLst>
          </p:cNvPr>
          <p:cNvSpPr>
            <a:spLocks noGrp="1"/>
          </p:cNvSpPr>
          <p:nvPr>
            <p:ph type="ctrTitle"/>
          </p:nvPr>
        </p:nvSpPr>
        <p:spPr>
          <a:xfrm>
            <a:off x="6343650" y="4181474"/>
            <a:ext cx="5505814" cy="1471335"/>
          </a:xfrm>
        </p:spPr>
        <p:txBody>
          <a:bodyPr anchor="b">
            <a:normAutofit/>
          </a:bodyPr>
          <a:lstStyle/>
          <a:p>
            <a:pPr algn="l"/>
            <a:r>
              <a:rPr lang="en-GB" sz="4400" b="1" dirty="0"/>
              <a:t>The road ahead….</a:t>
            </a:r>
          </a:p>
        </p:txBody>
      </p:sp>
      <p:sp>
        <p:nvSpPr>
          <p:cNvPr id="3" name="Subtitle 2"/>
          <p:cNvSpPr>
            <a:spLocks noGrp="1"/>
          </p:cNvSpPr>
          <p:nvPr>
            <p:ph type="subTitle" idx="1"/>
          </p:nvPr>
        </p:nvSpPr>
        <p:spPr>
          <a:xfrm>
            <a:off x="6343650" y="5709565"/>
            <a:ext cx="5395975" cy="646785"/>
          </a:xfrm>
        </p:spPr>
        <p:txBody>
          <a:bodyPr>
            <a:normAutofit/>
          </a:bodyPr>
          <a:lstStyle/>
          <a:p>
            <a:pPr algn="l"/>
            <a:r>
              <a:rPr lang="en-GB" b="1">
                <a:latin typeface="Century Gothic" panose="020B0502020202020204" pitchFamily="34" charset="0"/>
              </a:rPr>
              <a:t> </a:t>
            </a:r>
            <a:endParaRPr lang="en-GB" b="1">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28406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EFC8DB4-1EC7-F744-90E6-4C53DC775A7C}"/>
              </a:ext>
            </a:extLst>
          </p:cNvPr>
          <p:cNvCxnSpPr>
            <a:cxnSpLocks/>
          </p:cNvCxnSpPr>
          <p:nvPr/>
        </p:nvCxnSpPr>
        <p:spPr>
          <a:xfrm>
            <a:off x="1628421" y="1421936"/>
            <a:ext cx="187692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6ADA5FF6-2063-224C-BA48-E5338A3BF744}"/>
              </a:ext>
            </a:extLst>
          </p:cNvPr>
          <p:cNvSpPr>
            <a:spLocks noGrp="1"/>
          </p:cNvSpPr>
          <p:nvPr>
            <p:ph type="ctrTitle"/>
          </p:nvPr>
        </p:nvSpPr>
        <p:spPr>
          <a:xfrm>
            <a:off x="1358775" y="559467"/>
            <a:ext cx="7189802" cy="553998"/>
          </a:xfrm>
        </p:spPr>
        <p:txBody>
          <a:bodyPr lIns="288000" rIns="288000">
            <a:normAutofit fontScale="90000"/>
          </a:bodyPr>
          <a:lstStyle/>
          <a:p>
            <a:pPr algn="l"/>
            <a:r>
              <a:rPr lang="en-US" sz="4000" b="1" dirty="0">
                <a:latin typeface="+mn-lt"/>
              </a:rPr>
              <a:t>Routes into University</a:t>
            </a:r>
          </a:p>
        </p:txBody>
      </p:sp>
      <p:pic>
        <p:nvPicPr>
          <p:cNvPr id="8" name="Graphic 7" descr="Books">
            <a:extLst>
              <a:ext uri="{FF2B5EF4-FFF2-40B4-BE49-F238E27FC236}">
                <a16:creationId xmlns:a16="http://schemas.microsoft.com/office/drawing/2014/main" id="{CE2A418A-5A72-284F-A80C-9C7E4A0180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42664" y="2858858"/>
            <a:ext cx="1182156" cy="1182156"/>
          </a:xfrm>
          <a:prstGeom prst="rect">
            <a:avLst/>
          </a:prstGeom>
        </p:spPr>
      </p:pic>
      <p:pic>
        <p:nvPicPr>
          <p:cNvPr id="10" name="Graphic 9" descr="Briefcase">
            <a:extLst>
              <a:ext uri="{FF2B5EF4-FFF2-40B4-BE49-F238E27FC236}">
                <a16:creationId xmlns:a16="http://schemas.microsoft.com/office/drawing/2014/main" id="{BA295A05-CB6B-E847-9AC5-E1156890E2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61590" y="2858858"/>
            <a:ext cx="1182156" cy="1182156"/>
          </a:xfrm>
          <a:prstGeom prst="rect">
            <a:avLst/>
          </a:prstGeom>
        </p:spPr>
      </p:pic>
      <p:pic>
        <p:nvPicPr>
          <p:cNvPr id="12" name="Graphic 11" descr="Schoolhouse">
            <a:extLst>
              <a:ext uri="{FF2B5EF4-FFF2-40B4-BE49-F238E27FC236}">
                <a16:creationId xmlns:a16="http://schemas.microsoft.com/office/drawing/2014/main" id="{14508592-D899-9B48-89AF-74F3BE7881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52127" y="2740184"/>
            <a:ext cx="1182156" cy="1182156"/>
          </a:xfrm>
          <a:prstGeom prst="rect">
            <a:avLst/>
          </a:prstGeom>
        </p:spPr>
      </p:pic>
      <p:sp>
        <p:nvSpPr>
          <p:cNvPr id="15" name="Rectangle 14">
            <a:extLst>
              <a:ext uri="{FF2B5EF4-FFF2-40B4-BE49-F238E27FC236}">
                <a16:creationId xmlns:a16="http://schemas.microsoft.com/office/drawing/2014/main" id="{DCED8E8B-EF6A-8E47-BAA3-84F75E55334E}"/>
              </a:ext>
            </a:extLst>
          </p:cNvPr>
          <p:cNvSpPr/>
          <p:nvPr/>
        </p:nvSpPr>
        <p:spPr>
          <a:xfrm>
            <a:off x="3466129" y="4041014"/>
            <a:ext cx="1438508" cy="317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itillium" pitchFamily="2" charset="77"/>
              </a:rPr>
              <a:t>School</a:t>
            </a:r>
          </a:p>
        </p:txBody>
      </p:sp>
      <p:sp>
        <p:nvSpPr>
          <p:cNvPr id="16" name="Rectangle 15">
            <a:extLst>
              <a:ext uri="{FF2B5EF4-FFF2-40B4-BE49-F238E27FC236}">
                <a16:creationId xmlns:a16="http://schemas.microsoft.com/office/drawing/2014/main" id="{8742E712-D131-4844-845A-0A511787566E}"/>
              </a:ext>
            </a:extLst>
          </p:cNvPr>
          <p:cNvSpPr/>
          <p:nvPr/>
        </p:nvSpPr>
        <p:spPr>
          <a:xfrm>
            <a:off x="5723951" y="4041014"/>
            <a:ext cx="1438508" cy="317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itillium" pitchFamily="2" charset="77"/>
              </a:rPr>
              <a:t>College</a:t>
            </a:r>
          </a:p>
        </p:txBody>
      </p:sp>
      <p:sp>
        <p:nvSpPr>
          <p:cNvPr id="17" name="Rectangle 16">
            <a:extLst>
              <a:ext uri="{FF2B5EF4-FFF2-40B4-BE49-F238E27FC236}">
                <a16:creationId xmlns:a16="http://schemas.microsoft.com/office/drawing/2014/main" id="{3F76C667-622C-3547-ACFD-732DC38907FD}"/>
              </a:ext>
            </a:extLst>
          </p:cNvPr>
          <p:cNvSpPr/>
          <p:nvPr/>
        </p:nvSpPr>
        <p:spPr>
          <a:xfrm>
            <a:off x="7885052" y="4047706"/>
            <a:ext cx="1734442" cy="317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itillium" pitchFamily="2" charset="77"/>
              </a:rPr>
              <a:t>Apprenticeship</a:t>
            </a:r>
          </a:p>
        </p:txBody>
      </p:sp>
      <p:sp>
        <p:nvSpPr>
          <p:cNvPr id="20" name="TextBox 19">
            <a:extLst>
              <a:ext uri="{FF2B5EF4-FFF2-40B4-BE49-F238E27FC236}">
                <a16:creationId xmlns:a16="http://schemas.microsoft.com/office/drawing/2014/main" id="{07E3D4CA-DD8A-334B-9981-336E0C8B5337}"/>
              </a:ext>
            </a:extLst>
          </p:cNvPr>
          <p:cNvSpPr txBox="1"/>
          <p:nvPr/>
        </p:nvSpPr>
        <p:spPr>
          <a:xfrm>
            <a:off x="2129883" y="1841531"/>
            <a:ext cx="8408020" cy="646331"/>
          </a:xfrm>
          <a:prstGeom prst="rect">
            <a:avLst/>
          </a:prstGeom>
          <a:noFill/>
        </p:spPr>
        <p:txBody>
          <a:bodyPr wrap="square" rtlCol="0">
            <a:spAutoFit/>
          </a:bodyPr>
          <a:lstStyle/>
          <a:p>
            <a:pPr algn="ctr"/>
            <a:r>
              <a:rPr lang="en-GB" b="1" dirty="0">
                <a:latin typeface="Titillium" pitchFamily="2" charset="77"/>
              </a:rPr>
              <a:t>University is more accessible than ever before with over 50 000 courses to choose from 130 universities in the UK</a:t>
            </a:r>
          </a:p>
        </p:txBody>
      </p:sp>
      <p:sp>
        <p:nvSpPr>
          <p:cNvPr id="22" name="TextBox 21">
            <a:extLst>
              <a:ext uri="{FF2B5EF4-FFF2-40B4-BE49-F238E27FC236}">
                <a16:creationId xmlns:a16="http://schemas.microsoft.com/office/drawing/2014/main" id="{D0BDF258-ECD5-944C-894A-D23A49EDC900}"/>
              </a:ext>
            </a:extLst>
          </p:cNvPr>
          <p:cNvSpPr txBox="1"/>
          <p:nvPr/>
        </p:nvSpPr>
        <p:spPr>
          <a:xfrm>
            <a:off x="3309965" y="4574290"/>
            <a:ext cx="1847553" cy="861774"/>
          </a:xfrm>
          <a:prstGeom prst="rect">
            <a:avLst/>
          </a:prstGeom>
          <a:noFill/>
        </p:spPr>
        <p:txBody>
          <a:bodyPr wrap="square" rtlCol="0">
            <a:spAutoFit/>
          </a:bodyPr>
          <a:lstStyle/>
          <a:p>
            <a:pPr marL="285750" indent="-285750">
              <a:buFont typeface="Wingdings" pitchFamily="2" charset="2"/>
              <a:buChar char="§"/>
            </a:pPr>
            <a:r>
              <a:rPr lang="en-GB" sz="1600" dirty="0">
                <a:latin typeface="Titillium" pitchFamily="2" charset="77"/>
              </a:rPr>
              <a:t>Full Time/Part Time</a:t>
            </a:r>
          </a:p>
          <a:p>
            <a:pPr marL="285750" indent="-285750">
              <a:buFont typeface="Wingdings" pitchFamily="2" charset="2"/>
              <a:buChar char="§"/>
            </a:pPr>
            <a:endParaRPr lang="en-GB" dirty="0"/>
          </a:p>
        </p:txBody>
      </p:sp>
      <p:sp>
        <p:nvSpPr>
          <p:cNvPr id="23" name="TextBox 22">
            <a:extLst>
              <a:ext uri="{FF2B5EF4-FFF2-40B4-BE49-F238E27FC236}">
                <a16:creationId xmlns:a16="http://schemas.microsoft.com/office/drawing/2014/main" id="{C502E623-CEDA-E940-B665-10B0FEC65CBC}"/>
              </a:ext>
            </a:extLst>
          </p:cNvPr>
          <p:cNvSpPr txBox="1"/>
          <p:nvPr/>
        </p:nvSpPr>
        <p:spPr>
          <a:xfrm>
            <a:off x="5519428" y="4574290"/>
            <a:ext cx="2365624" cy="584775"/>
          </a:xfrm>
          <a:prstGeom prst="rect">
            <a:avLst/>
          </a:prstGeom>
          <a:noFill/>
        </p:spPr>
        <p:txBody>
          <a:bodyPr wrap="square" rtlCol="0">
            <a:spAutoFit/>
          </a:bodyPr>
          <a:lstStyle/>
          <a:p>
            <a:pPr marL="285750" indent="-285750">
              <a:buFont typeface="Wingdings" pitchFamily="2" charset="2"/>
              <a:buChar char="§"/>
            </a:pPr>
            <a:r>
              <a:rPr lang="en-GB" sz="1600" dirty="0">
                <a:latin typeface="Titillium" pitchFamily="2" charset="77"/>
              </a:rPr>
              <a:t>Articulation Routes</a:t>
            </a:r>
          </a:p>
          <a:p>
            <a:pPr marL="285750" indent="-285750">
              <a:buFont typeface="Wingdings" pitchFamily="2" charset="2"/>
              <a:buChar char="§"/>
            </a:pPr>
            <a:r>
              <a:rPr lang="en-GB" sz="1600" dirty="0">
                <a:latin typeface="Titillium" pitchFamily="2" charset="77"/>
              </a:rPr>
              <a:t>Access courses</a:t>
            </a:r>
          </a:p>
        </p:txBody>
      </p:sp>
      <p:sp>
        <p:nvSpPr>
          <p:cNvPr id="24" name="TextBox 23">
            <a:extLst>
              <a:ext uri="{FF2B5EF4-FFF2-40B4-BE49-F238E27FC236}">
                <a16:creationId xmlns:a16="http://schemas.microsoft.com/office/drawing/2014/main" id="{801D6D6A-8663-5349-A9E3-F75B0DB9CEFC}"/>
              </a:ext>
            </a:extLst>
          </p:cNvPr>
          <p:cNvSpPr txBox="1"/>
          <p:nvPr/>
        </p:nvSpPr>
        <p:spPr>
          <a:xfrm>
            <a:off x="7905427" y="4538546"/>
            <a:ext cx="2365624" cy="584775"/>
          </a:xfrm>
          <a:prstGeom prst="rect">
            <a:avLst/>
          </a:prstGeom>
          <a:noFill/>
        </p:spPr>
        <p:txBody>
          <a:bodyPr wrap="square" rtlCol="0">
            <a:spAutoFit/>
          </a:bodyPr>
          <a:lstStyle/>
          <a:p>
            <a:pPr marL="285750" indent="-285750">
              <a:buFont typeface="Wingdings" pitchFamily="2" charset="2"/>
              <a:buChar char="§"/>
            </a:pPr>
            <a:r>
              <a:rPr lang="en-GB" sz="1600" dirty="0">
                <a:latin typeface="Titillium" pitchFamily="2" charset="77"/>
              </a:rPr>
              <a:t>Graduate Apprenticeships</a:t>
            </a:r>
          </a:p>
        </p:txBody>
      </p:sp>
      <p:sp>
        <p:nvSpPr>
          <p:cNvPr id="26" name="Rectangle 25">
            <a:extLst>
              <a:ext uri="{FF2B5EF4-FFF2-40B4-BE49-F238E27FC236}">
                <a16:creationId xmlns:a16="http://schemas.microsoft.com/office/drawing/2014/main" id="{377F433F-0DB6-8647-AAAC-4596970E94A3}"/>
              </a:ext>
            </a:extLst>
          </p:cNvPr>
          <p:cNvSpPr/>
          <p:nvPr/>
        </p:nvSpPr>
        <p:spPr>
          <a:xfrm>
            <a:off x="3144644" y="5709424"/>
            <a:ext cx="7126407" cy="6802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Titillium" pitchFamily="2" charset="77"/>
              </a:rPr>
              <a:t>There is no wrong path. Only what is best for the young person.</a:t>
            </a:r>
          </a:p>
        </p:txBody>
      </p:sp>
    </p:spTree>
    <p:extLst>
      <p:ext uri="{BB962C8B-B14F-4D97-AF65-F5344CB8AC3E}">
        <p14:creationId xmlns:p14="http://schemas.microsoft.com/office/powerpoint/2010/main" val="82811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EFC8DB4-1EC7-F744-90E6-4C53DC775A7C}"/>
              </a:ext>
            </a:extLst>
          </p:cNvPr>
          <p:cNvCxnSpPr>
            <a:cxnSpLocks/>
          </p:cNvCxnSpPr>
          <p:nvPr/>
        </p:nvCxnSpPr>
        <p:spPr>
          <a:xfrm>
            <a:off x="1644463" y="1420701"/>
            <a:ext cx="187692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6ADA5FF6-2063-224C-BA48-E5338A3BF744}"/>
              </a:ext>
            </a:extLst>
          </p:cNvPr>
          <p:cNvSpPr>
            <a:spLocks noGrp="1"/>
          </p:cNvSpPr>
          <p:nvPr>
            <p:ph type="ctrTitle"/>
          </p:nvPr>
        </p:nvSpPr>
        <p:spPr>
          <a:xfrm>
            <a:off x="1358775" y="540696"/>
            <a:ext cx="7189802" cy="553998"/>
          </a:xfrm>
        </p:spPr>
        <p:txBody>
          <a:bodyPr lIns="288000" rIns="288000">
            <a:normAutofit fontScale="90000"/>
          </a:bodyPr>
          <a:lstStyle/>
          <a:p>
            <a:pPr algn="l"/>
            <a:r>
              <a:rPr lang="en-US" sz="4000" b="1" dirty="0">
                <a:latin typeface="+mn-lt"/>
              </a:rPr>
              <a:t>UCAS Application</a:t>
            </a:r>
          </a:p>
        </p:txBody>
      </p:sp>
      <p:sp>
        <p:nvSpPr>
          <p:cNvPr id="2" name="TextBox 1">
            <a:extLst>
              <a:ext uri="{FF2B5EF4-FFF2-40B4-BE49-F238E27FC236}">
                <a16:creationId xmlns:a16="http://schemas.microsoft.com/office/drawing/2014/main" id="{9B1D6F2F-668E-6247-8652-C06A3E87C2D2}"/>
              </a:ext>
            </a:extLst>
          </p:cNvPr>
          <p:cNvSpPr txBox="1"/>
          <p:nvPr/>
        </p:nvSpPr>
        <p:spPr>
          <a:xfrm>
            <a:off x="1644463" y="1600447"/>
            <a:ext cx="9905853" cy="646331"/>
          </a:xfrm>
          <a:prstGeom prst="rect">
            <a:avLst/>
          </a:prstGeom>
          <a:noFill/>
        </p:spPr>
        <p:txBody>
          <a:bodyPr wrap="square" rtlCol="0">
            <a:spAutoFit/>
          </a:bodyPr>
          <a:lstStyle/>
          <a:p>
            <a:r>
              <a:rPr lang="en-GB" dirty="0"/>
              <a:t>Start by registering online. You will need your school buzzword. Once registered you will need to fill out the following sections;</a:t>
            </a:r>
          </a:p>
        </p:txBody>
      </p:sp>
      <p:sp>
        <p:nvSpPr>
          <p:cNvPr id="8" name="Rectangle 7">
            <a:extLst>
              <a:ext uri="{FF2B5EF4-FFF2-40B4-BE49-F238E27FC236}">
                <a16:creationId xmlns:a16="http://schemas.microsoft.com/office/drawing/2014/main" id="{ECECA5B4-0193-E140-BB5C-A8F9FE2E36A4}"/>
              </a:ext>
            </a:extLst>
          </p:cNvPr>
          <p:cNvSpPr/>
          <p:nvPr/>
        </p:nvSpPr>
        <p:spPr>
          <a:xfrm>
            <a:off x="1644463" y="2527555"/>
            <a:ext cx="2767116" cy="42758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terstate" panose="02000503020000020004" pitchFamily="2" charset="77"/>
              </a:rPr>
              <a:t>Your personal details</a:t>
            </a:r>
          </a:p>
        </p:txBody>
      </p:sp>
      <p:sp>
        <p:nvSpPr>
          <p:cNvPr id="10" name="Rectangle 9">
            <a:extLst>
              <a:ext uri="{FF2B5EF4-FFF2-40B4-BE49-F238E27FC236}">
                <a16:creationId xmlns:a16="http://schemas.microsoft.com/office/drawing/2014/main" id="{D4CAABB9-CE15-0D4E-924D-B95EDD70B503}"/>
              </a:ext>
            </a:extLst>
          </p:cNvPr>
          <p:cNvSpPr/>
          <p:nvPr/>
        </p:nvSpPr>
        <p:spPr>
          <a:xfrm>
            <a:off x="1644463" y="3134886"/>
            <a:ext cx="2767116" cy="43053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terstate" panose="02000503020000020004" pitchFamily="2" charset="77"/>
              </a:rPr>
              <a:t>Additional Information</a:t>
            </a:r>
          </a:p>
        </p:txBody>
      </p:sp>
      <p:sp>
        <p:nvSpPr>
          <p:cNvPr id="11" name="Rectangle 10">
            <a:extLst>
              <a:ext uri="{FF2B5EF4-FFF2-40B4-BE49-F238E27FC236}">
                <a16:creationId xmlns:a16="http://schemas.microsoft.com/office/drawing/2014/main" id="{D1DBA3FC-4E34-5545-B166-C9811BE400D1}"/>
              </a:ext>
            </a:extLst>
          </p:cNvPr>
          <p:cNvSpPr/>
          <p:nvPr/>
        </p:nvSpPr>
        <p:spPr>
          <a:xfrm>
            <a:off x="1644463" y="3745169"/>
            <a:ext cx="2767116" cy="43053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terstate" panose="02000503020000020004" pitchFamily="2" charset="77"/>
              </a:rPr>
              <a:t>Course Choices</a:t>
            </a:r>
          </a:p>
        </p:txBody>
      </p:sp>
      <p:sp>
        <p:nvSpPr>
          <p:cNvPr id="12" name="Rectangle 11">
            <a:extLst>
              <a:ext uri="{FF2B5EF4-FFF2-40B4-BE49-F238E27FC236}">
                <a16:creationId xmlns:a16="http://schemas.microsoft.com/office/drawing/2014/main" id="{59EF27EF-D1E2-FC4D-A3EF-07889A8493DF}"/>
              </a:ext>
            </a:extLst>
          </p:cNvPr>
          <p:cNvSpPr/>
          <p:nvPr/>
        </p:nvSpPr>
        <p:spPr>
          <a:xfrm>
            <a:off x="1644463" y="4355452"/>
            <a:ext cx="2767116" cy="43053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terstate" panose="02000503020000020004" pitchFamily="2" charset="77"/>
              </a:rPr>
              <a:t>Education</a:t>
            </a:r>
          </a:p>
        </p:txBody>
      </p:sp>
      <p:sp>
        <p:nvSpPr>
          <p:cNvPr id="13" name="Rectangle 12">
            <a:extLst>
              <a:ext uri="{FF2B5EF4-FFF2-40B4-BE49-F238E27FC236}">
                <a16:creationId xmlns:a16="http://schemas.microsoft.com/office/drawing/2014/main" id="{722266E3-0D5D-D441-91E2-13FA0A89BA0C}"/>
              </a:ext>
            </a:extLst>
          </p:cNvPr>
          <p:cNvSpPr/>
          <p:nvPr/>
        </p:nvSpPr>
        <p:spPr>
          <a:xfrm>
            <a:off x="1644463" y="4965735"/>
            <a:ext cx="2767116" cy="43053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terstate" panose="02000503020000020004" pitchFamily="2" charset="77"/>
              </a:rPr>
              <a:t>Employment</a:t>
            </a:r>
          </a:p>
        </p:txBody>
      </p:sp>
      <p:sp>
        <p:nvSpPr>
          <p:cNvPr id="14" name="Rectangle 13">
            <a:extLst>
              <a:ext uri="{FF2B5EF4-FFF2-40B4-BE49-F238E27FC236}">
                <a16:creationId xmlns:a16="http://schemas.microsoft.com/office/drawing/2014/main" id="{E406A305-0687-104B-9DF6-4B8DB5EA4489}"/>
              </a:ext>
            </a:extLst>
          </p:cNvPr>
          <p:cNvSpPr/>
          <p:nvPr/>
        </p:nvSpPr>
        <p:spPr>
          <a:xfrm>
            <a:off x="1644463" y="5576018"/>
            <a:ext cx="2767116" cy="43053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terstate" panose="02000503020000020004" pitchFamily="2" charset="77"/>
              </a:rPr>
              <a:t>Personal Statement</a:t>
            </a:r>
          </a:p>
        </p:txBody>
      </p:sp>
      <p:sp>
        <p:nvSpPr>
          <p:cNvPr id="15" name="Rectangle 14">
            <a:extLst>
              <a:ext uri="{FF2B5EF4-FFF2-40B4-BE49-F238E27FC236}">
                <a16:creationId xmlns:a16="http://schemas.microsoft.com/office/drawing/2014/main" id="{5675CCBF-447F-7C4C-9F2C-AF9F3D317904}"/>
              </a:ext>
            </a:extLst>
          </p:cNvPr>
          <p:cNvSpPr/>
          <p:nvPr/>
        </p:nvSpPr>
        <p:spPr>
          <a:xfrm>
            <a:off x="1644463" y="6186300"/>
            <a:ext cx="2767116" cy="43053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Interstate" panose="02000503020000020004" pitchFamily="2" charset="77"/>
              </a:rPr>
              <a:t>Teacher Reference</a:t>
            </a:r>
          </a:p>
        </p:txBody>
      </p:sp>
      <p:cxnSp>
        <p:nvCxnSpPr>
          <p:cNvPr id="16" name="Straight Arrow Connector 15">
            <a:extLst>
              <a:ext uri="{FF2B5EF4-FFF2-40B4-BE49-F238E27FC236}">
                <a16:creationId xmlns:a16="http://schemas.microsoft.com/office/drawing/2014/main" id="{370760B5-3B4E-E149-B47E-339D6D65B4EE}"/>
              </a:ext>
            </a:extLst>
          </p:cNvPr>
          <p:cNvCxnSpPr>
            <a:cxnSpLocks/>
          </p:cNvCxnSpPr>
          <p:nvPr/>
        </p:nvCxnSpPr>
        <p:spPr>
          <a:xfrm>
            <a:off x="4780547" y="2755537"/>
            <a:ext cx="263090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01092FD9-D3E4-CB41-9436-6B76376036B4}"/>
              </a:ext>
            </a:extLst>
          </p:cNvPr>
          <p:cNvCxnSpPr>
            <a:cxnSpLocks/>
          </p:cNvCxnSpPr>
          <p:nvPr/>
        </p:nvCxnSpPr>
        <p:spPr>
          <a:xfrm>
            <a:off x="4780546" y="3356264"/>
            <a:ext cx="263090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0E697EA0-4885-CE4C-AB99-80882CBE6940}"/>
              </a:ext>
            </a:extLst>
          </p:cNvPr>
          <p:cNvCxnSpPr>
            <a:cxnSpLocks/>
          </p:cNvCxnSpPr>
          <p:nvPr/>
        </p:nvCxnSpPr>
        <p:spPr>
          <a:xfrm>
            <a:off x="4780547" y="3972729"/>
            <a:ext cx="263090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E690D033-A809-AD46-909C-DBF0143A26C7}"/>
              </a:ext>
            </a:extLst>
          </p:cNvPr>
          <p:cNvCxnSpPr>
            <a:cxnSpLocks/>
          </p:cNvCxnSpPr>
          <p:nvPr/>
        </p:nvCxnSpPr>
        <p:spPr>
          <a:xfrm>
            <a:off x="4780547" y="4570380"/>
            <a:ext cx="263090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EB6347E3-4987-1640-9B40-71CAF2EEAD8E}"/>
              </a:ext>
            </a:extLst>
          </p:cNvPr>
          <p:cNvCxnSpPr>
            <a:cxnSpLocks/>
          </p:cNvCxnSpPr>
          <p:nvPr/>
        </p:nvCxnSpPr>
        <p:spPr>
          <a:xfrm>
            <a:off x="4780547" y="5177438"/>
            <a:ext cx="263090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8F8B70D8-14AB-8647-A0D3-B4B547DDDC44}"/>
              </a:ext>
            </a:extLst>
          </p:cNvPr>
          <p:cNvCxnSpPr>
            <a:cxnSpLocks/>
          </p:cNvCxnSpPr>
          <p:nvPr/>
        </p:nvCxnSpPr>
        <p:spPr>
          <a:xfrm>
            <a:off x="4780547" y="5784496"/>
            <a:ext cx="263090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C3174787-5EA4-6546-A939-BC82225D5B06}"/>
              </a:ext>
            </a:extLst>
          </p:cNvPr>
          <p:cNvCxnSpPr>
            <a:cxnSpLocks/>
          </p:cNvCxnSpPr>
          <p:nvPr/>
        </p:nvCxnSpPr>
        <p:spPr>
          <a:xfrm>
            <a:off x="4780547" y="6391552"/>
            <a:ext cx="263090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046D310B-2C48-0D4E-87AA-AF3C7419E285}"/>
              </a:ext>
            </a:extLst>
          </p:cNvPr>
          <p:cNvSpPr txBox="1"/>
          <p:nvPr/>
        </p:nvSpPr>
        <p:spPr>
          <a:xfrm>
            <a:off x="7639468" y="2308809"/>
            <a:ext cx="4099451" cy="646331"/>
          </a:xfrm>
          <a:prstGeom prst="rect">
            <a:avLst/>
          </a:prstGeom>
          <a:noFill/>
          <a:ln>
            <a:solidFill>
              <a:srgbClr val="FF0000"/>
            </a:solidFill>
          </a:ln>
        </p:spPr>
        <p:txBody>
          <a:bodyPr wrap="square" rtlCol="0">
            <a:spAutoFit/>
          </a:bodyPr>
          <a:lstStyle/>
          <a:p>
            <a:r>
              <a:rPr lang="en-GB" dirty="0"/>
              <a:t>Email address, funding options, address, support you need etc…</a:t>
            </a:r>
          </a:p>
        </p:txBody>
      </p:sp>
      <p:sp>
        <p:nvSpPr>
          <p:cNvPr id="26" name="TextBox 25">
            <a:extLst>
              <a:ext uri="{FF2B5EF4-FFF2-40B4-BE49-F238E27FC236}">
                <a16:creationId xmlns:a16="http://schemas.microsoft.com/office/drawing/2014/main" id="{18F9B270-5B99-3442-827E-22D1DB730AB4}"/>
              </a:ext>
            </a:extLst>
          </p:cNvPr>
          <p:cNvSpPr txBox="1"/>
          <p:nvPr/>
        </p:nvSpPr>
        <p:spPr>
          <a:xfrm>
            <a:off x="7639470" y="3118709"/>
            <a:ext cx="4099451" cy="646331"/>
          </a:xfrm>
          <a:prstGeom prst="rect">
            <a:avLst/>
          </a:prstGeom>
          <a:noFill/>
          <a:ln>
            <a:solidFill>
              <a:srgbClr val="FF0000"/>
            </a:solidFill>
          </a:ln>
        </p:spPr>
        <p:txBody>
          <a:bodyPr wrap="square" rtlCol="0">
            <a:spAutoFit/>
          </a:bodyPr>
          <a:lstStyle/>
          <a:p>
            <a:r>
              <a:rPr lang="en-GB" dirty="0"/>
              <a:t>Won’t be used in application. For statistics</a:t>
            </a:r>
          </a:p>
        </p:txBody>
      </p:sp>
      <p:sp>
        <p:nvSpPr>
          <p:cNvPr id="27" name="TextBox 26">
            <a:extLst>
              <a:ext uri="{FF2B5EF4-FFF2-40B4-BE49-F238E27FC236}">
                <a16:creationId xmlns:a16="http://schemas.microsoft.com/office/drawing/2014/main" id="{30E26161-064B-C542-86F4-D8FC4BA58F85}"/>
              </a:ext>
            </a:extLst>
          </p:cNvPr>
          <p:cNvSpPr txBox="1"/>
          <p:nvPr/>
        </p:nvSpPr>
        <p:spPr>
          <a:xfrm>
            <a:off x="7639468" y="3928609"/>
            <a:ext cx="4099451" cy="369332"/>
          </a:xfrm>
          <a:prstGeom prst="rect">
            <a:avLst/>
          </a:prstGeom>
          <a:noFill/>
          <a:ln>
            <a:solidFill>
              <a:srgbClr val="FF0000"/>
            </a:solidFill>
          </a:ln>
        </p:spPr>
        <p:txBody>
          <a:bodyPr wrap="square" rtlCol="0">
            <a:spAutoFit/>
          </a:bodyPr>
          <a:lstStyle/>
          <a:p>
            <a:r>
              <a:rPr lang="en-GB" dirty="0"/>
              <a:t>Not in order. You will need UCAS code</a:t>
            </a:r>
          </a:p>
        </p:txBody>
      </p:sp>
      <p:sp>
        <p:nvSpPr>
          <p:cNvPr id="28" name="TextBox 27">
            <a:extLst>
              <a:ext uri="{FF2B5EF4-FFF2-40B4-BE49-F238E27FC236}">
                <a16:creationId xmlns:a16="http://schemas.microsoft.com/office/drawing/2014/main" id="{769C07A8-7D99-394A-A824-A5307AC43BCA}"/>
              </a:ext>
            </a:extLst>
          </p:cNvPr>
          <p:cNvSpPr txBox="1"/>
          <p:nvPr/>
        </p:nvSpPr>
        <p:spPr>
          <a:xfrm>
            <a:off x="7639470" y="4461510"/>
            <a:ext cx="4099451" cy="369332"/>
          </a:xfrm>
          <a:prstGeom prst="rect">
            <a:avLst/>
          </a:prstGeom>
          <a:noFill/>
          <a:ln>
            <a:solidFill>
              <a:srgbClr val="FF0000"/>
            </a:solidFill>
          </a:ln>
        </p:spPr>
        <p:txBody>
          <a:bodyPr wrap="square" rtlCol="0">
            <a:spAutoFit/>
          </a:bodyPr>
          <a:lstStyle/>
          <a:p>
            <a:r>
              <a:rPr lang="en-GB" dirty="0"/>
              <a:t>All qualifications from S4-S6</a:t>
            </a:r>
          </a:p>
        </p:txBody>
      </p:sp>
      <p:sp>
        <p:nvSpPr>
          <p:cNvPr id="29" name="TextBox 28">
            <a:extLst>
              <a:ext uri="{FF2B5EF4-FFF2-40B4-BE49-F238E27FC236}">
                <a16:creationId xmlns:a16="http://schemas.microsoft.com/office/drawing/2014/main" id="{0F7F8BA0-6991-134E-A5FB-033D03AE3B4F}"/>
              </a:ext>
            </a:extLst>
          </p:cNvPr>
          <p:cNvSpPr txBox="1"/>
          <p:nvPr/>
        </p:nvSpPr>
        <p:spPr>
          <a:xfrm>
            <a:off x="7639470" y="4994411"/>
            <a:ext cx="4099451" cy="369332"/>
          </a:xfrm>
          <a:prstGeom prst="rect">
            <a:avLst/>
          </a:prstGeom>
          <a:noFill/>
          <a:ln>
            <a:solidFill>
              <a:srgbClr val="FF0000"/>
            </a:solidFill>
          </a:ln>
        </p:spPr>
        <p:txBody>
          <a:bodyPr wrap="square" rtlCol="0">
            <a:spAutoFit/>
          </a:bodyPr>
          <a:lstStyle/>
          <a:p>
            <a:r>
              <a:rPr lang="en-GB" dirty="0"/>
              <a:t>Any paid part time jobs</a:t>
            </a:r>
          </a:p>
        </p:txBody>
      </p:sp>
      <p:sp>
        <p:nvSpPr>
          <p:cNvPr id="30" name="TextBox 29">
            <a:extLst>
              <a:ext uri="{FF2B5EF4-FFF2-40B4-BE49-F238E27FC236}">
                <a16:creationId xmlns:a16="http://schemas.microsoft.com/office/drawing/2014/main" id="{EE499019-F402-4D40-8225-A9F7D3F193D2}"/>
              </a:ext>
            </a:extLst>
          </p:cNvPr>
          <p:cNvSpPr txBox="1"/>
          <p:nvPr/>
        </p:nvSpPr>
        <p:spPr>
          <a:xfrm>
            <a:off x="7639469" y="6060210"/>
            <a:ext cx="4099451" cy="646331"/>
          </a:xfrm>
          <a:prstGeom prst="rect">
            <a:avLst/>
          </a:prstGeom>
          <a:noFill/>
          <a:ln>
            <a:solidFill>
              <a:srgbClr val="FF0000"/>
            </a:solidFill>
          </a:ln>
        </p:spPr>
        <p:txBody>
          <a:bodyPr wrap="square" rtlCol="0">
            <a:spAutoFit/>
          </a:bodyPr>
          <a:lstStyle/>
          <a:p>
            <a:r>
              <a:rPr lang="en-GB" dirty="0"/>
              <a:t>Written by teacher. Any additional info not in statement</a:t>
            </a:r>
          </a:p>
        </p:txBody>
      </p:sp>
      <p:sp>
        <p:nvSpPr>
          <p:cNvPr id="31" name="TextBox 30">
            <a:extLst>
              <a:ext uri="{FF2B5EF4-FFF2-40B4-BE49-F238E27FC236}">
                <a16:creationId xmlns:a16="http://schemas.microsoft.com/office/drawing/2014/main" id="{EB39FD25-3E72-B64F-BBE4-B119175B7755}"/>
              </a:ext>
            </a:extLst>
          </p:cNvPr>
          <p:cNvSpPr txBox="1"/>
          <p:nvPr/>
        </p:nvSpPr>
        <p:spPr>
          <a:xfrm>
            <a:off x="7639468" y="5527312"/>
            <a:ext cx="4099451" cy="369332"/>
          </a:xfrm>
          <a:prstGeom prst="rect">
            <a:avLst/>
          </a:prstGeom>
          <a:noFill/>
          <a:ln>
            <a:solidFill>
              <a:srgbClr val="FF0000"/>
            </a:solidFill>
          </a:ln>
        </p:spPr>
        <p:txBody>
          <a:bodyPr wrap="square" rtlCol="0">
            <a:spAutoFit/>
          </a:bodyPr>
          <a:lstStyle/>
          <a:p>
            <a:r>
              <a:rPr lang="en-GB" dirty="0"/>
              <a:t>Written by young person</a:t>
            </a:r>
          </a:p>
        </p:txBody>
      </p:sp>
    </p:spTree>
    <p:extLst>
      <p:ext uri="{BB962C8B-B14F-4D97-AF65-F5344CB8AC3E}">
        <p14:creationId xmlns:p14="http://schemas.microsoft.com/office/powerpoint/2010/main" val="1625666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373F-DBCB-954F-8A90-053B95003515}"/>
              </a:ext>
            </a:extLst>
          </p:cNvPr>
          <p:cNvSpPr>
            <a:spLocks noGrp="1"/>
          </p:cNvSpPr>
          <p:nvPr>
            <p:ph type="ctrTitle"/>
          </p:nvPr>
        </p:nvSpPr>
        <p:spPr>
          <a:xfrm>
            <a:off x="1241593" y="450481"/>
            <a:ext cx="7725425" cy="1107996"/>
          </a:xfrm>
        </p:spPr>
        <p:txBody>
          <a:bodyPr lIns="288000" rIns="288000">
            <a:normAutofit fontScale="90000"/>
          </a:bodyPr>
          <a:lstStyle/>
          <a:p>
            <a:pPr algn="l"/>
            <a:r>
              <a:rPr lang="en-US" sz="4000" b="1" dirty="0">
                <a:latin typeface="Calibri" panose="020F0502020204030204" pitchFamily="34" charset="0"/>
                <a:cs typeface="Calibri" panose="020F0502020204030204" pitchFamily="34" charset="0"/>
              </a:rPr>
              <a:t>Admissions </a:t>
            </a:r>
            <a:br>
              <a:rPr lang="en-US" sz="4000" b="1" dirty="0">
                <a:latin typeface="+mn-lt"/>
              </a:rPr>
            </a:br>
            <a:endParaRPr lang="en-US" sz="4000" b="1" dirty="0">
              <a:latin typeface="+mn-lt"/>
            </a:endParaRPr>
          </a:p>
        </p:txBody>
      </p:sp>
      <p:cxnSp>
        <p:nvCxnSpPr>
          <p:cNvPr id="4" name="Straight Connector 3">
            <a:extLst>
              <a:ext uri="{FF2B5EF4-FFF2-40B4-BE49-F238E27FC236}">
                <a16:creationId xmlns:a16="http://schemas.microsoft.com/office/drawing/2014/main" id="{3EFC8DB4-1EC7-F744-90E6-4C53DC775A7C}"/>
              </a:ext>
            </a:extLst>
          </p:cNvPr>
          <p:cNvCxnSpPr>
            <a:cxnSpLocks/>
          </p:cNvCxnSpPr>
          <p:nvPr/>
        </p:nvCxnSpPr>
        <p:spPr>
          <a:xfrm>
            <a:off x="1518606" y="1265575"/>
            <a:ext cx="187692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60C395A-73B3-764C-AAC5-09B879DE14E1}"/>
              </a:ext>
            </a:extLst>
          </p:cNvPr>
          <p:cNvSpPr txBox="1"/>
          <p:nvPr/>
        </p:nvSpPr>
        <p:spPr>
          <a:xfrm>
            <a:off x="1518606" y="1708907"/>
            <a:ext cx="9526772" cy="3539430"/>
          </a:xfrm>
          <a:prstGeom prst="rect">
            <a:avLst/>
          </a:prstGeom>
          <a:noFill/>
        </p:spPr>
        <p:txBody>
          <a:bodyPr wrap="square" rtlCol="0">
            <a:spAutoFit/>
          </a:bodyPr>
          <a:lstStyle/>
          <a:p>
            <a:pPr marL="342900" indent="-342900">
              <a:buClr>
                <a:srgbClr val="FF0000"/>
              </a:buClr>
              <a:buFont typeface="Wingdings" pitchFamily="2" charset="2"/>
              <a:buChar char="§"/>
            </a:pPr>
            <a:r>
              <a:rPr lang="en-GB" sz="3200" dirty="0">
                <a:latin typeface="Calibri" panose="020F0502020204030204" pitchFamily="34" charset="0"/>
                <a:cs typeface="Calibri" panose="020F0502020204030204" pitchFamily="34" charset="0"/>
              </a:rPr>
              <a:t>We look at all undergraduate applications. Some of the information we look for include:</a:t>
            </a:r>
          </a:p>
          <a:p>
            <a:pPr>
              <a:buClr>
                <a:srgbClr val="FF0000"/>
              </a:buClr>
            </a:pPr>
            <a:endParaRPr lang="en-GB" sz="3200" dirty="0">
              <a:latin typeface="Calibri" panose="020F0502020204030204" pitchFamily="34" charset="0"/>
              <a:cs typeface="Calibri" panose="020F0502020204030204" pitchFamily="34" charset="0"/>
            </a:endParaRPr>
          </a:p>
          <a:p>
            <a:pPr marL="800100" lvl="1" indent="-342900">
              <a:buClr>
                <a:srgbClr val="FF0000"/>
              </a:buClr>
              <a:buFont typeface="Wingdings" pitchFamily="2" charset="2"/>
              <a:buChar char="§"/>
            </a:pPr>
            <a:r>
              <a:rPr lang="en-GB" sz="3200" dirty="0">
                <a:latin typeface="Calibri" panose="020F0502020204030204" pitchFamily="34" charset="0"/>
                <a:cs typeface="Calibri" panose="020F0502020204030204" pitchFamily="34" charset="0"/>
              </a:rPr>
              <a:t>Contextual Information</a:t>
            </a:r>
          </a:p>
          <a:p>
            <a:pPr marL="800100" lvl="1" indent="-342900">
              <a:buClr>
                <a:srgbClr val="FF0000"/>
              </a:buClr>
              <a:buFont typeface="Wingdings" pitchFamily="2" charset="2"/>
              <a:buChar char="§"/>
            </a:pPr>
            <a:r>
              <a:rPr lang="en-GB" sz="3200" dirty="0">
                <a:latin typeface="Calibri" panose="020F0502020204030204" pitchFamily="34" charset="0"/>
                <a:cs typeface="Calibri" panose="020F0502020204030204" pitchFamily="34" charset="0"/>
              </a:rPr>
              <a:t>Qualifications &amp; Subjects</a:t>
            </a:r>
          </a:p>
          <a:p>
            <a:pPr marL="800100" lvl="1" indent="-342900">
              <a:buClr>
                <a:srgbClr val="FF0000"/>
              </a:buClr>
              <a:buFont typeface="Wingdings" pitchFamily="2" charset="2"/>
              <a:buChar char="§"/>
            </a:pPr>
            <a:r>
              <a:rPr lang="en-GB" sz="3200" dirty="0">
                <a:latin typeface="Calibri" panose="020F0502020204030204" pitchFamily="34" charset="0"/>
                <a:cs typeface="Calibri" panose="020F0502020204030204" pitchFamily="34" charset="0"/>
              </a:rPr>
              <a:t>Fee Status</a:t>
            </a:r>
          </a:p>
          <a:p>
            <a:pPr marL="800100" lvl="1" indent="-342900">
              <a:buClr>
                <a:srgbClr val="FF0000"/>
              </a:buClr>
              <a:buFont typeface="Wingdings" pitchFamily="2" charset="2"/>
              <a:buChar char="§"/>
            </a:pPr>
            <a:r>
              <a:rPr lang="en-GB" sz="3200" dirty="0">
                <a:latin typeface="Calibri" panose="020F0502020204030204" pitchFamily="34" charset="0"/>
                <a:cs typeface="Calibri" panose="020F0502020204030204" pitchFamily="34" charset="0"/>
              </a:rPr>
              <a:t>Personal Statements </a:t>
            </a:r>
          </a:p>
        </p:txBody>
      </p:sp>
      <p:sp>
        <p:nvSpPr>
          <p:cNvPr id="8" name="Title 1">
            <a:extLst>
              <a:ext uri="{FF2B5EF4-FFF2-40B4-BE49-F238E27FC236}">
                <a16:creationId xmlns:a16="http://schemas.microsoft.com/office/drawing/2014/main" id="{9BC46D3D-B330-4731-9738-D1CC98F8E149}"/>
              </a:ext>
            </a:extLst>
          </p:cNvPr>
          <p:cNvSpPr txBox="1">
            <a:spLocks/>
          </p:cNvSpPr>
          <p:nvPr/>
        </p:nvSpPr>
        <p:spPr>
          <a:xfrm>
            <a:off x="1241594" y="4167662"/>
            <a:ext cx="7189802" cy="1107996"/>
          </a:xfrm>
          <a:prstGeom prst="rect">
            <a:avLst/>
          </a:prstGeom>
        </p:spPr>
        <p:txBody>
          <a:bodyPr vert="horz" wrap="square" lIns="288000" tIns="0" rIns="288000" bIns="0" rtlCol="0" anchor="b">
            <a:spAutoFit/>
          </a:bodyPr>
          <a:lstStyle>
            <a:lvl1pPr algn="ctr" defTabSz="914400" rtl="0" eaLnBrk="1" latinLnBrk="0" hangingPunct="1">
              <a:lnSpc>
                <a:spcPct val="90000"/>
              </a:lnSpc>
              <a:spcBef>
                <a:spcPct val="0"/>
              </a:spcBef>
              <a:buNone/>
              <a:defRPr sz="6000" b="1" i="0" kern="1200" baseline="0">
                <a:solidFill>
                  <a:schemeClr val="tx1"/>
                </a:solidFill>
                <a:latin typeface="Titillium Bd" pitchFamily="2" charset="77"/>
                <a:ea typeface="+mj-ea"/>
                <a:cs typeface="+mj-cs"/>
              </a:defRPr>
            </a:lvl1pPr>
          </a:lstStyle>
          <a:p>
            <a:pPr algn="l"/>
            <a:br>
              <a:rPr lang="en-US" sz="4000" dirty="0">
                <a:latin typeface="+mn-lt"/>
              </a:rPr>
            </a:br>
            <a:endParaRPr lang="en-US" sz="4000" dirty="0">
              <a:latin typeface="+mn-lt"/>
            </a:endParaRPr>
          </a:p>
        </p:txBody>
      </p:sp>
    </p:spTree>
    <p:extLst>
      <p:ext uri="{BB962C8B-B14F-4D97-AF65-F5344CB8AC3E}">
        <p14:creationId xmlns:p14="http://schemas.microsoft.com/office/powerpoint/2010/main" val="97696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6CB2C03-3776-1A41-B0D1-1427F57E2BFC}"/>
              </a:ext>
            </a:extLst>
          </p:cNvPr>
          <p:cNvCxnSpPr>
            <a:cxnSpLocks/>
          </p:cNvCxnSpPr>
          <p:nvPr/>
        </p:nvCxnSpPr>
        <p:spPr>
          <a:xfrm>
            <a:off x="1476206" y="1500268"/>
            <a:ext cx="187692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0606DAA-367D-2D40-A583-29DDE7A3B851}"/>
              </a:ext>
            </a:extLst>
          </p:cNvPr>
          <p:cNvSpPr txBox="1"/>
          <p:nvPr/>
        </p:nvSpPr>
        <p:spPr>
          <a:xfrm>
            <a:off x="1412764" y="584806"/>
            <a:ext cx="5772150" cy="707886"/>
          </a:xfrm>
          <a:prstGeom prst="rect">
            <a:avLst/>
          </a:prstGeom>
          <a:noFill/>
        </p:spPr>
        <p:txBody>
          <a:bodyPr wrap="square" rtlCol="0">
            <a:spAutoFit/>
          </a:bodyPr>
          <a:lstStyle/>
          <a:p>
            <a:r>
              <a:rPr lang="en-GB" sz="4000" b="1" dirty="0">
                <a:latin typeface="Titillium" pitchFamily="2" charset="77"/>
              </a:rPr>
              <a:t>Contextual Admissions</a:t>
            </a:r>
          </a:p>
        </p:txBody>
      </p:sp>
      <p:sp>
        <p:nvSpPr>
          <p:cNvPr id="11" name="Rectangle 10">
            <a:extLst>
              <a:ext uri="{FF2B5EF4-FFF2-40B4-BE49-F238E27FC236}">
                <a16:creationId xmlns:a16="http://schemas.microsoft.com/office/drawing/2014/main" id="{82BDE54D-9970-BF4D-A11F-254CA4C55728}"/>
              </a:ext>
            </a:extLst>
          </p:cNvPr>
          <p:cNvSpPr/>
          <p:nvPr/>
        </p:nvSpPr>
        <p:spPr>
          <a:xfrm>
            <a:off x="1412764" y="1707845"/>
            <a:ext cx="5434085" cy="3631763"/>
          </a:xfrm>
          <a:prstGeom prst="rect">
            <a:avLst/>
          </a:prstGeom>
        </p:spPr>
        <p:txBody>
          <a:bodyPr wrap="square">
            <a:spAutoFit/>
          </a:bodyPr>
          <a:lstStyle/>
          <a:p>
            <a:pPr marL="342900" indent="-342900" defTabSz="314327">
              <a:spcAft>
                <a:spcPts val="1200"/>
              </a:spcAft>
              <a:buClr>
                <a:schemeClr val="tx2"/>
              </a:buClr>
              <a:buSzPct val="100000"/>
              <a:buFont typeface="Wingdings" pitchFamily="2" charset="2"/>
              <a:buChar char="§"/>
            </a:pPr>
            <a:r>
              <a:rPr lang="en-GB" sz="2000" dirty="0">
                <a:latin typeface="Calibri" panose="020F0502020204030204" pitchFamily="34" charset="0"/>
                <a:cs typeface="Calibri" panose="020F0502020204030204" pitchFamily="34" charset="0"/>
              </a:rPr>
              <a:t>Introduced to ensure fairness </a:t>
            </a:r>
            <a:r>
              <a:rPr lang="en-US" sz="2000" dirty="0">
                <a:latin typeface="Calibri" panose="020F0502020204030204" pitchFamily="34" charset="0"/>
                <a:cs typeface="Calibri" panose="020F0502020204030204" pitchFamily="34" charset="0"/>
              </a:rPr>
              <a:t>to all learners by taking full account of their circumstances</a:t>
            </a:r>
          </a:p>
          <a:p>
            <a:pPr marL="342900" indent="-342900" defTabSz="314327">
              <a:spcAft>
                <a:spcPts val="1200"/>
              </a:spcAft>
              <a:buClr>
                <a:schemeClr val="tx2"/>
              </a:buClr>
              <a:buSzPct val="100000"/>
              <a:buFont typeface="Wingdings" pitchFamily="2" charset="2"/>
              <a:buChar char="§"/>
            </a:pPr>
            <a:r>
              <a:rPr lang="en-US" sz="2000" dirty="0">
                <a:latin typeface="Calibri" panose="020F0502020204030204" pitchFamily="34" charset="0"/>
                <a:cs typeface="Calibri" panose="020F0502020204030204" pitchFamily="34" charset="0"/>
              </a:rPr>
              <a:t>Applications are treated individually to assess whether the applicant has experienced disadvantage which may have affected their ability to achieve full potential</a:t>
            </a:r>
          </a:p>
          <a:p>
            <a:pPr marL="342900" indent="-342900" defTabSz="314327">
              <a:spcAft>
                <a:spcPts val="1200"/>
              </a:spcAft>
              <a:buClr>
                <a:schemeClr val="tx2"/>
              </a:buClr>
              <a:buSzPct val="100000"/>
              <a:buFont typeface="Wingdings" pitchFamily="2" charset="2"/>
              <a:buChar char="§"/>
            </a:pPr>
            <a:r>
              <a:rPr lang="en-US" sz="2000" dirty="0">
                <a:latin typeface="Calibri" panose="020F0502020204030204" pitchFamily="34" charset="0"/>
                <a:cs typeface="Calibri" panose="020F0502020204030204" pitchFamily="34" charset="0"/>
              </a:rPr>
              <a:t>Introduction of </a:t>
            </a:r>
            <a:r>
              <a:rPr lang="en-US" sz="2000" i="1" dirty="0">
                <a:latin typeface="Calibri" panose="020F0502020204030204" pitchFamily="34" charset="0"/>
                <a:cs typeface="Calibri" panose="020F0502020204030204" pitchFamily="34" charset="0"/>
              </a:rPr>
              <a:t>minimum</a:t>
            </a:r>
            <a:r>
              <a:rPr lang="en-US" sz="2000" dirty="0">
                <a:latin typeface="Calibri" panose="020F0502020204030204" pitchFamily="34" charset="0"/>
                <a:cs typeface="Calibri" panose="020F0502020204030204" pitchFamily="34" charset="0"/>
              </a:rPr>
              <a:t> &amp; </a:t>
            </a:r>
            <a:r>
              <a:rPr lang="en-US" sz="2000" i="1" dirty="0">
                <a:latin typeface="Calibri" panose="020F0502020204030204" pitchFamily="34" charset="0"/>
                <a:cs typeface="Calibri" panose="020F0502020204030204" pitchFamily="34" charset="0"/>
              </a:rPr>
              <a:t>standard/typical</a:t>
            </a:r>
            <a:r>
              <a:rPr lang="en-US" sz="2000" dirty="0">
                <a:latin typeface="Calibri" panose="020F0502020204030204" pitchFamily="34" charset="0"/>
                <a:cs typeface="Calibri" panose="020F0502020204030204" pitchFamily="34" charset="0"/>
              </a:rPr>
              <a:t> entry requirements</a:t>
            </a:r>
          </a:p>
          <a:p>
            <a:pPr marL="342900" indent="-342900" defTabSz="314327">
              <a:spcAft>
                <a:spcPts val="1200"/>
              </a:spcAft>
              <a:buClr>
                <a:schemeClr val="tx2"/>
              </a:buClr>
              <a:buSzPct val="100000"/>
              <a:buFont typeface="Wingdings" pitchFamily="2" charset="2"/>
              <a:buChar char="§"/>
            </a:pPr>
            <a:r>
              <a:rPr lang="en-US" sz="2000" dirty="0">
                <a:latin typeface="Calibri" panose="020F0502020204030204" pitchFamily="34" charset="0"/>
                <a:cs typeface="Calibri" panose="020F0502020204030204" pitchFamily="34" charset="0"/>
              </a:rPr>
              <a:t>Greater need to know more about the applicant’s personal circumstances</a:t>
            </a:r>
          </a:p>
        </p:txBody>
      </p:sp>
      <p:pic>
        <p:nvPicPr>
          <p:cNvPr id="12" name="Picture 11">
            <a:extLst>
              <a:ext uri="{FF2B5EF4-FFF2-40B4-BE49-F238E27FC236}">
                <a16:creationId xmlns:a16="http://schemas.microsoft.com/office/drawing/2014/main" id="{0E59646B-4F8A-824A-A193-48B63BBDE488}"/>
              </a:ext>
            </a:extLst>
          </p:cNvPr>
          <p:cNvPicPr>
            <a:picLocks noChangeAspect="1"/>
          </p:cNvPicPr>
          <p:nvPr/>
        </p:nvPicPr>
        <p:blipFill>
          <a:blip r:embed="rId2"/>
          <a:stretch>
            <a:fillRect/>
          </a:stretch>
        </p:blipFill>
        <p:spPr>
          <a:xfrm>
            <a:off x="7714814" y="1371599"/>
            <a:ext cx="2310132" cy="5219407"/>
          </a:xfrm>
          <a:prstGeom prst="rect">
            <a:avLst/>
          </a:prstGeom>
          <a:ln w="28575">
            <a:solidFill>
              <a:srgbClr val="FF0000"/>
            </a:solidFill>
          </a:ln>
        </p:spPr>
      </p:pic>
    </p:spTree>
    <p:extLst>
      <p:ext uri="{BB962C8B-B14F-4D97-AF65-F5344CB8AC3E}">
        <p14:creationId xmlns:p14="http://schemas.microsoft.com/office/powerpoint/2010/main" val="4012037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0BF902C7-B058-A944-B199-FFC60C7A2E51}"/>
              </a:ext>
            </a:extLst>
          </p:cNvPr>
          <p:cNvCxnSpPr>
            <a:cxnSpLocks/>
          </p:cNvCxnSpPr>
          <p:nvPr/>
        </p:nvCxnSpPr>
        <p:spPr>
          <a:xfrm>
            <a:off x="1628421" y="1421936"/>
            <a:ext cx="187692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45" name="Title 1">
            <a:extLst>
              <a:ext uri="{FF2B5EF4-FFF2-40B4-BE49-F238E27FC236}">
                <a16:creationId xmlns:a16="http://schemas.microsoft.com/office/drawing/2014/main" id="{D673D572-D264-4248-A9FF-E93978E59C68}"/>
              </a:ext>
            </a:extLst>
          </p:cNvPr>
          <p:cNvSpPr>
            <a:spLocks noGrp="1"/>
          </p:cNvSpPr>
          <p:nvPr>
            <p:ph type="ctrTitle"/>
          </p:nvPr>
        </p:nvSpPr>
        <p:spPr>
          <a:xfrm>
            <a:off x="1358775" y="540372"/>
            <a:ext cx="7189802" cy="553998"/>
          </a:xfrm>
        </p:spPr>
        <p:txBody>
          <a:bodyPr lIns="288000" rIns="288000">
            <a:normAutofit fontScale="90000"/>
          </a:bodyPr>
          <a:lstStyle/>
          <a:p>
            <a:pPr algn="l"/>
            <a:r>
              <a:rPr lang="en-US" sz="4000" b="1" dirty="0">
                <a:latin typeface="+mn-lt"/>
              </a:rPr>
              <a:t>Personal Statement</a:t>
            </a:r>
          </a:p>
        </p:txBody>
      </p:sp>
      <p:sp>
        <p:nvSpPr>
          <p:cNvPr id="2" name="TextBox 1">
            <a:extLst>
              <a:ext uri="{FF2B5EF4-FFF2-40B4-BE49-F238E27FC236}">
                <a16:creationId xmlns:a16="http://schemas.microsoft.com/office/drawing/2014/main" id="{E1267803-FA8C-944B-A072-4A61FB7D364B}"/>
              </a:ext>
            </a:extLst>
          </p:cNvPr>
          <p:cNvSpPr txBox="1"/>
          <p:nvPr/>
        </p:nvSpPr>
        <p:spPr>
          <a:xfrm>
            <a:off x="1682261" y="1602484"/>
            <a:ext cx="8182708" cy="461665"/>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What is a personal statement?</a:t>
            </a:r>
          </a:p>
        </p:txBody>
      </p:sp>
      <p:sp>
        <p:nvSpPr>
          <p:cNvPr id="3" name="TextBox 2">
            <a:extLst>
              <a:ext uri="{FF2B5EF4-FFF2-40B4-BE49-F238E27FC236}">
                <a16:creationId xmlns:a16="http://schemas.microsoft.com/office/drawing/2014/main" id="{DA8DE826-D7C3-4247-800F-76C37F013DE4}"/>
              </a:ext>
            </a:extLst>
          </p:cNvPr>
          <p:cNvSpPr txBox="1"/>
          <p:nvPr/>
        </p:nvSpPr>
        <p:spPr>
          <a:xfrm>
            <a:off x="1682261" y="2064149"/>
            <a:ext cx="9706708" cy="5324535"/>
          </a:xfrm>
          <a:prstGeom prst="rect">
            <a:avLst/>
          </a:prstGeom>
          <a:noFill/>
        </p:spPr>
        <p:txBody>
          <a:bodyPr wrap="square" lIns="91440" tIns="45720" rIns="91440" bIns="45720" rtlCol="0" anchor="t">
            <a:spAutoFit/>
          </a:bodyPr>
          <a:lstStyle/>
          <a:p>
            <a:pPr marL="285750" indent="-285750">
              <a:buClr>
                <a:srgbClr val="FF0000"/>
              </a:buClr>
              <a:buFont typeface="Wingdings" pitchFamily="2" charset="2"/>
              <a:buChar char="§"/>
            </a:pPr>
            <a:r>
              <a:rPr lang="en-GB" dirty="0">
                <a:latin typeface="Calibri" panose="020F0502020204030204" pitchFamily="34" charset="0"/>
                <a:cs typeface="Calibri" panose="020F0502020204030204" pitchFamily="34" charset="0"/>
              </a:rPr>
              <a:t>An opportunity to </a:t>
            </a:r>
            <a:r>
              <a:rPr lang="en-GB" b="1" dirty="0">
                <a:latin typeface="Calibri" panose="020F0502020204030204" pitchFamily="34" charset="0"/>
                <a:cs typeface="Calibri" panose="020F0502020204030204" pitchFamily="34" charset="0"/>
              </a:rPr>
              <a:t>demonstrate your passion and enthusiasm for the subject(s) </a:t>
            </a:r>
            <a:r>
              <a:rPr lang="en-GB" dirty="0">
                <a:latin typeface="Calibri" panose="020F0502020204030204" pitchFamily="34" charset="0"/>
                <a:cs typeface="Calibri" panose="020F0502020204030204" pitchFamily="34" charset="0"/>
              </a:rPr>
              <a:t>you are applying for</a:t>
            </a:r>
          </a:p>
          <a:p>
            <a:pPr marL="285750" indent="-285750">
              <a:buClr>
                <a:srgbClr val="FF0000"/>
              </a:buClr>
              <a:buFont typeface="Wingdings" pitchFamily="2" charset="2"/>
              <a:buChar char="§"/>
            </a:pPr>
            <a:endParaRPr lang="en-GB" dirty="0">
              <a:latin typeface="Calibri" panose="020F0502020204030204" pitchFamily="34" charset="0"/>
              <a:cs typeface="Calibri" panose="020F0502020204030204" pitchFamily="34" charset="0"/>
            </a:endParaRPr>
          </a:p>
          <a:p>
            <a:pPr marL="285750" indent="-285750">
              <a:buClr>
                <a:srgbClr val="FF0000"/>
              </a:buClr>
              <a:buFont typeface="Wingdings" pitchFamily="2" charset="2"/>
              <a:buChar char="§"/>
            </a:pPr>
            <a:r>
              <a:rPr lang="en-GB" dirty="0">
                <a:latin typeface="Calibri" panose="020F0502020204030204" pitchFamily="34" charset="0"/>
                <a:cs typeface="Calibri" panose="020F0502020204030204" pitchFamily="34" charset="0"/>
              </a:rPr>
              <a:t>An opportunity to </a:t>
            </a:r>
            <a:r>
              <a:rPr lang="en-GB" b="1" dirty="0">
                <a:latin typeface="Calibri" panose="020F0502020204030204" pitchFamily="34" charset="0"/>
                <a:cs typeface="Calibri" panose="020F0502020204030204" pitchFamily="34" charset="0"/>
              </a:rPr>
              <a:t>sell yourself to universities about the skills and attributes </a:t>
            </a:r>
            <a:r>
              <a:rPr lang="en-GB" dirty="0">
                <a:latin typeface="Calibri" panose="020F0502020204030204" pitchFamily="34" charset="0"/>
                <a:cs typeface="Calibri" panose="020F0502020204030204" pitchFamily="34" charset="0"/>
              </a:rPr>
              <a:t>you have which would make you a perfect candidate for that course</a:t>
            </a:r>
          </a:p>
          <a:p>
            <a:pPr marL="285750" indent="-285750">
              <a:buClr>
                <a:srgbClr val="FF0000"/>
              </a:buClr>
              <a:buFont typeface="Wingdings" pitchFamily="2" charset="2"/>
              <a:buChar char="§"/>
            </a:pPr>
            <a:endParaRPr lang="en-GB" dirty="0">
              <a:latin typeface="Calibri" panose="020F0502020204030204" pitchFamily="34" charset="0"/>
              <a:cs typeface="Calibri" panose="020F0502020204030204" pitchFamily="34" charset="0"/>
            </a:endParaRPr>
          </a:p>
          <a:p>
            <a:pPr>
              <a:buClr>
                <a:srgbClr val="FF0000"/>
              </a:buClr>
            </a:pPr>
            <a:r>
              <a:rPr lang="en-GB" dirty="0">
                <a:latin typeface="Calibri" panose="020F0502020204030204" pitchFamily="34" charset="0"/>
                <a:cs typeface="Calibri" panose="020F0502020204030204" pitchFamily="34" charset="0"/>
              </a:rPr>
              <a:t>The FACTS!</a:t>
            </a:r>
          </a:p>
          <a:p>
            <a:pPr marL="285750" indent="-285750">
              <a:buClr>
                <a:srgbClr val="FF0000"/>
              </a:buClr>
              <a:buFont typeface="Wingdings" pitchFamily="2" charset="2"/>
              <a:buChar char="§"/>
            </a:pPr>
            <a:endParaRPr lang="en-GB" dirty="0">
              <a:latin typeface="Calibri" panose="020F0502020204030204" pitchFamily="34" charset="0"/>
              <a:cs typeface="Calibri" panose="020F0502020204030204" pitchFamily="34" charset="0"/>
            </a:endParaRPr>
          </a:p>
          <a:p>
            <a:pPr marL="742950" lvl="1" indent="-285750">
              <a:buClr>
                <a:srgbClr val="FF0000"/>
              </a:buClr>
              <a:buFont typeface="Wingdings" pitchFamily="2" charset="2"/>
              <a:buChar char="§"/>
            </a:pPr>
            <a:r>
              <a:rPr lang="en-GB" dirty="0">
                <a:latin typeface="Calibri" panose="020F0502020204030204" pitchFamily="34" charset="0"/>
                <a:cs typeface="Calibri" panose="020F0502020204030204" pitchFamily="34" charset="0"/>
              </a:rPr>
              <a:t>You can only write </a:t>
            </a:r>
            <a:r>
              <a:rPr lang="en-GB" b="1" dirty="0">
                <a:latin typeface="Calibri" panose="020F0502020204030204" pitchFamily="34" charset="0"/>
                <a:cs typeface="Calibri" panose="020F0502020204030204" pitchFamily="34" charset="0"/>
              </a:rPr>
              <a:t>one personal statement </a:t>
            </a:r>
            <a:r>
              <a:rPr lang="en-GB" dirty="0">
                <a:latin typeface="Calibri" panose="020F0502020204030204" pitchFamily="34" charset="0"/>
                <a:cs typeface="Calibri" panose="020F0502020204030204" pitchFamily="34" charset="0"/>
              </a:rPr>
              <a:t>for all 5 universities </a:t>
            </a:r>
          </a:p>
          <a:p>
            <a:pPr marL="742950" lvl="1" indent="-285750">
              <a:buClr>
                <a:srgbClr val="FF0000"/>
              </a:buClr>
              <a:buFont typeface="Wingdings" pitchFamily="2" charset="2"/>
              <a:buChar char="§"/>
            </a:pPr>
            <a:r>
              <a:rPr lang="en-GB" dirty="0">
                <a:latin typeface="Calibri" panose="020F0502020204030204" pitchFamily="34" charset="0"/>
                <a:cs typeface="Calibri" panose="020F0502020204030204" pitchFamily="34" charset="0"/>
              </a:rPr>
              <a:t>It has to be </a:t>
            </a:r>
            <a:r>
              <a:rPr lang="en-GB" b="1" dirty="0">
                <a:latin typeface="Calibri" panose="020F0502020204030204" pitchFamily="34" charset="0"/>
                <a:cs typeface="Calibri" panose="020F0502020204030204" pitchFamily="34" charset="0"/>
              </a:rPr>
              <a:t>47 lines, 4000 characters </a:t>
            </a:r>
            <a:r>
              <a:rPr lang="en-GB" dirty="0">
                <a:latin typeface="Calibri" panose="020F0502020204030204" pitchFamily="34" charset="0"/>
                <a:cs typeface="Calibri" panose="020F0502020204030204" pitchFamily="34" charset="0"/>
              </a:rPr>
              <a:t>long</a:t>
            </a:r>
          </a:p>
          <a:p>
            <a:pPr marL="742950" lvl="1" indent="-285750">
              <a:buClr>
                <a:srgbClr val="FF0000"/>
              </a:buClr>
              <a:buFont typeface="Wingdings" pitchFamily="2" charset="2"/>
              <a:buChar char="§"/>
            </a:pPr>
            <a:r>
              <a:rPr lang="en-GB" dirty="0">
                <a:latin typeface="Calibri" panose="020F0502020204030204" pitchFamily="34" charset="0"/>
                <a:cs typeface="Calibri" panose="020F0502020204030204" pitchFamily="34" charset="0"/>
              </a:rPr>
              <a:t>It </a:t>
            </a:r>
            <a:r>
              <a:rPr lang="en-GB" b="1" dirty="0">
                <a:latin typeface="Calibri" panose="020F0502020204030204" pitchFamily="34" charset="0"/>
                <a:cs typeface="Calibri" panose="020F0502020204030204" pitchFamily="34" charset="0"/>
              </a:rPr>
              <a:t>MUST be relevant </a:t>
            </a:r>
            <a:r>
              <a:rPr lang="en-GB" dirty="0">
                <a:latin typeface="Calibri" panose="020F0502020204030204" pitchFamily="34" charset="0"/>
                <a:cs typeface="Calibri" panose="020F0502020204030204" pitchFamily="34" charset="0"/>
              </a:rPr>
              <a:t>to what you are applying to</a:t>
            </a:r>
          </a:p>
          <a:p>
            <a:pPr marL="742950" lvl="1" indent="-285750">
              <a:buClr>
                <a:srgbClr val="FF0000"/>
              </a:buClr>
              <a:buFont typeface="Wingdings" pitchFamily="2" charset="2"/>
              <a:buChar char="§"/>
            </a:pPr>
            <a:r>
              <a:rPr lang="en-GB" dirty="0">
                <a:latin typeface="Calibri" panose="020F0502020204030204" pitchFamily="34" charset="0"/>
                <a:cs typeface="Calibri" panose="020F0502020204030204" pitchFamily="34" charset="0"/>
              </a:rPr>
              <a:t>It can make the difference of whether you </a:t>
            </a:r>
            <a:r>
              <a:rPr lang="en-GB" b="1" dirty="0">
                <a:latin typeface="Calibri" panose="020F0502020204030204" pitchFamily="34" charset="0"/>
                <a:cs typeface="Calibri" panose="020F0502020204030204" pitchFamily="34" charset="0"/>
              </a:rPr>
              <a:t>receive an offer or not</a:t>
            </a:r>
          </a:p>
          <a:p>
            <a:pPr marL="742950" lvl="1" indent="-285750">
              <a:buClr>
                <a:srgbClr val="FF0000"/>
              </a:buClr>
              <a:buFont typeface="Wingdings" pitchFamily="2" charset="2"/>
              <a:buChar char="§"/>
            </a:pPr>
            <a:endParaRPr lang="en-GB" dirty="0">
              <a:latin typeface="Calibri" panose="020F0502020204030204" pitchFamily="34" charset="0"/>
              <a:cs typeface="Calibri" panose="020F0502020204030204" pitchFamily="34" charset="0"/>
            </a:endParaRPr>
          </a:p>
          <a:p>
            <a:pPr>
              <a:buClr>
                <a:srgbClr val="FF0000"/>
              </a:buClr>
            </a:pPr>
            <a:r>
              <a:rPr lang="en-GB" dirty="0">
                <a:latin typeface="Calibri" panose="020F0502020204030204" pitchFamily="34" charset="0"/>
                <a:cs typeface="Calibri" panose="020F0502020204030204" pitchFamily="34" charset="0"/>
              </a:rPr>
              <a:t>This year 40,250*</a:t>
            </a:r>
            <a:r>
              <a:rPr lang="en-GB" b="1" dirty="0">
                <a:latin typeface="Calibri" panose="020F0502020204030204" pitchFamily="34" charset="0"/>
                <a:cs typeface="Calibri" panose="020F0502020204030204" pitchFamily="34" charset="0"/>
              </a:rPr>
              <a:t> Scottish young people applied to Scottish universities;</a:t>
            </a:r>
            <a:r>
              <a:rPr lang="en-GB" dirty="0">
                <a:latin typeface="Calibri" panose="020F0502020204030204" pitchFamily="34" charset="0"/>
                <a:cs typeface="Calibri" panose="020F0502020204030204" pitchFamily="34" charset="0"/>
              </a:rPr>
              <a:t> the personal statement makes you stand out from everyone else applying. </a:t>
            </a:r>
          </a:p>
          <a:p>
            <a:pPr>
              <a:buClr>
                <a:srgbClr val="FF0000"/>
              </a:buClr>
            </a:pPr>
            <a:endParaRPr lang="en-GB" dirty="0">
              <a:latin typeface="Calibri" panose="020F0502020204030204" pitchFamily="34" charset="0"/>
              <a:cs typeface="Calibri" panose="020F0502020204030204" pitchFamily="34" charset="0"/>
            </a:endParaRPr>
          </a:p>
          <a:p>
            <a:pPr>
              <a:buClr>
                <a:srgbClr val="FF0000"/>
              </a:buClr>
            </a:pPr>
            <a:r>
              <a:rPr lang="en-GB" sz="1600" dirty="0">
                <a:latin typeface="Calibri" panose="020F0502020204030204" pitchFamily="34" charset="0"/>
                <a:cs typeface="Calibri" panose="020F0502020204030204" pitchFamily="34" charset="0"/>
              </a:rPr>
              <a:t>					*UCAS 2023 cycle applicant figures – January deadline</a:t>
            </a:r>
          </a:p>
          <a:p>
            <a:pPr marL="285750" indent="-285750">
              <a:buFont typeface="Wingdings" pitchFamily="2" charset="2"/>
              <a:buChar char="§"/>
            </a:pPr>
            <a:endParaRPr lang="en-GB" dirty="0"/>
          </a:p>
          <a:p>
            <a:pPr marL="285750" indent="-285750">
              <a:buFont typeface="Wingdings" pitchFamily="2" charset="2"/>
              <a:buChar char="§"/>
            </a:pPr>
            <a:endParaRPr lang="en-GB" dirty="0"/>
          </a:p>
        </p:txBody>
      </p:sp>
    </p:spTree>
    <p:extLst>
      <p:ext uri="{BB962C8B-B14F-4D97-AF65-F5344CB8AC3E}">
        <p14:creationId xmlns:p14="http://schemas.microsoft.com/office/powerpoint/2010/main" val="471994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6CB2C03-3776-1A41-B0D1-1427F57E2BFC}"/>
              </a:ext>
            </a:extLst>
          </p:cNvPr>
          <p:cNvCxnSpPr>
            <a:cxnSpLocks/>
          </p:cNvCxnSpPr>
          <p:nvPr/>
        </p:nvCxnSpPr>
        <p:spPr>
          <a:xfrm>
            <a:off x="1476206" y="1500268"/>
            <a:ext cx="187692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0606DAA-367D-2D40-A583-29DDE7A3B851}"/>
              </a:ext>
            </a:extLst>
          </p:cNvPr>
          <p:cNvSpPr txBox="1"/>
          <p:nvPr/>
        </p:nvSpPr>
        <p:spPr>
          <a:xfrm>
            <a:off x="1412764" y="584806"/>
            <a:ext cx="5772150" cy="707886"/>
          </a:xfrm>
          <a:prstGeom prst="rect">
            <a:avLst/>
          </a:prstGeom>
          <a:noFill/>
        </p:spPr>
        <p:txBody>
          <a:bodyPr wrap="square" rtlCol="0">
            <a:spAutoFit/>
          </a:bodyPr>
          <a:lstStyle/>
          <a:p>
            <a:r>
              <a:rPr lang="en-GB" sz="4000" b="1" dirty="0">
                <a:latin typeface="Calibri" panose="020F0502020204030204" pitchFamily="34" charset="0"/>
                <a:cs typeface="Calibri" panose="020F0502020204030204" pitchFamily="34" charset="0"/>
              </a:rPr>
              <a:t>Support </a:t>
            </a:r>
          </a:p>
        </p:txBody>
      </p:sp>
      <p:sp>
        <p:nvSpPr>
          <p:cNvPr id="10" name="TextBox 9">
            <a:extLst>
              <a:ext uri="{FF2B5EF4-FFF2-40B4-BE49-F238E27FC236}">
                <a16:creationId xmlns:a16="http://schemas.microsoft.com/office/drawing/2014/main" id="{C9BCD0ED-97B0-7944-B52E-65AE8EF72D5B}"/>
              </a:ext>
            </a:extLst>
          </p:cNvPr>
          <p:cNvSpPr txBox="1"/>
          <p:nvPr/>
        </p:nvSpPr>
        <p:spPr>
          <a:xfrm>
            <a:off x="1476206" y="1707845"/>
            <a:ext cx="10365105" cy="707886"/>
          </a:xfrm>
          <a:prstGeom prst="rect">
            <a:avLst/>
          </a:prstGeom>
          <a:noFill/>
        </p:spPr>
        <p:txBody>
          <a:bodyPr wrap="square" rtlCol="0">
            <a:spAutoFit/>
          </a:bodyPr>
          <a:lstStyle/>
          <a:p>
            <a:pPr>
              <a:buClr>
                <a:srgbClr val="FF0000"/>
              </a:buClr>
            </a:pPr>
            <a:endParaRPr lang="en-GB" sz="2000" dirty="0">
              <a:latin typeface="Titillium" pitchFamily="2" charset="77"/>
            </a:endParaRPr>
          </a:p>
          <a:p>
            <a:pPr marL="342900" indent="-342900">
              <a:buClr>
                <a:srgbClr val="FF0000"/>
              </a:buClr>
              <a:buFont typeface="Wingdings" pitchFamily="2" charset="2"/>
              <a:buChar char="§"/>
            </a:pPr>
            <a:endParaRPr lang="en-GB" sz="2000" dirty="0">
              <a:latin typeface="Titillium" pitchFamily="2" charset="77"/>
            </a:endParaRPr>
          </a:p>
        </p:txBody>
      </p:sp>
      <p:sp>
        <p:nvSpPr>
          <p:cNvPr id="11" name="TextBox 10">
            <a:extLst>
              <a:ext uri="{FF2B5EF4-FFF2-40B4-BE49-F238E27FC236}">
                <a16:creationId xmlns:a16="http://schemas.microsoft.com/office/drawing/2014/main" id="{B64D7906-9E98-AB41-BFCC-1B1F02431F82}"/>
              </a:ext>
            </a:extLst>
          </p:cNvPr>
          <p:cNvSpPr txBox="1"/>
          <p:nvPr/>
        </p:nvSpPr>
        <p:spPr>
          <a:xfrm>
            <a:off x="2129883" y="1841531"/>
            <a:ext cx="8408020" cy="707886"/>
          </a:xfrm>
          <a:prstGeom prst="rect">
            <a:avLst/>
          </a:prstGeom>
          <a:noFill/>
        </p:spPr>
        <p:txBody>
          <a:bodyPr wrap="square" rtlCol="0">
            <a:spAutoFit/>
          </a:bodyPr>
          <a:lstStyle/>
          <a:p>
            <a:pPr algn="ctr"/>
            <a:r>
              <a:rPr lang="en-GB" sz="2000" b="1" dirty="0">
                <a:latin typeface="Calibri" panose="020F0502020204030204" pitchFamily="34" charset="0"/>
                <a:cs typeface="Calibri" panose="020F0502020204030204" pitchFamily="34" charset="0"/>
              </a:rPr>
              <a:t>Although University is a jump from school, there is still lots of support available for your young people.</a:t>
            </a:r>
          </a:p>
        </p:txBody>
      </p:sp>
      <p:sp>
        <p:nvSpPr>
          <p:cNvPr id="2" name="TextBox 1">
            <a:extLst>
              <a:ext uri="{FF2B5EF4-FFF2-40B4-BE49-F238E27FC236}">
                <a16:creationId xmlns:a16="http://schemas.microsoft.com/office/drawing/2014/main" id="{5675FFAF-32EB-B84D-AD04-227E649C728D}"/>
              </a:ext>
            </a:extLst>
          </p:cNvPr>
          <p:cNvSpPr txBox="1"/>
          <p:nvPr/>
        </p:nvSpPr>
        <p:spPr>
          <a:xfrm>
            <a:off x="1476206" y="3066228"/>
            <a:ext cx="9958040" cy="2308324"/>
          </a:xfrm>
          <a:prstGeom prst="rect">
            <a:avLst/>
          </a:prstGeom>
          <a:noFill/>
        </p:spPr>
        <p:txBody>
          <a:bodyPr wrap="square" rtlCol="0">
            <a:spAutoFit/>
          </a:bodyPr>
          <a:lstStyle/>
          <a:p>
            <a:pPr marL="285750" indent="-285750">
              <a:buClr>
                <a:srgbClr val="FF0000"/>
              </a:buClr>
              <a:buFont typeface="Wingdings" pitchFamily="2" charset="2"/>
              <a:buChar char="§"/>
            </a:pPr>
            <a:r>
              <a:rPr lang="en-GB" sz="2400" dirty="0">
                <a:latin typeface="Calibri" panose="020F0502020204030204" pitchFamily="34" charset="0"/>
                <a:cs typeface="Calibri" panose="020F0502020204030204" pitchFamily="34" charset="0"/>
              </a:rPr>
              <a:t>Academic Skills &amp; Support</a:t>
            </a:r>
          </a:p>
          <a:p>
            <a:pPr marL="285750" indent="-285750">
              <a:buClr>
                <a:srgbClr val="FF0000"/>
              </a:buClr>
              <a:buFont typeface="Wingdings" pitchFamily="2" charset="2"/>
              <a:buChar char="§"/>
            </a:pPr>
            <a:r>
              <a:rPr lang="en-GB" sz="2400" dirty="0">
                <a:latin typeface="Calibri" panose="020F0502020204030204" pitchFamily="34" charset="0"/>
                <a:cs typeface="Calibri" panose="020F0502020204030204" pitchFamily="34" charset="0"/>
              </a:rPr>
              <a:t>Wellbeing, Disability &amp; Inclusion</a:t>
            </a:r>
          </a:p>
          <a:p>
            <a:pPr marL="285750" indent="-285750">
              <a:buClr>
                <a:srgbClr val="FF0000"/>
              </a:buClr>
              <a:buFont typeface="Wingdings" pitchFamily="2" charset="2"/>
              <a:buChar char="§"/>
            </a:pPr>
            <a:r>
              <a:rPr lang="en-GB" sz="2400" dirty="0">
                <a:latin typeface="Calibri" panose="020F0502020204030204" pitchFamily="34" charset="0"/>
                <a:cs typeface="Calibri" panose="020F0502020204030204" pitchFamily="34" charset="0"/>
              </a:rPr>
              <a:t>Accommodation </a:t>
            </a:r>
          </a:p>
          <a:p>
            <a:pPr marL="285750" indent="-285750">
              <a:buClr>
                <a:srgbClr val="FF0000"/>
              </a:buClr>
              <a:buFont typeface="Wingdings" pitchFamily="2" charset="2"/>
              <a:buChar char="§"/>
            </a:pPr>
            <a:r>
              <a:rPr lang="en-GB" sz="2400" dirty="0">
                <a:latin typeface="Calibri" panose="020F0502020204030204" pitchFamily="34" charset="0"/>
                <a:cs typeface="Calibri" panose="020F0502020204030204" pitchFamily="34" charset="0"/>
              </a:rPr>
              <a:t>Financial Support</a:t>
            </a:r>
          </a:p>
          <a:p>
            <a:pPr marL="285750" indent="-285750">
              <a:buClr>
                <a:srgbClr val="FF0000"/>
              </a:buClr>
              <a:buFont typeface="Wingdings" pitchFamily="2" charset="2"/>
              <a:buChar char="§"/>
            </a:pPr>
            <a:r>
              <a:rPr lang="en-GB" sz="2400" dirty="0">
                <a:latin typeface="Calibri" panose="020F0502020204030204" pitchFamily="34" charset="0"/>
                <a:cs typeface="Calibri" panose="020F0502020204030204" pitchFamily="34" charset="0"/>
              </a:rPr>
              <a:t>Widening Participation</a:t>
            </a:r>
          </a:p>
          <a:p>
            <a:pPr marL="285750" indent="-285750">
              <a:buClr>
                <a:srgbClr val="FF0000"/>
              </a:buClr>
              <a:buFont typeface="Wingdings" pitchFamily="2" charset="2"/>
              <a:buChar char="§"/>
            </a:pPr>
            <a:r>
              <a:rPr lang="en-GB" sz="2400" dirty="0">
                <a:latin typeface="Calibri" panose="020F0502020204030204" pitchFamily="34" charset="0"/>
                <a:cs typeface="Calibri" panose="020F0502020204030204" pitchFamily="34" charset="0"/>
              </a:rPr>
              <a:t>Career &amp; Graduate Employment </a:t>
            </a:r>
          </a:p>
        </p:txBody>
      </p:sp>
    </p:spTree>
    <p:extLst>
      <p:ext uri="{BB962C8B-B14F-4D97-AF65-F5344CB8AC3E}">
        <p14:creationId xmlns:p14="http://schemas.microsoft.com/office/powerpoint/2010/main" val="1472133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6CB2C03-3776-1A41-B0D1-1427F57E2BFC}"/>
              </a:ext>
            </a:extLst>
          </p:cNvPr>
          <p:cNvCxnSpPr>
            <a:cxnSpLocks/>
          </p:cNvCxnSpPr>
          <p:nvPr/>
        </p:nvCxnSpPr>
        <p:spPr>
          <a:xfrm>
            <a:off x="1476206" y="1292723"/>
            <a:ext cx="187692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0606DAA-367D-2D40-A583-29DDE7A3B851}"/>
              </a:ext>
            </a:extLst>
          </p:cNvPr>
          <p:cNvSpPr txBox="1"/>
          <p:nvPr/>
        </p:nvSpPr>
        <p:spPr>
          <a:xfrm>
            <a:off x="1476206" y="353221"/>
            <a:ext cx="7258219" cy="707886"/>
          </a:xfrm>
          <a:prstGeom prst="rect">
            <a:avLst/>
          </a:prstGeom>
          <a:noFill/>
        </p:spPr>
        <p:txBody>
          <a:bodyPr wrap="square" rtlCol="0">
            <a:spAutoFit/>
          </a:bodyPr>
          <a:lstStyle/>
          <a:p>
            <a:r>
              <a:rPr lang="en-GB" sz="4000" b="1" dirty="0">
                <a:latin typeface="Calibri" panose="020F0502020204030204" pitchFamily="34" charset="0"/>
                <a:cs typeface="Calibri" panose="020F0502020204030204" pitchFamily="34" charset="0"/>
              </a:rPr>
              <a:t>Encouraging Career Exploration </a:t>
            </a:r>
          </a:p>
        </p:txBody>
      </p:sp>
      <p:sp>
        <p:nvSpPr>
          <p:cNvPr id="11" name="TextBox 10">
            <a:extLst>
              <a:ext uri="{FF2B5EF4-FFF2-40B4-BE49-F238E27FC236}">
                <a16:creationId xmlns:a16="http://schemas.microsoft.com/office/drawing/2014/main" id="{0ABA0D55-E5F4-EC47-B302-2FE09A16CA9B}"/>
              </a:ext>
            </a:extLst>
          </p:cNvPr>
          <p:cNvSpPr txBox="1"/>
          <p:nvPr/>
        </p:nvSpPr>
        <p:spPr>
          <a:xfrm>
            <a:off x="1099562" y="1910493"/>
            <a:ext cx="7449015" cy="400110"/>
          </a:xfrm>
          <a:prstGeom prst="rect">
            <a:avLst/>
          </a:prstGeom>
          <a:noFill/>
        </p:spPr>
        <p:txBody>
          <a:bodyPr wrap="square" rtlCol="0">
            <a:spAutoFit/>
          </a:bodyPr>
          <a:lstStyle/>
          <a:p>
            <a:pPr algn="ctr"/>
            <a:r>
              <a:rPr lang="en-GB" sz="2000" b="1" dirty="0">
                <a:latin typeface="Calibri" panose="020F0502020204030204" pitchFamily="34" charset="0"/>
                <a:cs typeface="Calibri" panose="020F0502020204030204" pitchFamily="34" charset="0"/>
              </a:rPr>
              <a:t>Good resources &amp; information for parents/carers on university:  </a:t>
            </a:r>
          </a:p>
        </p:txBody>
      </p:sp>
      <p:sp>
        <p:nvSpPr>
          <p:cNvPr id="2" name="TextBox 1">
            <a:extLst>
              <a:ext uri="{FF2B5EF4-FFF2-40B4-BE49-F238E27FC236}">
                <a16:creationId xmlns:a16="http://schemas.microsoft.com/office/drawing/2014/main" id="{08E275AA-F60C-4146-8ED1-DC3BD94B4219}"/>
              </a:ext>
            </a:extLst>
          </p:cNvPr>
          <p:cNvSpPr txBox="1"/>
          <p:nvPr/>
        </p:nvSpPr>
        <p:spPr>
          <a:xfrm>
            <a:off x="1476206" y="2528322"/>
            <a:ext cx="9534293" cy="3693319"/>
          </a:xfrm>
          <a:prstGeom prst="rect">
            <a:avLst/>
          </a:prstGeom>
          <a:noFill/>
        </p:spPr>
        <p:txBody>
          <a:bodyPr wrap="square" rtlCol="0">
            <a:spAutoFit/>
          </a:bodyPr>
          <a:lstStyle/>
          <a:p>
            <a:pPr marL="285750" indent="-285750">
              <a:buFont typeface="Wingdings" pitchFamily="2" charset="2"/>
              <a:buChar char="§"/>
            </a:pPr>
            <a:r>
              <a:rPr lang="en-GB" dirty="0"/>
              <a:t>UCAS (University application platform)</a:t>
            </a:r>
          </a:p>
          <a:p>
            <a:pPr marL="742950" lvl="1" indent="-285750">
              <a:buFont typeface="Wingdings" pitchFamily="2" charset="2"/>
              <a:buChar char="§"/>
            </a:pPr>
            <a:r>
              <a:rPr lang="en-GB" dirty="0">
                <a:hlinkClick r:id="rId2"/>
              </a:rPr>
              <a:t>https://www.ucas.com/undergraduate/applying-university/ucas-undergraduate-advice-parents-and-guardians</a:t>
            </a:r>
            <a:r>
              <a:rPr lang="en-GB" dirty="0"/>
              <a:t> </a:t>
            </a:r>
          </a:p>
          <a:p>
            <a:pPr marL="285750" indent="-285750">
              <a:buFont typeface="Wingdings" pitchFamily="2" charset="2"/>
              <a:buChar char="§"/>
            </a:pPr>
            <a:endParaRPr lang="en-GB" dirty="0"/>
          </a:p>
          <a:p>
            <a:pPr marL="285750" indent="-285750">
              <a:buFont typeface="Wingdings" pitchFamily="2" charset="2"/>
              <a:buChar char="§"/>
            </a:pPr>
            <a:r>
              <a:rPr lang="en-GB" dirty="0"/>
              <a:t>My World of Work (for career exploration)</a:t>
            </a:r>
          </a:p>
          <a:p>
            <a:pPr marL="742950" lvl="1" indent="-285750">
              <a:buFont typeface="Wingdings" pitchFamily="2" charset="2"/>
              <a:buChar char="§"/>
            </a:pPr>
            <a:r>
              <a:rPr lang="en-GB" dirty="0">
                <a:hlinkClick r:id="rId3"/>
              </a:rPr>
              <a:t>https://www.myworldofwork.co.uk/parents/topics</a:t>
            </a:r>
            <a:r>
              <a:rPr lang="en-GB" dirty="0"/>
              <a:t> </a:t>
            </a:r>
          </a:p>
          <a:p>
            <a:pPr marL="742950" lvl="1" indent="-285750">
              <a:buFont typeface="Wingdings" pitchFamily="2" charset="2"/>
              <a:buChar char="§"/>
            </a:pPr>
            <a:endParaRPr lang="en-GB" dirty="0"/>
          </a:p>
          <a:p>
            <a:pPr marL="285750" indent="-285750">
              <a:buFont typeface="Wingdings" pitchFamily="2" charset="2"/>
              <a:buChar char="§"/>
            </a:pPr>
            <a:r>
              <a:rPr lang="en-GB" dirty="0"/>
              <a:t>SAAS (student funding information)</a:t>
            </a:r>
          </a:p>
          <a:p>
            <a:pPr marL="742950" lvl="1" indent="-285750">
              <a:buFont typeface="Wingdings" pitchFamily="2" charset="2"/>
              <a:buChar char="§"/>
            </a:pPr>
            <a:r>
              <a:rPr lang="en-GB" dirty="0">
                <a:hlinkClick r:id="rId4"/>
              </a:rPr>
              <a:t>https://www.saas.gov.uk/need-to-know/parent-and-carer-information</a:t>
            </a:r>
            <a:r>
              <a:rPr lang="en-GB" dirty="0"/>
              <a:t> </a:t>
            </a:r>
          </a:p>
          <a:p>
            <a:pPr marL="742950" lvl="1" indent="-285750">
              <a:buFont typeface="Wingdings" pitchFamily="2" charset="2"/>
              <a:buChar char="§"/>
            </a:pPr>
            <a:endParaRPr lang="en-GB" dirty="0"/>
          </a:p>
          <a:p>
            <a:pPr marL="285750" indent="-285750">
              <a:buFont typeface="Wingdings" pitchFamily="2" charset="2"/>
              <a:buChar char="§"/>
            </a:pPr>
            <a:r>
              <a:rPr lang="en-GB" dirty="0"/>
              <a:t>University or college virtual open days &amp; information events </a:t>
            </a:r>
          </a:p>
          <a:p>
            <a:pPr marL="285750" indent="-285750">
              <a:buFont typeface="Wingdings" pitchFamily="2" charset="2"/>
              <a:buChar char="§"/>
            </a:pPr>
            <a:endParaRPr lang="en-GB" dirty="0"/>
          </a:p>
          <a:p>
            <a:pPr marL="285750" indent="-285750">
              <a:buFont typeface="Wingdings" pitchFamily="2" charset="2"/>
              <a:buChar char="§"/>
            </a:pPr>
            <a:r>
              <a:rPr lang="en-GB" dirty="0"/>
              <a:t>University &amp; College websites </a:t>
            </a:r>
          </a:p>
        </p:txBody>
      </p:sp>
    </p:spTree>
    <p:extLst>
      <p:ext uri="{BB962C8B-B14F-4D97-AF65-F5344CB8AC3E}">
        <p14:creationId xmlns:p14="http://schemas.microsoft.com/office/powerpoint/2010/main" val="1128899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3AD26D7-136F-1B40-81F4-F6B8C2A2AB64}"/>
              </a:ext>
            </a:extLst>
          </p:cNvPr>
          <p:cNvCxnSpPr>
            <a:cxnSpLocks/>
          </p:cNvCxnSpPr>
          <p:nvPr/>
        </p:nvCxnSpPr>
        <p:spPr>
          <a:xfrm>
            <a:off x="1784077" y="1556084"/>
            <a:ext cx="1876927"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8D48A8D-7F26-D642-B2D4-0D847D8CB8DF}"/>
              </a:ext>
            </a:extLst>
          </p:cNvPr>
          <p:cNvSpPr txBox="1">
            <a:spLocks/>
          </p:cNvSpPr>
          <p:nvPr/>
        </p:nvSpPr>
        <p:spPr>
          <a:xfrm>
            <a:off x="1671782" y="627586"/>
            <a:ext cx="9675668" cy="553998"/>
          </a:xfrm>
          <a:prstGeom prst="rect">
            <a:avLst/>
          </a:prstGeom>
        </p:spPr>
        <p:txBody>
          <a:bodyPr vert="horz" wrap="square" lIns="144000" tIns="0" rIns="144000" bIns="0" rtlCol="0" anchor="b">
            <a:spAutoFit/>
          </a:bodyPr>
          <a:lstStyle>
            <a:lvl1pPr algn="l" defTabSz="914400" rtl="0" eaLnBrk="1" latinLnBrk="0" hangingPunct="1">
              <a:lnSpc>
                <a:spcPct val="90000"/>
              </a:lnSpc>
              <a:spcBef>
                <a:spcPct val="0"/>
              </a:spcBef>
              <a:buNone/>
              <a:defRPr sz="4000" b="1" i="0" kern="1200" baseline="0">
                <a:solidFill>
                  <a:schemeClr val="tx1"/>
                </a:solidFill>
                <a:latin typeface="Arial Bold"/>
                <a:ea typeface="+mj-ea"/>
                <a:cs typeface="+mj-cs"/>
              </a:defRPr>
            </a:lvl1pPr>
          </a:lstStyle>
          <a:p>
            <a:r>
              <a:rPr lang="en-US" dirty="0"/>
              <a:t>Contact us</a:t>
            </a:r>
          </a:p>
        </p:txBody>
      </p:sp>
      <p:sp>
        <p:nvSpPr>
          <p:cNvPr id="4" name="Rectangle 3">
            <a:extLst>
              <a:ext uri="{FF2B5EF4-FFF2-40B4-BE49-F238E27FC236}">
                <a16:creationId xmlns:a16="http://schemas.microsoft.com/office/drawing/2014/main" id="{06A6D990-0DA9-2F65-4918-4338D969ACB1}"/>
              </a:ext>
            </a:extLst>
          </p:cNvPr>
          <p:cNvSpPr/>
          <p:nvPr/>
        </p:nvSpPr>
        <p:spPr>
          <a:xfrm>
            <a:off x="3019425" y="2676525"/>
            <a:ext cx="5772150" cy="1133464"/>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latin typeface="Calibri" panose="020F0502020204030204" pitchFamily="34" charset="0"/>
                <a:cs typeface="Calibri" panose="020F0502020204030204" pitchFamily="34" charset="0"/>
              </a:rPr>
              <a:t>Outreach@napier.ac.uk</a:t>
            </a:r>
          </a:p>
        </p:txBody>
      </p:sp>
    </p:spTree>
    <p:extLst>
      <p:ext uri="{BB962C8B-B14F-4D97-AF65-F5344CB8AC3E}">
        <p14:creationId xmlns:p14="http://schemas.microsoft.com/office/powerpoint/2010/main" val="1533610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4D97E-C2DF-DA51-925A-25A0CD1BEF32}"/>
              </a:ext>
            </a:extLst>
          </p:cNvPr>
          <p:cNvSpPr>
            <a:spLocks noGrp="1"/>
          </p:cNvSpPr>
          <p:nvPr>
            <p:ph type="title"/>
          </p:nvPr>
        </p:nvSpPr>
        <p:spPr>
          <a:xfrm>
            <a:off x="4641574" y="3082455"/>
            <a:ext cx="10515600" cy="1325563"/>
          </a:xfrm>
        </p:spPr>
        <p:txBody>
          <a:bodyPr/>
          <a:lstStyle/>
          <a:p>
            <a:r>
              <a:rPr lang="en-GB" dirty="0"/>
              <a:t>College</a:t>
            </a:r>
          </a:p>
        </p:txBody>
      </p:sp>
      <p:sp>
        <p:nvSpPr>
          <p:cNvPr id="3" name="Content Placeholder 2">
            <a:extLst>
              <a:ext uri="{FF2B5EF4-FFF2-40B4-BE49-F238E27FC236}">
                <a16:creationId xmlns:a16="http://schemas.microsoft.com/office/drawing/2014/main" id="{1BDA1EF3-41E7-1C78-D905-DA31F4814A9F}"/>
              </a:ext>
            </a:extLst>
          </p:cNvPr>
          <p:cNvSpPr>
            <a:spLocks noGrp="1"/>
          </p:cNvSpPr>
          <p:nvPr>
            <p:ph idx="1"/>
          </p:nvPr>
        </p:nvSpPr>
        <p:spPr/>
        <p:txBody>
          <a:bodyPr/>
          <a:lstStyle/>
          <a:p>
            <a:endParaRPr lang="en-GB" dirty="0"/>
          </a:p>
        </p:txBody>
      </p:sp>
      <p:pic>
        <p:nvPicPr>
          <p:cNvPr id="1026" name="Picture 2" descr="Granton | Edinburgh College">
            <a:extLst>
              <a:ext uri="{FF2B5EF4-FFF2-40B4-BE49-F238E27FC236}">
                <a16:creationId xmlns:a16="http://schemas.microsoft.com/office/drawing/2014/main" id="{45F4D289-8AF9-E59D-2BA7-34FA44F80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39" y="-1"/>
            <a:ext cx="13732378" cy="7042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749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C4BE5-2CAF-189B-7218-25CAE4B1828F}"/>
              </a:ext>
            </a:extLst>
          </p:cNvPr>
          <p:cNvSpPr>
            <a:spLocks noGrp="1"/>
          </p:cNvSpPr>
          <p:nvPr>
            <p:ph type="title"/>
          </p:nvPr>
        </p:nvSpPr>
        <p:spPr/>
        <p:txBody>
          <a:bodyPr/>
          <a:lstStyle/>
          <a:p>
            <a:endParaRPr lang="en-GB"/>
          </a:p>
        </p:txBody>
      </p:sp>
      <p:pic>
        <p:nvPicPr>
          <p:cNvPr id="11" name="Content Placeholder 10">
            <a:extLst>
              <a:ext uri="{FF2B5EF4-FFF2-40B4-BE49-F238E27FC236}">
                <a16:creationId xmlns:a16="http://schemas.microsoft.com/office/drawing/2014/main" id="{1A2C6CAC-355F-A416-1F15-8BE3294425FF}"/>
              </a:ext>
            </a:extLst>
          </p:cNvPr>
          <p:cNvPicPr>
            <a:picLocks noGrp="1" noChangeAspect="1"/>
          </p:cNvPicPr>
          <p:nvPr>
            <p:ph idx="1"/>
          </p:nvPr>
        </p:nvPicPr>
        <p:blipFill>
          <a:blip r:embed="rId2"/>
          <a:stretch>
            <a:fillRect/>
          </a:stretch>
        </p:blipFill>
        <p:spPr>
          <a:xfrm>
            <a:off x="6076949" y="3234663"/>
            <a:ext cx="6067425" cy="3228975"/>
          </a:xfrm>
        </p:spPr>
      </p:pic>
      <p:pic>
        <p:nvPicPr>
          <p:cNvPr id="5" name="Picture 4">
            <a:extLst>
              <a:ext uri="{FF2B5EF4-FFF2-40B4-BE49-F238E27FC236}">
                <a16:creationId xmlns:a16="http://schemas.microsoft.com/office/drawing/2014/main" id="{200CB3C3-C1AB-7793-30C9-7CBD645CCB5C}"/>
              </a:ext>
            </a:extLst>
          </p:cNvPr>
          <p:cNvPicPr>
            <a:picLocks noChangeAspect="1"/>
          </p:cNvPicPr>
          <p:nvPr/>
        </p:nvPicPr>
        <p:blipFill>
          <a:blip r:embed="rId3"/>
          <a:stretch>
            <a:fillRect/>
          </a:stretch>
        </p:blipFill>
        <p:spPr>
          <a:xfrm>
            <a:off x="0" y="0"/>
            <a:ext cx="6076950" cy="2962275"/>
          </a:xfrm>
          <a:prstGeom prst="rect">
            <a:avLst/>
          </a:prstGeom>
        </p:spPr>
      </p:pic>
      <p:pic>
        <p:nvPicPr>
          <p:cNvPr id="7" name="Picture 6">
            <a:extLst>
              <a:ext uri="{FF2B5EF4-FFF2-40B4-BE49-F238E27FC236}">
                <a16:creationId xmlns:a16="http://schemas.microsoft.com/office/drawing/2014/main" id="{29E4FB7C-A47B-8314-94BF-5565AA42B03D}"/>
              </a:ext>
            </a:extLst>
          </p:cNvPr>
          <p:cNvPicPr>
            <a:picLocks noChangeAspect="1"/>
          </p:cNvPicPr>
          <p:nvPr/>
        </p:nvPicPr>
        <p:blipFill>
          <a:blip r:embed="rId4"/>
          <a:stretch>
            <a:fillRect/>
          </a:stretch>
        </p:blipFill>
        <p:spPr>
          <a:xfrm>
            <a:off x="6076949" y="19049"/>
            <a:ext cx="6175427" cy="2962275"/>
          </a:xfrm>
          <a:prstGeom prst="rect">
            <a:avLst/>
          </a:prstGeom>
        </p:spPr>
      </p:pic>
      <p:pic>
        <p:nvPicPr>
          <p:cNvPr id="9" name="Picture 8">
            <a:extLst>
              <a:ext uri="{FF2B5EF4-FFF2-40B4-BE49-F238E27FC236}">
                <a16:creationId xmlns:a16="http://schemas.microsoft.com/office/drawing/2014/main" id="{E6FCBD91-C361-E47C-2707-C1E54CFC2A6F}"/>
              </a:ext>
            </a:extLst>
          </p:cNvPr>
          <p:cNvPicPr>
            <a:picLocks noChangeAspect="1"/>
          </p:cNvPicPr>
          <p:nvPr/>
        </p:nvPicPr>
        <p:blipFill>
          <a:blip r:embed="rId5"/>
          <a:stretch>
            <a:fillRect/>
          </a:stretch>
        </p:blipFill>
        <p:spPr>
          <a:xfrm>
            <a:off x="0" y="2962275"/>
            <a:ext cx="6096000" cy="2865887"/>
          </a:xfrm>
          <a:prstGeom prst="rect">
            <a:avLst/>
          </a:prstGeom>
        </p:spPr>
      </p:pic>
      <p:sp>
        <p:nvSpPr>
          <p:cNvPr id="13" name="Rectangle 12">
            <a:extLst>
              <a:ext uri="{FF2B5EF4-FFF2-40B4-BE49-F238E27FC236}">
                <a16:creationId xmlns:a16="http://schemas.microsoft.com/office/drawing/2014/main" id="{3D4D1765-2955-C1AD-BE8C-46DAA2F3B482}"/>
              </a:ext>
            </a:extLst>
          </p:cNvPr>
          <p:cNvSpPr/>
          <p:nvPr/>
        </p:nvSpPr>
        <p:spPr>
          <a:xfrm>
            <a:off x="-79427" y="5828162"/>
            <a:ext cx="6347705" cy="127095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143D005-AE39-44C3-D766-95AEBA3FAA56}"/>
              </a:ext>
            </a:extLst>
          </p:cNvPr>
          <p:cNvSpPr/>
          <p:nvPr/>
        </p:nvSpPr>
        <p:spPr>
          <a:xfrm>
            <a:off x="6105524" y="6156876"/>
            <a:ext cx="6175427" cy="70112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1316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624C0-B29E-4057-BAC0-9BA893CAB35B}"/>
              </a:ext>
            </a:extLst>
          </p:cNvPr>
          <p:cNvSpPr>
            <a:spLocks noGrp="1"/>
          </p:cNvSpPr>
          <p:nvPr>
            <p:ph type="title"/>
          </p:nvPr>
        </p:nvSpPr>
        <p:spPr>
          <a:xfrm>
            <a:off x="429768" y="411480"/>
            <a:ext cx="11131298" cy="1106424"/>
          </a:xfrm>
        </p:spPr>
        <p:txBody>
          <a:bodyPr>
            <a:normAutofit/>
          </a:bodyPr>
          <a:lstStyle/>
          <a:p>
            <a:r>
              <a:rPr lang="en-GB" sz="3600" b="1">
                <a:latin typeface="Calibri" panose="020F0502020204030204" pitchFamily="34" charset="0"/>
                <a:cs typeface="Calibri" panose="020F0502020204030204" pitchFamily="34" charset="0"/>
              </a:rPr>
              <a:t>Article 5 – Parental guidance </a:t>
            </a:r>
          </a:p>
        </p:txBody>
      </p:sp>
      <p:pic>
        <p:nvPicPr>
          <p:cNvPr id="4" name="Picture 2" descr="Icon&#10;&#10;Description automatically generated">
            <a:extLst>
              <a:ext uri="{FF2B5EF4-FFF2-40B4-BE49-F238E27FC236}">
                <a16:creationId xmlns:a16="http://schemas.microsoft.com/office/drawing/2014/main" id="{DE1241AE-2C27-9E41-0CF1-D22044719C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61" r="4" b="4"/>
          <a:stretch/>
        </p:blipFill>
        <p:spPr bwMode="auto">
          <a:xfrm>
            <a:off x="429767" y="1721922"/>
            <a:ext cx="3419856" cy="452056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226CA5A3-EB8A-47D1-9C0A-0227B755D1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0" b="462"/>
          <a:stretch/>
        </p:blipFill>
        <p:spPr bwMode="auto">
          <a:xfrm>
            <a:off x="4226837" y="1721922"/>
            <a:ext cx="3420596" cy="452056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0C7DBC8-F976-4D23-96E2-D2B0D7F7E325}"/>
              </a:ext>
            </a:extLst>
          </p:cNvPr>
          <p:cNvSpPr>
            <a:spLocks noGrp="1"/>
          </p:cNvSpPr>
          <p:nvPr>
            <p:ph idx="1"/>
          </p:nvPr>
        </p:nvSpPr>
        <p:spPr>
          <a:xfrm>
            <a:off x="8309348" y="2020824"/>
            <a:ext cx="2956060" cy="3959352"/>
          </a:xfrm>
        </p:spPr>
        <p:txBody>
          <a:bodyPr anchor="ctr">
            <a:normAutofit/>
          </a:bodyPr>
          <a:lstStyle/>
          <a:p>
            <a:r>
              <a:rPr lang="en-GB" sz="1800">
                <a:latin typeface="Calibri" panose="020F0502020204030204" pitchFamily="34" charset="0"/>
                <a:cs typeface="Calibri" panose="020F0502020204030204" pitchFamily="34" charset="0"/>
              </a:rPr>
              <a:t>Governments must respect the rights and responsibilities of parents and carers to provide guidance and direction to their child as they grow up, so that they fully enjoy their rights. This must be done in a way that recognises the child’s increasing capacity to make their own choices.</a:t>
            </a:r>
          </a:p>
        </p:txBody>
      </p:sp>
    </p:spTree>
    <p:extLst>
      <p:ext uri="{BB962C8B-B14F-4D97-AF65-F5344CB8AC3E}">
        <p14:creationId xmlns:p14="http://schemas.microsoft.com/office/powerpoint/2010/main" val="3502500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43207-0EBB-6CDB-4C7C-A69AFFAE256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2BF4F51-B3D0-6585-D0FA-8F8E4F6F96FB}"/>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66C9945F-32A7-C3E1-0F8D-756F388CE92F}"/>
              </a:ext>
            </a:extLst>
          </p:cNvPr>
          <p:cNvPicPr>
            <a:picLocks noChangeAspect="1"/>
          </p:cNvPicPr>
          <p:nvPr/>
        </p:nvPicPr>
        <p:blipFill>
          <a:blip r:embed="rId2"/>
          <a:stretch>
            <a:fillRect/>
          </a:stretch>
        </p:blipFill>
        <p:spPr>
          <a:xfrm>
            <a:off x="0" y="-30751"/>
            <a:ext cx="2769704" cy="6888751"/>
          </a:xfrm>
          <a:prstGeom prst="rect">
            <a:avLst/>
          </a:prstGeom>
        </p:spPr>
      </p:pic>
      <p:pic>
        <p:nvPicPr>
          <p:cNvPr id="9" name="Picture 8">
            <a:extLst>
              <a:ext uri="{FF2B5EF4-FFF2-40B4-BE49-F238E27FC236}">
                <a16:creationId xmlns:a16="http://schemas.microsoft.com/office/drawing/2014/main" id="{D9F1BC7F-59DA-58CD-9026-E299EFDA5F07}"/>
              </a:ext>
            </a:extLst>
          </p:cNvPr>
          <p:cNvPicPr>
            <a:picLocks noChangeAspect="1"/>
          </p:cNvPicPr>
          <p:nvPr/>
        </p:nvPicPr>
        <p:blipFill>
          <a:blip r:embed="rId3"/>
          <a:stretch>
            <a:fillRect/>
          </a:stretch>
        </p:blipFill>
        <p:spPr>
          <a:xfrm>
            <a:off x="2877378" y="1792839"/>
            <a:ext cx="9188118" cy="4508984"/>
          </a:xfrm>
          <a:prstGeom prst="rect">
            <a:avLst/>
          </a:prstGeom>
        </p:spPr>
      </p:pic>
    </p:spTree>
    <p:extLst>
      <p:ext uri="{BB962C8B-B14F-4D97-AF65-F5344CB8AC3E}">
        <p14:creationId xmlns:p14="http://schemas.microsoft.com/office/powerpoint/2010/main" val="1162525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AE4C1-5261-3D52-1850-100FEE800559}"/>
              </a:ext>
            </a:extLst>
          </p:cNvPr>
          <p:cNvSpPr>
            <a:spLocks noGrp="1"/>
          </p:cNvSpPr>
          <p:nvPr>
            <p:ph type="title"/>
          </p:nvPr>
        </p:nvSpPr>
        <p:spPr/>
        <p:txBody>
          <a:bodyPr/>
          <a:lstStyle/>
          <a:p>
            <a:r>
              <a:rPr lang="en-GB" dirty="0"/>
              <a:t>College</a:t>
            </a:r>
          </a:p>
        </p:txBody>
      </p:sp>
      <p:sp>
        <p:nvSpPr>
          <p:cNvPr id="3" name="Content Placeholder 2">
            <a:extLst>
              <a:ext uri="{FF2B5EF4-FFF2-40B4-BE49-F238E27FC236}">
                <a16:creationId xmlns:a16="http://schemas.microsoft.com/office/drawing/2014/main" id="{43955BA8-2D45-FC07-00D9-FABD69DA8B0C}"/>
              </a:ext>
            </a:extLst>
          </p:cNvPr>
          <p:cNvSpPr>
            <a:spLocks noGrp="1"/>
          </p:cNvSpPr>
          <p:nvPr>
            <p:ph idx="1"/>
          </p:nvPr>
        </p:nvSpPr>
        <p:spPr>
          <a:xfrm>
            <a:off x="543339" y="1949450"/>
            <a:ext cx="10810461" cy="4542790"/>
          </a:xfrm>
        </p:spPr>
        <p:txBody>
          <a:bodyPr/>
          <a:lstStyle/>
          <a:p>
            <a:r>
              <a:rPr lang="en-GB" dirty="0"/>
              <a:t>Applications normally open in January, and no closing date HOWEVER courses can fill quickly.</a:t>
            </a:r>
          </a:p>
          <a:p>
            <a:r>
              <a:rPr lang="en-GB" dirty="0"/>
              <a:t>All applications to Edinburgh College require a personal statement of equal length to UCAS, so we advise our S6 to complete theirs at the same time as University pupils.</a:t>
            </a:r>
          </a:p>
          <a:p>
            <a:r>
              <a:rPr lang="en-GB" dirty="0"/>
              <a:t>Can dual-track UCAS and College Applications.</a:t>
            </a:r>
          </a:p>
          <a:p>
            <a:r>
              <a:rPr lang="en-GB" dirty="0"/>
              <a:t>Apply to a single course at a time. </a:t>
            </a:r>
          </a:p>
        </p:txBody>
      </p:sp>
    </p:spTree>
    <p:extLst>
      <p:ext uri="{BB962C8B-B14F-4D97-AF65-F5344CB8AC3E}">
        <p14:creationId xmlns:p14="http://schemas.microsoft.com/office/powerpoint/2010/main" val="197785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50253-898D-B91A-8B31-CACAF2D5214E}"/>
              </a:ext>
            </a:extLst>
          </p:cNvPr>
          <p:cNvSpPr>
            <a:spLocks noGrp="1"/>
          </p:cNvSpPr>
          <p:nvPr>
            <p:ph type="title"/>
          </p:nvPr>
        </p:nvSpPr>
        <p:spPr/>
        <p:txBody>
          <a:bodyPr/>
          <a:lstStyle/>
          <a:p>
            <a:r>
              <a:rPr lang="en-GB" dirty="0"/>
              <a:t>HNC / HND</a:t>
            </a:r>
          </a:p>
        </p:txBody>
      </p:sp>
      <p:sp>
        <p:nvSpPr>
          <p:cNvPr id="3" name="Content Placeholder 2">
            <a:extLst>
              <a:ext uri="{FF2B5EF4-FFF2-40B4-BE49-F238E27FC236}">
                <a16:creationId xmlns:a16="http://schemas.microsoft.com/office/drawing/2014/main" id="{1D5262D7-2849-DD80-4991-A6391A8097D5}"/>
              </a:ext>
            </a:extLst>
          </p:cNvPr>
          <p:cNvSpPr>
            <a:spLocks noGrp="1"/>
          </p:cNvSpPr>
          <p:nvPr>
            <p:ph idx="1"/>
          </p:nvPr>
        </p:nvSpPr>
        <p:spPr/>
        <p:txBody>
          <a:bodyPr/>
          <a:lstStyle/>
          <a:p>
            <a:r>
              <a:rPr lang="en-GB" dirty="0"/>
              <a:t>Common route into University</a:t>
            </a:r>
          </a:p>
          <a:p>
            <a:r>
              <a:rPr lang="en-GB" dirty="0"/>
              <a:t>Higher National Certificate – 1 year course</a:t>
            </a:r>
          </a:p>
          <a:p>
            <a:r>
              <a:rPr lang="en-GB" dirty="0"/>
              <a:t>Higher National Diploma – 2 year course</a:t>
            </a:r>
          </a:p>
          <a:p>
            <a:endParaRPr lang="en-GB" dirty="0"/>
          </a:p>
          <a:p>
            <a:endParaRPr lang="en-GB" dirty="0"/>
          </a:p>
          <a:p>
            <a:r>
              <a:rPr lang="en-GB" dirty="0"/>
              <a:t>Can access year 2 or 3 of University following. </a:t>
            </a:r>
          </a:p>
        </p:txBody>
      </p:sp>
    </p:spTree>
    <p:extLst>
      <p:ext uri="{BB962C8B-B14F-4D97-AF65-F5344CB8AC3E}">
        <p14:creationId xmlns:p14="http://schemas.microsoft.com/office/powerpoint/2010/main" val="62113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D430-DD75-96AE-DD02-656FE483EE4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7E9EE62-FDB6-6A9E-7487-D22AB99CCA1B}"/>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1669CDE8-761D-6A57-69E8-7FC4A3F3FDD5}"/>
              </a:ext>
            </a:extLst>
          </p:cNvPr>
          <p:cNvPicPr>
            <a:picLocks noChangeAspect="1"/>
          </p:cNvPicPr>
          <p:nvPr/>
        </p:nvPicPr>
        <p:blipFill>
          <a:blip r:embed="rId2"/>
          <a:stretch>
            <a:fillRect/>
          </a:stretch>
        </p:blipFill>
        <p:spPr>
          <a:xfrm>
            <a:off x="-190183" y="0"/>
            <a:ext cx="12572365" cy="2226572"/>
          </a:xfrm>
          <a:prstGeom prst="rect">
            <a:avLst/>
          </a:prstGeom>
        </p:spPr>
      </p:pic>
      <p:pic>
        <p:nvPicPr>
          <p:cNvPr id="7" name="Picture 6">
            <a:extLst>
              <a:ext uri="{FF2B5EF4-FFF2-40B4-BE49-F238E27FC236}">
                <a16:creationId xmlns:a16="http://schemas.microsoft.com/office/drawing/2014/main" id="{2AA2D9B6-152E-F9CD-EC5A-15B8EF4A422D}"/>
              </a:ext>
            </a:extLst>
          </p:cNvPr>
          <p:cNvPicPr>
            <a:picLocks noChangeAspect="1"/>
          </p:cNvPicPr>
          <p:nvPr/>
        </p:nvPicPr>
        <p:blipFill>
          <a:blip r:embed="rId3"/>
          <a:stretch>
            <a:fillRect/>
          </a:stretch>
        </p:blipFill>
        <p:spPr>
          <a:xfrm>
            <a:off x="175177" y="1202634"/>
            <a:ext cx="6124509" cy="3484370"/>
          </a:xfrm>
          <a:prstGeom prst="rect">
            <a:avLst/>
          </a:prstGeom>
        </p:spPr>
      </p:pic>
      <p:pic>
        <p:nvPicPr>
          <p:cNvPr id="9" name="Picture 8">
            <a:extLst>
              <a:ext uri="{FF2B5EF4-FFF2-40B4-BE49-F238E27FC236}">
                <a16:creationId xmlns:a16="http://schemas.microsoft.com/office/drawing/2014/main" id="{7A831520-9B4D-7C4F-DF7A-61309296D6FF}"/>
              </a:ext>
            </a:extLst>
          </p:cNvPr>
          <p:cNvPicPr>
            <a:picLocks noChangeAspect="1"/>
          </p:cNvPicPr>
          <p:nvPr/>
        </p:nvPicPr>
        <p:blipFill>
          <a:blip r:embed="rId4"/>
          <a:stretch>
            <a:fillRect/>
          </a:stretch>
        </p:blipFill>
        <p:spPr>
          <a:xfrm>
            <a:off x="2872813" y="2004653"/>
            <a:ext cx="9455439" cy="1798721"/>
          </a:xfrm>
          <a:prstGeom prst="rect">
            <a:avLst/>
          </a:prstGeom>
        </p:spPr>
      </p:pic>
      <p:pic>
        <p:nvPicPr>
          <p:cNvPr id="11" name="Picture 10">
            <a:extLst>
              <a:ext uri="{FF2B5EF4-FFF2-40B4-BE49-F238E27FC236}">
                <a16:creationId xmlns:a16="http://schemas.microsoft.com/office/drawing/2014/main" id="{5B0C241C-5E3D-7B7F-E428-169FD0441FE6}"/>
              </a:ext>
            </a:extLst>
          </p:cNvPr>
          <p:cNvPicPr>
            <a:picLocks noChangeAspect="1"/>
          </p:cNvPicPr>
          <p:nvPr/>
        </p:nvPicPr>
        <p:blipFill>
          <a:blip r:embed="rId5"/>
          <a:stretch>
            <a:fillRect/>
          </a:stretch>
        </p:blipFill>
        <p:spPr>
          <a:xfrm>
            <a:off x="3558209" y="4493941"/>
            <a:ext cx="8829678" cy="2479327"/>
          </a:xfrm>
          <a:prstGeom prst="rect">
            <a:avLst/>
          </a:prstGeom>
        </p:spPr>
      </p:pic>
      <p:sp>
        <p:nvSpPr>
          <p:cNvPr id="12" name="Rectangle 11">
            <a:extLst>
              <a:ext uri="{FF2B5EF4-FFF2-40B4-BE49-F238E27FC236}">
                <a16:creationId xmlns:a16="http://schemas.microsoft.com/office/drawing/2014/main" id="{4FE1B980-59A8-21B5-EA69-0B417D78FED4}"/>
              </a:ext>
            </a:extLst>
          </p:cNvPr>
          <p:cNvSpPr/>
          <p:nvPr/>
        </p:nvSpPr>
        <p:spPr>
          <a:xfrm>
            <a:off x="0" y="2173357"/>
            <a:ext cx="331304" cy="251364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CBCC145-97F8-6B7A-A03E-7B93C73C2AB8}"/>
              </a:ext>
            </a:extLst>
          </p:cNvPr>
          <p:cNvSpPr/>
          <p:nvPr/>
        </p:nvSpPr>
        <p:spPr>
          <a:xfrm>
            <a:off x="-190183" y="4631429"/>
            <a:ext cx="3808026" cy="261162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A044F71-64D0-4B86-F051-60629D3CC624}"/>
              </a:ext>
            </a:extLst>
          </p:cNvPr>
          <p:cNvSpPr/>
          <p:nvPr/>
        </p:nvSpPr>
        <p:spPr>
          <a:xfrm>
            <a:off x="3498574" y="6145213"/>
            <a:ext cx="8829678" cy="82805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FB8531A-B639-FC4A-34C1-F3E0F869EA9A}"/>
              </a:ext>
            </a:extLst>
          </p:cNvPr>
          <p:cNvSpPr/>
          <p:nvPr/>
        </p:nvSpPr>
        <p:spPr>
          <a:xfrm>
            <a:off x="6299686" y="3695976"/>
            <a:ext cx="6028566" cy="82805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8405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4" y="1100133"/>
            <a:ext cx="8600027" cy="5605467"/>
          </a:xfrm>
        </p:spPr>
        <p:txBody>
          <a:bodyPr>
            <a:normAutofit/>
          </a:bodyPr>
          <a:lstStyle/>
          <a:p>
            <a:pPr algn="l"/>
            <a:endParaRPr lang="en-GB" sz="3400" dirty="0">
              <a:latin typeface="Gill Sans MT" panose="020B0502020104020203" pitchFamily="34" charset="0"/>
            </a:endParaRPr>
          </a:p>
          <a:p>
            <a:pPr algn="l"/>
            <a:endParaRPr lang="en-GB" sz="3400" dirty="0">
              <a:latin typeface="Gill Sans MT" panose="020B0502020104020203" pitchFamily="34" charset="0"/>
            </a:endParaRPr>
          </a:p>
        </p:txBody>
      </p:sp>
      <p:sp>
        <p:nvSpPr>
          <p:cNvPr id="4" name="Rectangle 3"/>
          <p:cNvSpPr/>
          <p:nvPr/>
        </p:nvSpPr>
        <p:spPr>
          <a:xfrm>
            <a:off x="0" y="0"/>
            <a:ext cx="255373" cy="6858000"/>
          </a:xfrm>
          <a:prstGeom prst="rect">
            <a:avLst/>
          </a:prstGeom>
          <a:solidFill>
            <a:srgbClr val="15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6189" t="13497" r="16701" b="11125"/>
          <a:stretch/>
        </p:blipFill>
        <p:spPr>
          <a:xfrm>
            <a:off x="3660062" y="424814"/>
            <a:ext cx="5180970" cy="5180971"/>
          </a:xfrm>
          <a:prstGeom prst="rect">
            <a:avLst/>
          </a:prstGeom>
        </p:spPr>
      </p:pic>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l="3445" t="85938"/>
          <a:stretch/>
        </p:blipFill>
        <p:spPr>
          <a:xfrm>
            <a:off x="563526" y="5587043"/>
            <a:ext cx="11374043" cy="1270958"/>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5119" t="31766" r="15433" b="33841"/>
          <a:stretch/>
        </p:blipFill>
        <p:spPr>
          <a:xfrm>
            <a:off x="8271803" y="299602"/>
            <a:ext cx="3988286" cy="1298147"/>
          </a:xfrm>
          <a:prstGeom prst="rect">
            <a:avLst/>
          </a:prstGeom>
        </p:spPr>
      </p:pic>
    </p:spTree>
    <p:extLst>
      <p:ext uri="{BB962C8B-B14F-4D97-AF65-F5344CB8AC3E}">
        <p14:creationId xmlns:p14="http://schemas.microsoft.com/office/powerpoint/2010/main" val="4240768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9166" t="7201" r="10000" b="2428"/>
          <a:stretch/>
        </p:blipFill>
        <p:spPr>
          <a:xfrm>
            <a:off x="2013541" y="1262420"/>
            <a:ext cx="8164919" cy="5134640"/>
          </a:xfrm>
          <a:prstGeom prst="rect">
            <a:avLst/>
          </a:prstGeom>
        </p:spPr>
      </p:pic>
      <p:sp>
        <p:nvSpPr>
          <p:cNvPr id="4" name="Rectangle 3"/>
          <p:cNvSpPr/>
          <p:nvPr/>
        </p:nvSpPr>
        <p:spPr>
          <a:xfrm>
            <a:off x="0" y="0"/>
            <a:ext cx="255373" cy="6858000"/>
          </a:xfrm>
          <a:prstGeom prst="rect">
            <a:avLst/>
          </a:prstGeom>
          <a:solidFill>
            <a:srgbClr val="15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5119" t="31766" r="15433" b="33841"/>
          <a:stretch/>
        </p:blipFill>
        <p:spPr>
          <a:xfrm>
            <a:off x="9112101" y="212160"/>
            <a:ext cx="2825467" cy="919661"/>
          </a:xfrm>
          <a:prstGeom prst="rect">
            <a:avLst/>
          </a:prstGeom>
        </p:spPr>
      </p:pic>
      <p:sp>
        <p:nvSpPr>
          <p:cNvPr id="2" name="TextBox 1"/>
          <p:cNvSpPr txBox="1"/>
          <p:nvPr/>
        </p:nvSpPr>
        <p:spPr>
          <a:xfrm>
            <a:off x="2790015" y="5573552"/>
            <a:ext cx="6611969" cy="954107"/>
          </a:xfrm>
          <a:prstGeom prst="rect">
            <a:avLst/>
          </a:prstGeom>
          <a:solidFill>
            <a:schemeClr val="bg1"/>
          </a:solidFill>
        </p:spPr>
        <p:txBody>
          <a:bodyPr wrap="square" rtlCol="0">
            <a:spAutoFit/>
          </a:bodyPr>
          <a:lstStyle/>
          <a:p>
            <a:pPr algn="ctr"/>
            <a:r>
              <a:rPr lang="en-GB" sz="2800" b="1" dirty="0">
                <a:solidFill>
                  <a:srgbClr val="155581"/>
                </a:solidFill>
              </a:rPr>
              <a:t>We support students who are traditionally under-represented in higher education.</a:t>
            </a:r>
          </a:p>
        </p:txBody>
      </p:sp>
    </p:spTree>
    <p:extLst>
      <p:ext uri="{BB962C8B-B14F-4D97-AF65-F5344CB8AC3E}">
        <p14:creationId xmlns:p14="http://schemas.microsoft.com/office/powerpoint/2010/main" val="754750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8460" y="382773"/>
            <a:ext cx="9991056" cy="6280298"/>
          </a:xfrm>
        </p:spPr>
        <p:txBody>
          <a:bodyPr>
            <a:normAutofit/>
          </a:bodyPr>
          <a:lstStyle/>
          <a:p>
            <a:pPr algn="l"/>
            <a:endParaRPr lang="en-GB" sz="3400" dirty="0">
              <a:latin typeface="Gill Sans MT" panose="020B0502020104020203" pitchFamily="34" charset="0"/>
            </a:endParaRPr>
          </a:p>
          <a:p>
            <a:pPr algn="l"/>
            <a:endParaRPr lang="en-GB" sz="3400" dirty="0">
              <a:latin typeface="Gill Sans MT" panose="020B0502020104020203" pitchFamily="34" charset="0"/>
            </a:endParaRPr>
          </a:p>
        </p:txBody>
      </p:sp>
      <p:sp>
        <p:nvSpPr>
          <p:cNvPr id="4" name="Rectangle 3"/>
          <p:cNvSpPr/>
          <p:nvPr/>
        </p:nvSpPr>
        <p:spPr>
          <a:xfrm>
            <a:off x="0" y="-825621"/>
            <a:ext cx="296679" cy="7683621"/>
          </a:xfrm>
          <a:prstGeom prst="rect">
            <a:avLst/>
          </a:prstGeom>
          <a:solidFill>
            <a:srgbClr val="15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8" name="TextBox 7"/>
          <p:cNvSpPr txBox="1"/>
          <p:nvPr/>
        </p:nvSpPr>
        <p:spPr>
          <a:xfrm>
            <a:off x="588828" y="1072466"/>
            <a:ext cx="6300159" cy="461665"/>
          </a:xfrm>
          <a:prstGeom prst="rect">
            <a:avLst/>
          </a:prstGeom>
          <a:noFill/>
        </p:spPr>
        <p:txBody>
          <a:bodyPr wrap="square" rtlCol="0">
            <a:spAutoFit/>
          </a:bodyPr>
          <a:lstStyle/>
          <a:p>
            <a:r>
              <a:rPr lang="en-GB" sz="2400" b="1" dirty="0">
                <a:solidFill>
                  <a:srgbClr val="155581"/>
                </a:solidFill>
                <a:latin typeface="Calibri" panose="020F0502020204030204" pitchFamily="34" charset="0"/>
                <a:cs typeface="Calibri" panose="020F0502020204030204" pitchFamily="34" charset="0"/>
              </a:rPr>
              <a:t>LEAPS is a partnership organisation</a:t>
            </a:r>
            <a:endParaRPr lang="en-GB" sz="2400" dirty="0">
              <a:solidFill>
                <a:srgbClr val="155581"/>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0959" y="4123329"/>
            <a:ext cx="2676432" cy="799529"/>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25679" b="24401"/>
          <a:stretch/>
        </p:blipFill>
        <p:spPr>
          <a:xfrm>
            <a:off x="3069274" y="5656675"/>
            <a:ext cx="2648931" cy="82646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735" y="5040999"/>
            <a:ext cx="1936194" cy="809072"/>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t="15870" b="23289"/>
          <a:stretch/>
        </p:blipFill>
        <p:spPr>
          <a:xfrm>
            <a:off x="6369188" y="5545677"/>
            <a:ext cx="2458907" cy="756115"/>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012" y="1672729"/>
            <a:ext cx="2498050" cy="75571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3141" y="3957453"/>
            <a:ext cx="1627697" cy="812988"/>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85510" y="3891898"/>
            <a:ext cx="2618895" cy="678293"/>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07419" y="4595937"/>
            <a:ext cx="1911579" cy="890125"/>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15425" y="2454757"/>
            <a:ext cx="1634091" cy="1436564"/>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8170" y="2473727"/>
            <a:ext cx="3620031" cy="1084924"/>
          </a:xfrm>
          <a:prstGeom prst="rect">
            <a:avLst/>
          </a:prstGeom>
        </p:spPr>
      </p:pic>
      <p:pic>
        <p:nvPicPr>
          <p:cNvPr id="20" name="Picture 19"/>
          <p:cNvPicPr>
            <a:picLocks noChangeAspect="1"/>
          </p:cNvPicPr>
          <p:nvPr/>
        </p:nvPicPr>
        <p:blipFill rotWithShape="1">
          <a:blip r:embed="rId13" cstate="print">
            <a:extLst>
              <a:ext uri="{28A0092B-C50C-407E-A947-70E740481C1C}">
                <a14:useLocalDpi xmlns:a14="http://schemas.microsoft.com/office/drawing/2010/main" val="0"/>
              </a:ext>
            </a:extLst>
          </a:blip>
          <a:srcRect t="18902" b="20821"/>
          <a:stretch/>
        </p:blipFill>
        <p:spPr>
          <a:xfrm>
            <a:off x="3772325" y="1733184"/>
            <a:ext cx="3777164" cy="672190"/>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35612" y="5236328"/>
            <a:ext cx="2423307" cy="1051758"/>
          </a:xfrm>
          <a:prstGeom prst="rect">
            <a:avLst/>
          </a:prstGeom>
        </p:spPr>
      </p:pic>
      <p:pic>
        <p:nvPicPr>
          <p:cNvPr id="22" name="Picture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18952" y="4363947"/>
            <a:ext cx="1149576" cy="1149576"/>
          </a:xfrm>
          <a:prstGeom prst="rect">
            <a:avLst/>
          </a:prstGeom>
        </p:spPr>
      </p:pic>
      <p:pic>
        <p:nvPicPr>
          <p:cNvPr id="23" name="Picture 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37833" y="2604427"/>
            <a:ext cx="1910781" cy="1526237"/>
          </a:xfrm>
          <a:prstGeom prst="rect">
            <a:avLst/>
          </a:prstGeom>
        </p:spPr>
      </p:pic>
      <p:sp>
        <p:nvSpPr>
          <p:cNvPr id="6" name="TextBox 5"/>
          <p:cNvSpPr txBox="1"/>
          <p:nvPr/>
        </p:nvSpPr>
        <p:spPr>
          <a:xfrm>
            <a:off x="588828" y="343857"/>
            <a:ext cx="5289943" cy="769441"/>
          </a:xfrm>
          <a:prstGeom prst="rect">
            <a:avLst/>
          </a:prstGeom>
          <a:noFill/>
        </p:spPr>
        <p:txBody>
          <a:bodyPr wrap="square" rtlCol="0">
            <a:spAutoFit/>
          </a:bodyPr>
          <a:lstStyle/>
          <a:p>
            <a:r>
              <a:rPr lang="en-GB" sz="4400" b="1" dirty="0">
                <a:solidFill>
                  <a:srgbClr val="155581"/>
                </a:solidFill>
              </a:rPr>
              <a:t>Who we are…</a:t>
            </a:r>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98642" y="1659891"/>
            <a:ext cx="3863477" cy="772547"/>
          </a:xfrm>
          <a:prstGeom prst="rect">
            <a:avLst/>
          </a:prstGeom>
        </p:spPr>
      </p:pic>
      <p:pic>
        <p:nvPicPr>
          <p:cNvPr id="1026" name="Picture 2" descr="East Lothian Council - Wikipedia"/>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88987" y="2651602"/>
            <a:ext cx="1619250" cy="8286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rotWithShape="1">
          <a:blip r:embed="rId19" cstate="print">
            <a:extLst>
              <a:ext uri="{28A0092B-C50C-407E-A947-70E740481C1C}">
                <a14:useLocalDpi xmlns:a14="http://schemas.microsoft.com/office/drawing/2010/main" val="0"/>
              </a:ext>
            </a:extLst>
          </a:blip>
          <a:srcRect l="15119" t="31766" r="15433" b="33841"/>
          <a:stretch/>
        </p:blipFill>
        <p:spPr>
          <a:xfrm>
            <a:off x="9112101" y="212160"/>
            <a:ext cx="2825467" cy="919661"/>
          </a:xfrm>
          <a:prstGeom prst="rect">
            <a:avLst/>
          </a:prstGeom>
        </p:spPr>
      </p:pic>
    </p:spTree>
    <p:extLst>
      <p:ext uri="{BB962C8B-B14F-4D97-AF65-F5344CB8AC3E}">
        <p14:creationId xmlns:p14="http://schemas.microsoft.com/office/powerpoint/2010/main" val="3518494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55373" cy="6858000"/>
          </a:xfrm>
          <a:prstGeom prst="rect">
            <a:avLst/>
          </a:prstGeom>
          <a:solidFill>
            <a:srgbClr val="15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0487" t="10000" r="16419" b="16111"/>
          <a:stretch/>
        </p:blipFill>
        <p:spPr>
          <a:xfrm>
            <a:off x="7972314" y="2109031"/>
            <a:ext cx="3103666" cy="3252109"/>
          </a:xfrm>
          <a:prstGeom prst="rect">
            <a:avLst/>
          </a:prstGeom>
        </p:spPr>
      </p:pic>
      <p:sp>
        <p:nvSpPr>
          <p:cNvPr id="2" name="TextBox 1"/>
          <p:cNvSpPr txBox="1"/>
          <p:nvPr/>
        </p:nvSpPr>
        <p:spPr>
          <a:xfrm>
            <a:off x="1029858" y="1593097"/>
            <a:ext cx="6456069" cy="4031873"/>
          </a:xfrm>
          <a:prstGeom prst="rect">
            <a:avLst/>
          </a:prstGeom>
          <a:noFill/>
        </p:spPr>
        <p:txBody>
          <a:bodyPr wrap="square" rtlCol="0">
            <a:spAutoFit/>
          </a:bodyPr>
          <a:lstStyle/>
          <a:p>
            <a:pPr marL="342900" indent="-342900">
              <a:buFont typeface="Arial" panose="020B0604020202020204" pitchFamily="34" charset="0"/>
              <a:buChar char="•"/>
            </a:pPr>
            <a:r>
              <a:rPr lang="en-GB" sz="2200" dirty="0">
                <a:solidFill>
                  <a:srgbClr val="155581"/>
                </a:solidFill>
                <a:latin typeface="Calibri" panose="020F0502020204030204" pitchFamily="34" charset="0"/>
                <a:cs typeface="Calibri" panose="020F0502020204030204" pitchFamily="34" charset="0"/>
              </a:rPr>
              <a:t>Provide </a:t>
            </a:r>
            <a:r>
              <a:rPr lang="en-GB" sz="2200" b="1" u="sng" dirty="0">
                <a:solidFill>
                  <a:srgbClr val="155581"/>
                </a:solidFill>
                <a:latin typeface="Calibri" panose="020F0502020204030204" pitchFamily="34" charset="0"/>
                <a:cs typeface="Calibri" panose="020F0502020204030204" pitchFamily="34" charset="0"/>
              </a:rPr>
              <a:t>impartial</a:t>
            </a:r>
            <a:r>
              <a:rPr lang="en-GB" sz="2200" dirty="0">
                <a:solidFill>
                  <a:srgbClr val="155581"/>
                </a:solidFill>
                <a:latin typeface="Calibri" panose="020F0502020204030204" pitchFamily="34" charset="0"/>
                <a:cs typeface="Calibri" panose="020F0502020204030204" pitchFamily="34" charset="0"/>
              </a:rPr>
              <a:t> information, advice and guidance for students looking at going on to Higher Education – a HNC, HND or degree level course</a:t>
            </a:r>
          </a:p>
          <a:p>
            <a:r>
              <a:rPr lang="en-GB" sz="1200" dirty="0">
                <a:solidFill>
                  <a:srgbClr val="155581"/>
                </a:solidFill>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GB" sz="2200" dirty="0">
                <a:solidFill>
                  <a:srgbClr val="155581"/>
                </a:solidFill>
                <a:latin typeface="Calibri" panose="020F0502020204030204" pitchFamily="34" charset="0"/>
                <a:cs typeface="Calibri" panose="020F0502020204030204" pitchFamily="34" charset="0"/>
              </a:rPr>
              <a:t>Signpost to different services</a:t>
            </a:r>
          </a:p>
          <a:p>
            <a:r>
              <a:rPr lang="en-GB" sz="1200" dirty="0">
                <a:solidFill>
                  <a:srgbClr val="155581"/>
                </a:solidFill>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GB" sz="2200" dirty="0">
                <a:solidFill>
                  <a:srgbClr val="155581"/>
                </a:solidFill>
                <a:latin typeface="Calibri" panose="020F0502020204030204" pitchFamily="34" charset="0"/>
                <a:cs typeface="Calibri" panose="020F0502020204030204" pitchFamily="34" charset="0"/>
              </a:rPr>
              <a:t>Organise and run events and activities to support:</a:t>
            </a:r>
          </a:p>
          <a:p>
            <a:pPr marL="800088" lvl="1" indent="-342900">
              <a:buFont typeface="Calibri" panose="020F0502020204030204" pitchFamily="34" charset="0"/>
              <a:buChar char="₋"/>
            </a:pPr>
            <a:r>
              <a:rPr lang="en-GB" sz="2200" dirty="0">
                <a:solidFill>
                  <a:srgbClr val="155581"/>
                </a:solidFill>
                <a:latin typeface="Calibri" panose="020F0502020204030204" pitchFamily="34" charset="0"/>
                <a:cs typeface="Calibri" panose="020F0502020204030204" pitchFamily="34" charset="0"/>
              </a:rPr>
              <a:t>choices</a:t>
            </a:r>
          </a:p>
          <a:p>
            <a:pPr marL="800088" lvl="1" indent="-342900">
              <a:buFont typeface="Calibri" panose="020F0502020204030204" pitchFamily="34" charset="0"/>
              <a:buChar char="₋"/>
            </a:pPr>
            <a:r>
              <a:rPr lang="en-GB" sz="2200" dirty="0">
                <a:solidFill>
                  <a:srgbClr val="155581"/>
                </a:solidFill>
                <a:latin typeface="Calibri" panose="020F0502020204030204" pitchFamily="34" charset="0"/>
                <a:cs typeface="Calibri" panose="020F0502020204030204" pitchFamily="34" charset="0"/>
              </a:rPr>
              <a:t>application</a:t>
            </a:r>
          </a:p>
          <a:p>
            <a:pPr marL="800088" lvl="1" indent="-342900">
              <a:buFont typeface="Calibri" panose="020F0502020204030204" pitchFamily="34" charset="0"/>
              <a:buChar char="₋"/>
            </a:pPr>
            <a:r>
              <a:rPr lang="en-GB" sz="2200" dirty="0">
                <a:solidFill>
                  <a:srgbClr val="155581"/>
                </a:solidFill>
                <a:latin typeface="Calibri" panose="020F0502020204030204" pitchFamily="34" charset="0"/>
                <a:cs typeface="Calibri" panose="020F0502020204030204" pitchFamily="34" charset="0"/>
              </a:rPr>
              <a:t>transition into higher education</a:t>
            </a:r>
          </a:p>
          <a:p>
            <a:pPr lvl="0"/>
            <a:r>
              <a:rPr lang="en-GB" sz="1200" dirty="0">
                <a:solidFill>
                  <a:srgbClr val="155581"/>
                </a:solidFill>
                <a:latin typeface="Calibri" panose="020F0502020204030204" pitchFamily="34" charset="0"/>
                <a:cs typeface="Calibri" panose="020F0502020204030204" pitchFamily="34" charset="0"/>
              </a:rPr>
              <a:t> </a:t>
            </a:r>
          </a:p>
          <a:p>
            <a:pPr marL="342900" lvl="0" indent="-342900">
              <a:buFont typeface="Arial" panose="020B0604020202020204" pitchFamily="34" charset="0"/>
              <a:buChar char="•"/>
            </a:pPr>
            <a:r>
              <a:rPr lang="en-GB" sz="2200" dirty="0">
                <a:solidFill>
                  <a:srgbClr val="155581"/>
                </a:solidFill>
                <a:latin typeface="Calibri" panose="020F0502020204030204" pitchFamily="34" charset="0"/>
                <a:cs typeface="Calibri" panose="020F0502020204030204" pitchFamily="34" charset="0"/>
              </a:rPr>
              <a:t>Offer individualised support to those fulfilling particular eligibility criteria</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5119" t="31766" r="15433" b="33841"/>
          <a:stretch/>
        </p:blipFill>
        <p:spPr>
          <a:xfrm>
            <a:off x="9112101" y="212160"/>
            <a:ext cx="2825467" cy="919661"/>
          </a:xfrm>
          <a:prstGeom prst="rect">
            <a:avLst/>
          </a:prstGeom>
        </p:spPr>
      </p:pic>
      <p:sp>
        <p:nvSpPr>
          <p:cNvPr id="7" name="TextBox 6"/>
          <p:cNvSpPr txBox="1"/>
          <p:nvPr/>
        </p:nvSpPr>
        <p:spPr>
          <a:xfrm>
            <a:off x="588828" y="343857"/>
            <a:ext cx="5289943" cy="769441"/>
          </a:xfrm>
          <a:prstGeom prst="rect">
            <a:avLst/>
          </a:prstGeom>
          <a:noFill/>
        </p:spPr>
        <p:txBody>
          <a:bodyPr wrap="square" rtlCol="0">
            <a:spAutoFit/>
          </a:bodyPr>
          <a:lstStyle/>
          <a:p>
            <a:r>
              <a:rPr lang="en-GB" sz="4400" b="1" dirty="0">
                <a:solidFill>
                  <a:srgbClr val="155581"/>
                </a:solidFill>
              </a:rPr>
              <a:t>What we do…</a:t>
            </a:r>
          </a:p>
        </p:txBody>
      </p:sp>
    </p:spTree>
    <p:extLst>
      <p:ext uri="{BB962C8B-B14F-4D97-AF65-F5344CB8AC3E}">
        <p14:creationId xmlns:p14="http://schemas.microsoft.com/office/powerpoint/2010/main" val="1534130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55373" cy="6858000"/>
          </a:xfrm>
          <a:prstGeom prst="rect">
            <a:avLst/>
          </a:prstGeom>
          <a:solidFill>
            <a:srgbClr val="15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5119" t="31766" r="15433" b="33841"/>
          <a:stretch/>
        </p:blipFill>
        <p:spPr>
          <a:xfrm>
            <a:off x="9112101" y="212160"/>
            <a:ext cx="2825467" cy="919661"/>
          </a:xfrm>
          <a:prstGeom prst="rect">
            <a:avLst/>
          </a:prstGeom>
        </p:spPr>
      </p:pic>
      <p:sp>
        <p:nvSpPr>
          <p:cNvPr id="7" name="TextBox 6"/>
          <p:cNvSpPr txBox="1"/>
          <p:nvPr/>
        </p:nvSpPr>
        <p:spPr>
          <a:xfrm>
            <a:off x="588828" y="343857"/>
            <a:ext cx="5289943" cy="769441"/>
          </a:xfrm>
          <a:prstGeom prst="rect">
            <a:avLst/>
          </a:prstGeom>
          <a:noFill/>
        </p:spPr>
        <p:txBody>
          <a:bodyPr wrap="square" rtlCol="0">
            <a:spAutoFit/>
          </a:bodyPr>
          <a:lstStyle/>
          <a:p>
            <a:r>
              <a:rPr lang="en-GB" sz="4400" b="1" dirty="0">
                <a:solidFill>
                  <a:srgbClr val="155581"/>
                </a:solidFill>
              </a:rPr>
              <a:t>What we do…</a:t>
            </a:r>
          </a:p>
        </p:txBody>
      </p:sp>
      <p:sp>
        <p:nvSpPr>
          <p:cNvPr id="8" name="TextBox 7"/>
          <p:cNvSpPr txBox="1"/>
          <p:nvPr/>
        </p:nvSpPr>
        <p:spPr>
          <a:xfrm>
            <a:off x="1029858" y="1593097"/>
            <a:ext cx="6456069" cy="4185761"/>
          </a:xfrm>
          <a:prstGeom prst="rect">
            <a:avLst/>
          </a:prstGeom>
          <a:noFill/>
        </p:spPr>
        <p:txBody>
          <a:bodyPr wrap="square" rtlCol="0">
            <a:spAutoFit/>
          </a:bodyPr>
          <a:lstStyle/>
          <a:p>
            <a:r>
              <a:rPr lang="en-GB" sz="2200" dirty="0">
                <a:solidFill>
                  <a:srgbClr val="155581"/>
                </a:solidFill>
                <a:latin typeface="Calibri" panose="020F0502020204030204" pitchFamily="34" charset="0"/>
                <a:cs typeface="Calibri" panose="020F0502020204030204" pitchFamily="34" charset="0"/>
              </a:rPr>
              <a:t>Our events and activities include:</a:t>
            </a:r>
          </a:p>
          <a:p>
            <a:r>
              <a:rPr lang="en-GB" sz="1100" dirty="0">
                <a:solidFill>
                  <a:srgbClr val="155581"/>
                </a:solidFill>
                <a:latin typeface="Calibri" panose="020F0502020204030204" pitchFamily="34" charset="0"/>
                <a:cs typeface="Calibri" panose="020F0502020204030204" pitchFamily="34" charset="0"/>
              </a:rPr>
              <a:t>   </a:t>
            </a:r>
          </a:p>
          <a:p>
            <a:pPr marL="800100" lvl="1" indent="-342900">
              <a:buFont typeface="Calibri" panose="020F0502020204030204" pitchFamily="34" charset="0"/>
              <a:buChar char="₋"/>
            </a:pPr>
            <a:r>
              <a:rPr lang="en-GB" sz="2200" dirty="0">
                <a:solidFill>
                  <a:srgbClr val="155581"/>
                </a:solidFill>
                <a:latin typeface="Calibri" panose="020F0502020204030204" pitchFamily="34" charset="0"/>
                <a:cs typeface="Calibri" panose="020F0502020204030204" pitchFamily="34" charset="0"/>
              </a:rPr>
              <a:t>Online course checker (S5)</a:t>
            </a:r>
          </a:p>
          <a:p>
            <a:pPr lvl="1"/>
            <a:r>
              <a:rPr lang="en-GB" sz="1100" dirty="0">
                <a:solidFill>
                  <a:srgbClr val="155581"/>
                </a:solidFill>
                <a:latin typeface="Calibri" panose="020F0502020204030204" pitchFamily="34" charset="0"/>
                <a:cs typeface="Calibri" panose="020F0502020204030204" pitchFamily="34" charset="0"/>
              </a:rPr>
              <a:t> </a:t>
            </a:r>
          </a:p>
          <a:p>
            <a:pPr marL="800100" lvl="1" indent="-342900">
              <a:buFont typeface="Calibri" panose="020F0502020204030204" pitchFamily="34" charset="0"/>
              <a:buChar char="₋"/>
            </a:pPr>
            <a:r>
              <a:rPr lang="en-GB" sz="2200" dirty="0">
                <a:solidFill>
                  <a:srgbClr val="155581"/>
                </a:solidFill>
                <a:latin typeface="Calibri" panose="020F0502020204030204" pitchFamily="34" charset="0"/>
                <a:cs typeface="Calibri" panose="020F0502020204030204" pitchFamily="34" charset="0"/>
              </a:rPr>
              <a:t>Parent and carers information event (S5)</a:t>
            </a:r>
          </a:p>
          <a:p>
            <a:pPr lvl="1"/>
            <a:r>
              <a:rPr lang="en-GB" sz="1100" dirty="0">
                <a:solidFill>
                  <a:srgbClr val="155581"/>
                </a:solidFill>
                <a:latin typeface="Calibri" panose="020F0502020204030204" pitchFamily="34" charset="0"/>
                <a:cs typeface="Calibri" panose="020F0502020204030204" pitchFamily="34" charset="0"/>
              </a:rPr>
              <a:t> </a:t>
            </a:r>
          </a:p>
          <a:p>
            <a:pPr marL="800100" lvl="1" indent="-342900">
              <a:buFont typeface="Calibri" panose="020F0502020204030204" pitchFamily="34" charset="0"/>
              <a:buChar char="₋"/>
            </a:pPr>
            <a:r>
              <a:rPr lang="en-GB" sz="2200" dirty="0">
                <a:solidFill>
                  <a:srgbClr val="155581"/>
                </a:solidFill>
                <a:latin typeface="Calibri" panose="020F0502020204030204" pitchFamily="34" charset="0"/>
                <a:cs typeface="Calibri" panose="020F0502020204030204" pitchFamily="34" charset="0"/>
              </a:rPr>
              <a:t>1:1 interviews (S6)</a:t>
            </a:r>
          </a:p>
          <a:p>
            <a:pPr lvl="1"/>
            <a:r>
              <a:rPr lang="en-GB" sz="1100" dirty="0">
                <a:solidFill>
                  <a:srgbClr val="155581"/>
                </a:solidFill>
                <a:latin typeface="Calibri" panose="020F0502020204030204" pitchFamily="34" charset="0"/>
                <a:cs typeface="Calibri" panose="020F0502020204030204" pitchFamily="34" charset="0"/>
              </a:rPr>
              <a:t> </a:t>
            </a:r>
          </a:p>
          <a:p>
            <a:pPr marL="800100" lvl="1" indent="-342900">
              <a:buFont typeface="Calibri" panose="020F0502020204030204" pitchFamily="34" charset="0"/>
              <a:buChar char="₋"/>
            </a:pPr>
            <a:r>
              <a:rPr lang="en-GB" sz="2200" dirty="0">
                <a:solidFill>
                  <a:srgbClr val="155581"/>
                </a:solidFill>
                <a:latin typeface="Calibri" panose="020F0502020204030204" pitchFamily="34" charset="0"/>
                <a:cs typeface="Calibri" panose="020F0502020204030204" pitchFamily="34" charset="0"/>
              </a:rPr>
              <a:t>LEAPS Transitions Course (S6)</a:t>
            </a:r>
          </a:p>
          <a:p>
            <a:pPr lvl="1"/>
            <a:r>
              <a:rPr lang="en-GB" sz="1100" dirty="0">
                <a:solidFill>
                  <a:srgbClr val="155581"/>
                </a:solidFill>
                <a:latin typeface="Calibri" panose="020F0502020204030204" pitchFamily="34" charset="0"/>
                <a:cs typeface="Calibri" panose="020F0502020204030204" pitchFamily="34" charset="0"/>
              </a:rPr>
              <a:t> </a:t>
            </a:r>
          </a:p>
          <a:p>
            <a:pPr marL="800100" lvl="1" indent="-342900">
              <a:buFont typeface="Calibri" panose="020F0502020204030204" pitchFamily="34" charset="0"/>
              <a:buChar char="₋"/>
            </a:pPr>
            <a:r>
              <a:rPr lang="en-GB" sz="2200" dirty="0">
                <a:solidFill>
                  <a:srgbClr val="155581"/>
                </a:solidFill>
                <a:latin typeface="Calibri" panose="020F0502020204030204" pitchFamily="34" charset="0"/>
                <a:cs typeface="Calibri" panose="020F0502020204030204" pitchFamily="34" charset="0"/>
              </a:rPr>
              <a:t>Results day helpline (S5 &amp; S6)</a:t>
            </a:r>
          </a:p>
          <a:p>
            <a:pPr lvl="1"/>
            <a:r>
              <a:rPr lang="en-GB" sz="1100" dirty="0">
                <a:solidFill>
                  <a:srgbClr val="155581"/>
                </a:solidFill>
                <a:latin typeface="Calibri" panose="020F0502020204030204" pitchFamily="34" charset="0"/>
                <a:cs typeface="Calibri" panose="020F0502020204030204" pitchFamily="34" charset="0"/>
              </a:rPr>
              <a:t> </a:t>
            </a:r>
          </a:p>
          <a:p>
            <a:pPr marL="800100" lvl="1" indent="-342900">
              <a:buFont typeface="Calibri" panose="020F0502020204030204" pitchFamily="34" charset="0"/>
              <a:buChar char="₋"/>
            </a:pPr>
            <a:r>
              <a:rPr lang="en-GB" sz="2200" dirty="0">
                <a:solidFill>
                  <a:srgbClr val="155581"/>
                </a:solidFill>
                <a:latin typeface="Calibri" panose="020F0502020204030204" pitchFamily="34" charset="0"/>
                <a:cs typeface="Calibri" panose="020F0502020204030204" pitchFamily="34" charset="0"/>
              </a:rPr>
              <a:t>Blog with lots of information and opportunities (S5 &amp; S6, available for all!)</a:t>
            </a:r>
          </a:p>
          <a:p>
            <a:pPr lvl="1"/>
            <a:endParaRPr lang="en-GB" sz="2400" dirty="0">
              <a:solidFill>
                <a:srgbClr val="155581"/>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2361" y="2100128"/>
            <a:ext cx="3534170" cy="2956255"/>
          </a:xfrm>
          <a:prstGeom prst="rect">
            <a:avLst/>
          </a:prstGeom>
        </p:spPr>
      </p:pic>
    </p:spTree>
    <p:extLst>
      <p:ext uri="{BB962C8B-B14F-4D97-AF65-F5344CB8AC3E}">
        <p14:creationId xmlns:p14="http://schemas.microsoft.com/office/powerpoint/2010/main" val="2148867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96734" y="3290500"/>
            <a:ext cx="184731" cy="3000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655433" y="1280676"/>
            <a:ext cx="10912790" cy="55835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50"/>
              </a:spcBef>
              <a:spcAft>
                <a:spcPts val="50"/>
              </a:spcAft>
              <a:buClrTx/>
              <a:buSzTx/>
              <a:buFontTx/>
              <a:buNone/>
              <a:tabLst/>
              <a:defRPr/>
            </a:pPr>
            <a:r>
              <a:rPr kumimoji="0" lang="en-GB" sz="2100" b="1" i="0" u="none" strike="noStrike" kern="1200" cap="none" spc="0" normalizeH="0" baseline="0" noProof="0" dirty="0">
                <a:ln>
                  <a:noFill/>
                </a:ln>
                <a:solidFill>
                  <a:srgbClr val="155581"/>
                </a:solidFill>
                <a:effectLst/>
                <a:uLnTx/>
                <a:uFillTx/>
                <a:latin typeface="Calibri" panose="020F0502020204030204" pitchFamily="34" charset="0"/>
                <a:cs typeface="Calibri" panose="020F0502020204030204" pitchFamily="34" charset="0"/>
              </a:rPr>
              <a:t>In Group 2 schools, we support students who have the potential to achieve a minimum of 3 Highers by the time they finish school </a:t>
            </a:r>
            <a:r>
              <a:rPr kumimoji="0" lang="en-GB" sz="2100" b="1" i="0" u="sng" strike="noStrike" kern="1200" cap="none" spc="0" normalizeH="0" baseline="0" noProof="0" dirty="0">
                <a:ln>
                  <a:noFill/>
                </a:ln>
                <a:solidFill>
                  <a:srgbClr val="155581"/>
                </a:solidFill>
                <a:effectLst/>
                <a:uLnTx/>
                <a:uFillTx/>
                <a:latin typeface="Calibri" panose="020F0502020204030204" pitchFamily="34" charset="0"/>
                <a:cs typeface="Calibri" panose="020F0502020204030204" pitchFamily="34" charset="0"/>
              </a:rPr>
              <a:t>and</a:t>
            </a:r>
            <a:r>
              <a:rPr kumimoji="0" lang="en-GB" sz="2100" b="1" i="0" u="none" strike="noStrike" kern="1200" cap="none" spc="0" normalizeH="0" baseline="0" noProof="0" dirty="0">
                <a:ln>
                  <a:noFill/>
                </a:ln>
                <a:solidFill>
                  <a:srgbClr val="155581"/>
                </a:solidFill>
                <a:effectLst/>
                <a:uLnTx/>
                <a:uFillTx/>
                <a:latin typeface="Calibri" panose="020F0502020204030204" pitchFamily="34" charset="0"/>
                <a:cs typeface="Calibri" panose="020F0502020204030204" pitchFamily="34" charset="0"/>
              </a:rPr>
              <a:t> match </a:t>
            </a:r>
            <a:r>
              <a:rPr kumimoji="0" lang="en-GB" sz="2100" b="1" i="0" u="sng" strike="noStrike" kern="1200" cap="none" spc="0" normalizeH="0" baseline="0" noProof="0" dirty="0">
                <a:ln>
                  <a:noFill/>
                </a:ln>
                <a:solidFill>
                  <a:srgbClr val="155581"/>
                </a:solidFill>
                <a:effectLst/>
                <a:uLnTx/>
                <a:uFillTx/>
                <a:latin typeface="Calibri" panose="020F0502020204030204" pitchFamily="34" charset="0"/>
                <a:cs typeface="Calibri" panose="020F0502020204030204" pitchFamily="34" charset="0"/>
              </a:rPr>
              <a:t>one or more</a:t>
            </a:r>
            <a:r>
              <a:rPr kumimoji="0" lang="en-GB" sz="2100" b="1" i="0" strike="noStrike" kern="1200" cap="none" spc="0" normalizeH="0" baseline="0" noProof="0" dirty="0">
                <a:ln>
                  <a:noFill/>
                </a:ln>
                <a:solidFill>
                  <a:srgbClr val="155581"/>
                </a:solidFill>
                <a:effectLst/>
                <a:uLnTx/>
                <a:uFillTx/>
                <a:latin typeface="Calibri" panose="020F0502020204030204" pitchFamily="34" charset="0"/>
                <a:cs typeface="Calibri" panose="020F0502020204030204" pitchFamily="34" charset="0"/>
              </a:rPr>
              <a:t> </a:t>
            </a:r>
            <a:r>
              <a:rPr kumimoji="0" lang="en-GB" sz="2100" b="1" i="0" u="none" strike="noStrike" kern="1200" cap="none" spc="0" normalizeH="0" baseline="0" noProof="0" dirty="0">
                <a:ln>
                  <a:noFill/>
                </a:ln>
                <a:solidFill>
                  <a:srgbClr val="155581"/>
                </a:solidFill>
                <a:effectLst/>
                <a:uLnTx/>
                <a:uFillTx/>
                <a:latin typeface="Calibri" panose="020F0502020204030204" pitchFamily="34" charset="0"/>
                <a:cs typeface="Calibri" panose="020F0502020204030204" pitchFamily="34" charset="0"/>
              </a:rPr>
              <a:t>of the following criteria:</a:t>
            </a:r>
          </a:p>
          <a:p>
            <a:pPr marL="0" marR="0" lvl="0" indent="0" algn="l" defTabSz="914400" rtl="0" eaLnBrk="1" fontAlgn="auto" latinLnBrk="0" hangingPunct="1">
              <a:lnSpc>
                <a:spcPct val="100000"/>
              </a:lnSpc>
              <a:spcBef>
                <a:spcPts val="50"/>
              </a:spcBef>
              <a:spcAft>
                <a:spcPts val="50"/>
              </a:spcAft>
              <a:buClrTx/>
              <a:buSzTx/>
              <a:buFontTx/>
              <a:buNone/>
              <a:tabLst/>
              <a:defRPr/>
            </a:pPr>
            <a:endParaRPr kumimoji="0" lang="en-GB" sz="1400" b="0" i="0" u="none" strike="noStrike" kern="1200" cap="none" spc="0" normalizeH="0" baseline="0" noProof="0" dirty="0">
              <a:ln>
                <a:noFill/>
              </a:ln>
              <a:solidFill>
                <a:srgbClr val="155581"/>
              </a:solidFill>
              <a:effectLst/>
              <a:uLnTx/>
              <a:uFillTx/>
              <a:latin typeface="Calibri" panose="020F0502020204030204" pitchFamily="34" charset="0"/>
              <a:cs typeface="Calibri" panose="020F0502020204030204" pitchFamily="34" charset="0"/>
            </a:endParaRPr>
          </a:p>
          <a:p>
            <a:pPr marL="214313" marR="0" lvl="0" indent="-214313" algn="l" defTabSz="9144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155581"/>
                </a:solidFill>
                <a:effectLst/>
                <a:uLnTx/>
                <a:uFillTx/>
                <a:latin typeface="Calibri" panose="020F0502020204030204" pitchFamily="34" charset="0"/>
                <a:cs typeface="Calibri" panose="020F0502020204030204" pitchFamily="34" charset="0"/>
              </a:rPr>
              <a:t>student who is first generation in family to apply to higher education or whose parents do not already have a degree.</a:t>
            </a:r>
          </a:p>
          <a:p>
            <a:pPr marL="0" marR="0" lvl="0" indent="0" algn="l" defTabSz="914400" rtl="0" eaLnBrk="1" fontAlgn="auto" latinLnBrk="0" hangingPunct="1">
              <a:lnSpc>
                <a:spcPct val="100000"/>
              </a:lnSpc>
              <a:spcBef>
                <a:spcPts val="50"/>
              </a:spcBef>
              <a:spcAft>
                <a:spcPts val="50"/>
              </a:spcAft>
              <a:buClrTx/>
              <a:buSzTx/>
              <a:buFontTx/>
              <a:buNone/>
              <a:tabLst/>
              <a:defRPr/>
            </a:pPr>
            <a:endParaRPr kumimoji="0" lang="en-GB" sz="1400" b="0" i="0" u="none" strike="noStrike" kern="1200" cap="none" spc="0" normalizeH="0" baseline="0" noProof="0" dirty="0">
              <a:ln>
                <a:noFill/>
              </a:ln>
              <a:solidFill>
                <a:srgbClr val="155581"/>
              </a:solidFill>
              <a:effectLst/>
              <a:uLnTx/>
              <a:uFillTx/>
              <a:latin typeface="Calibri" panose="020F0502020204030204" pitchFamily="34" charset="0"/>
              <a:cs typeface="Calibri" panose="020F0502020204030204" pitchFamily="34" charset="0"/>
            </a:endParaRPr>
          </a:p>
          <a:p>
            <a:pPr marL="214313" marR="0" lvl="0" indent="-214313" algn="l" defTabSz="9144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155581"/>
                </a:solidFill>
                <a:effectLst/>
                <a:uLnTx/>
                <a:uFillTx/>
                <a:latin typeface="Calibri" panose="020F0502020204030204" pitchFamily="34" charset="0"/>
                <a:cs typeface="Calibri" panose="020F0502020204030204" pitchFamily="34" charset="0"/>
              </a:rPr>
              <a:t>student from a low income background (for instance where a student is entitled to EMA, free meals in school, or where the family is entitled to a benefit such as Universal Credit).</a:t>
            </a:r>
          </a:p>
          <a:p>
            <a:pPr marL="214313" marR="0" lvl="0" indent="-214313" algn="l" defTabSz="914400" rtl="0" eaLnBrk="1" fontAlgn="auto" latinLnBrk="0" hangingPunct="1">
              <a:lnSpc>
                <a:spcPct val="100000"/>
              </a:lnSpc>
              <a:spcBef>
                <a:spcPts val="50"/>
              </a:spcBef>
              <a:spcAft>
                <a:spcPts val="5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155581"/>
              </a:solidFill>
              <a:effectLst/>
              <a:uLnTx/>
              <a:uFillTx/>
              <a:latin typeface="Calibri" panose="020F0502020204030204" pitchFamily="34" charset="0"/>
              <a:cs typeface="Calibri" panose="020F0502020204030204" pitchFamily="34" charset="0"/>
            </a:endParaRPr>
          </a:p>
          <a:p>
            <a:pPr marL="214313" marR="0" lvl="0" indent="-214313" algn="l" defTabSz="9144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155581"/>
                </a:solidFill>
                <a:effectLst/>
                <a:uLnTx/>
                <a:uFillTx/>
                <a:latin typeface="Calibri" panose="020F0502020204030204" pitchFamily="34" charset="0"/>
                <a:cs typeface="Calibri" panose="020F0502020204030204" pitchFamily="34" charset="0"/>
              </a:rPr>
              <a:t>student who has spent time in care or being looked after</a:t>
            </a:r>
          </a:p>
          <a:p>
            <a:pPr marL="0" marR="0" lvl="0" indent="0" algn="l" defTabSz="914400" rtl="0" eaLnBrk="1" fontAlgn="auto" latinLnBrk="0" hangingPunct="1">
              <a:lnSpc>
                <a:spcPct val="100000"/>
              </a:lnSpc>
              <a:spcBef>
                <a:spcPts val="50"/>
              </a:spcBef>
              <a:spcAft>
                <a:spcPts val="50"/>
              </a:spcAft>
              <a:buClrTx/>
              <a:buSzTx/>
              <a:buFontTx/>
              <a:buNone/>
              <a:tabLst/>
              <a:defRPr/>
            </a:pPr>
            <a:endParaRPr kumimoji="0" lang="en-GB" sz="1400" b="0" i="0" u="none" strike="noStrike" kern="1200" cap="none" spc="0" normalizeH="0" baseline="0" noProof="0" dirty="0">
              <a:ln>
                <a:noFill/>
              </a:ln>
              <a:solidFill>
                <a:srgbClr val="155581"/>
              </a:solidFill>
              <a:effectLst/>
              <a:uLnTx/>
              <a:uFillTx/>
              <a:latin typeface="Calibri" panose="020F0502020204030204" pitchFamily="34" charset="0"/>
              <a:cs typeface="Calibri" panose="020F0502020204030204" pitchFamily="34" charset="0"/>
            </a:endParaRPr>
          </a:p>
          <a:p>
            <a:pPr marL="214313" marR="0" lvl="0" indent="-214313" algn="l" defTabSz="9144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155581"/>
                </a:solidFill>
                <a:effectLst/>
                <a:uLnTx/>
                <a:uFillTx/>
                <a:latin typeface="Calibri" panose="020F0502020204030204" pitchFamily="34" charset="0"/>
                <a:cs typeface="Calibri" panose="020F0502020204030204" pitchFamily="34" charset="0"/>
              </a:rPr>
              <a:t>student who is estranged</a:t>
            </a:r>
          </a:p>
          <a:p>
            <a:pPr marL="0" marR="0" lvl="0" indent="0" algn="l" defTabSz="914400" rtl="0" eaLnBrk="1" fontAlgn="auto" latinLnBrk="0" hangingPunct="1">
              <a:lnSpc>
                <a:spcPct val="100000"/>
              </a:lnSpc>
              <a:spcBef>
                <a:spcPts val="50"/>
              </a:spcBef>
              <a:spcAft>
                <a:spcPts val="50"/>
              </a:spcAft>
              <a:buClrTx/>
              <a:buSzTx/>
              <a:buFontTx/>
              <a:buNone/>
              <a:tabLst/>
              <a:defRPr/>
            </a:pPr>
            <a:endParaRPr kumimoji="0" lang="en-GB" sz="1400" b="0" i="0" u="none" strike="noStrike" kern="1200" cap="none" spc="0" normalizeH="0" baseline="0" noProof="0" dirty="0">
              <a:ln>
                <a:noFill/>
              </a:ln>
              <a:solidFill>
                <a:srgbClr val="155581"/>
              </a:solidFill>
              <a:effectLst/>
              <a:uLnTx/>
              <a:uFillTx/>
              <a:latin typeface="Calibri" panose="020F0502020204030204" pitchFamily="34" charset="0"/>
              <a:cs typeface="Calibri" panose="020F0502020204030204" pitchFamily="34" charset="0"/>
            </a:endParaRPr>
          </a:p>
          <a:p>
            <a:pPr marL="214313" marR="0" lvl="0" indent="-214313" algn="l" defTabSz="9144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155581"/>
                </a:solidFill>
                <a:effectLst/>
                <a:uLnTx/>
                <a:uFillTx/>
                <a:latin typeface="Calibri" panose="020F0502020204030204" pitchFamily="34" charset="0"/>
                <a:cs typeface="Calibri" panose="020F0502020204030204" pitchFamily="34" charset="0"/>
              </a:rPr>
              <a:t>student who is a young carer </a:t>
            </a:r>
          </a:p>
          <a:p>
            <a:pPr marL="0" marR="0" lvl="0" indent="0" algn="l" defTabSz="914400" rtl="0" eaLnBrk="1" fontAlgn="auto" latinLnBrk="0" hangingPunct="1">
              <a:lnSpc>
                <a:spcPct val="100000"/>
              </a:lnSpc>
              <a:spcBef>
                <a:spcPts val="50"/>
              </a:spcBef>
              <a:spcAft>
                <a:spcPts val="50"/>
              </a:spcAft>
              <a:buClrTx/>
              <a:buSzTx/>
              <a:buFontTx/>
              <a:buNone/>
              <a:tabLst/>
              <a:defRPr/>
            </a:pPr>
            <a:endParaRPr kumimoji="0" lang="en-GB" sz="1400" b="0" i="0" u="none" strike="noStrike" kern="1200" cap="none" spc="0" normalizeH="0" baseline="0" noProof="0" dirty="0">
              <a:ln>
                <a:noFill/>
              </a:ln>
              <a:solidFill>
                <a:srgbClr val="155581"/>
              </a:solidFill>
              <a:effectLst/>
              <a:uLnTx/>
              <a:uFillTx/>
              <a:latin typeface="Calibri" panose="020F0502020204030204" pitchFamily="34" charset="0"/>
              <a:cs typeface="Calibri" panose="020F0502020204030204" pitchFamily="34" charset="0"/>
            </a:endParaRPr>
          </a:p>
          <a:p>
            <a:pPr marL="214313" marR="0" lvl="0" indent="-214313" algn="l" defTabSz="9144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155581"/>
                </a:solidFill>
                <a:effectLst/>
                <a:uLnTx/>
                <a:uFillTx/>
                <a:latin typeface="Calibri" panose="020F0502020204030204" pitchFamily="34" charset="0"/>
                <a:cs typeface="Calibri" panose="020F0502020204030204" pitchFamily="34" charset="0"/>
              </a:rPr>
              <a:t>students may also be eligible based on their postcode (SIMD 20).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0" y="0"/>
            <a:ext cx="255373" cy="6858000"/>
          </a:xfrm>
          <a:prstGeom prst="rect">
            <a:avLst/>
          </a:prstGeom>
          <a:solidFill>
            <a:srgbClr val="15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119" t="31766" r="15433" b="33841"/>
          <a:stretch/>
        </p:blipFill>
        <p:spPr>
          <a:xfrm>
            <a:off x="9112101" y="212160"/>
            <a:ext cx="2825467" cy="919661"/>
          </a:xfrm>
          <a:prstGeom prst="rect">
            <a:avLst/>
          </a:prstGeom>
        </p:spPr>
      </p:pic>
      <p:sp>
        <p:nvSpPr>
          <p:cNvPr id="11" name="TextBox 10"/>
          <p:cNvSpPr txBox="1"/>
          <p:nvPr/>
        </p:nvSpPr>
        <p:spPr>
          <a:xfrm>
            <a:off x="588828" y="343857"/>
            <a:ext cx="7791243" cy="769441"/>
          </a:xfrm>
          <a:prstGeom prst="rect">
            <a:avLst/>
          </a:prstGeom>
          <a:noFill/>
        </p:spPr>
        <p:txBody>
          <a:bodyPr wrap="square" rtlCol="0">
            <a:spAutoFit/>
          </a:bodyPr>
          <a:lstStyle/>
          <a:p>
            <a:r>
              <a:rPr lang="en-GB" sz="4400" b="1" dirty="0">
                <a:solidFill>
                  <a:srgbClr val="155581"/>
                </a:solidFill>
              </a:rPr>
              <a:t>LEAPS eligibility criteria</a:t>
            </a:r>
          </a:p>
        </p:txBody>
      </p:sp>
    </p:spTree>
    <p:extLst>
      <p:ext uri="{BB962C8B-B14F-4D97-AF65-F5344CB8AC3E}">
        <p14:creationId xmlns:p14="http://schemas.microsoft.com/office/powerpoint/2010/main" val="2194099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72. THE NEW NEW – The Perfect System">
            <a:extLst>
              <a:ext uri="{FF2B5EF4-FFF2-40B4-BE49-F238E27FC236}">
                <a16:creationId xmlns:a16="http://schemas.microsoft.com/office/drawing/2014/main" id="{6A98D609-23CC-8C2F-18C3-6232B0EE09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50" r="5200"/>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77981" y="1122363"/>
            <a:ext cx="4023360" cy="3204134"/>
          </a:xfrm>
        </p:spPr>
        <p:txBody>
          <a:bodyPr anchor="b">
            <a:normAutofit/>
          </a:bodyPr>
          <a:lstStyle/>
          <a:p>
            <a:pPr algn="l"/>
            <a:r>
              <a:rPr lang="en-GB" sz="4400" b="1">
                <a:solidFill>
                  <a:schemeClr val="bg1"/>
                </a:solidFill>
                <a:effectLst>
                  <a:outerShdw blurRad="38100" dist="38100" dir="2700000" algn="tl">
                    <a:srgbClr val="000000">
                      <a:alpha val="43137"/>
                    </a:srgbClr>
                  </a:outerShdw>
                </a:effectLst>
                <a:latin typeface="Century Gothic" panose="020B0502020202020204" pitchFamily="34" charset="0"/>
              </a:rPr>
              <a:t>Parental engagement @ Firrhill </a:t>
            </a:r>
          </a:p>
        </p:txBody>
      </p:sp>
      <p:sp>
        <p:nvSpPr>
          <p:cNvPr id="3" name="Subtitle 2"/>
          <p:cNvSpPr>
            <a:spLocks noGrp="1"/>
          </p:cNvSpPr>
          <p:nvPr>
            <p:ph type="subTitle" idx="1"/>
          </p:nvPr>
        </p:nvSpPr>
        <p:spPr>
          <a:xfrm>
            <a:off x="477980" y="4872922"/>
            <a:ext cx="4023359" cy="1208141"/>
          </a:xfrm>
        </p:spPr>
        <p:txBody>
          <a:bodyPr>
            <a:normAutofit/>
          </a:bodyPr>
          <a:lstStyle/>
          <a:p>
            <a:pPr algn="l"/>
            <a:r>
              <a:rPr lang="en-GB" sz="2000" b="1">
                <a:solidFill>
                  <a:schemeClr val="bg1"/>
                </a:solidFill>
                <a:latin typeface="Century Gothic" panose="020B0502020202020204" pitchFamily="34" charset="0"/>
              </a:rPr>
              <a:t> </a:t>
            </a:r>
            <a:endParaRPr lang="en-GB" sz="2000" b="1">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21308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55373" cy="6858000"/>
          </a:xfrm>
          <a:prstGeom prst="rect">
            <a:avLst/>
          </a:prstGeom>
          <a:solidFill>
            <a:srgbClr val="15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10" name="Picture 9"/>
          <p:cNvPicPr>
            <a:picLocks noChangeAspect="1"/>
          </p:cNvPicPr>
          <p:nvPr/>
        </p:nvPicPr>
        <p:blipFill rotWithShape="1">
          <a:blip r:embed="rId3"/>
          <a:srcRect l="-1" r="9169" b="74730"/>
          <a:stretch/>
        </p:blipFill>
        <p:spPr>
          <a:xfrm>
            <a:off x="1794671" y="1522603"/>
            <a:ext cx="8516931" cy="1350723"/>
          </a:xfrm>
          <a:prstGeom prst="rect">
            <a:avLst/>
          </a:prstGeom>
        </p:spPr>
      </p:pic>
      <p:pic>
        <p:nvPicPr>
          <p:cNvPr id="3" name="Picture 2"/>
          <p:cNvPicPr>
            <a:picLocks noChangeAspect="1"/>
          </p:cNvPicPr>
          <p:nvPr/>
        </p:nvPicPr>
        <p:blipFill rotWithShape="1">
          <a:blip r:embed="rId4"/>
          <a:srcRect l="1709" t="15751" r="1408" b="17605"/>
          <a:stretch/>
        </p:blipFill>
        <p:spPr>
          <a:xfrm>
            <a:off x="1794671" y="3004827"/>
            <a:ext cx="8516931" cy="3295452"/>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5119" t="31766" r="15433" b="33841"/>
          <a:stretch/>
        </p:blipFill>
        <p:spPr>
          <a:xfrm>
            <a:off x="9112101" y="212160"/>
            <a:ext cx="2825467" cy="919661"/>
          </a:xfrm>
          <a:prstGeom prst="rect">
            <a:avLst/>
          </a:prstGeom>
        </p:spPr>
      </p:pic>
      <p:sp>
        <p:nvSpPr>
          <p:cNvPr id="13" name="Freeform 12"/>
          <p:cNvSpPr/>
          <p:nvPr/>
        </p:nvSpPr>
        <p:spPr>
          <a:xfrm>
            <a:off x="972653" y="5629345"/>
            <a:ext cx="920872" cy="337368"/>
          </a:xfrm>
          <a:custGeom>
            <a:avLst/>
            <a:gdLst>
              <a:gd name="connsiteX0" fmla="*/ 449952 w 948716"/>
              <a:gd name="connsiteY0" fmla="*/ 0 h 4119418"/>
              <a:gd name="connsiteX1" fmla="*/ 15843 w 948716"/>
              <a:gd name="connsiteY1" fmla="*/ 2669309 h 4119418"/>
              <a:gd name="connsiteX2" fmla="*/ 948716 w 948716"/>
              <a:gd name="connsiteY2" fmla="*/ 4119418 h 4119418"/>
            </a:gdLst>
            <a:ahLst/>
            <a:cxnLst>
              <a:cxn ang="0">
                <a:pos x="connsiteX0" y="connsiteY0"/>
              </a:cxn>
              <a:cxn ang="0">
                <a:pos x="connsiteX1" y="connsiteY1"/>
              </a:cxn>
              <a:cxn ang="0">
                <a:pos x="connsiteX2" y="connsiteY2"/>
              </a:cxn>
            </a:cxnLst>
            <a:rect l="l" t="t" r="r" b="b"/>
            <a:pathLst>
              <a:path w="948716" h="4119418">
                <a:moveTo>
                  <a:pt x="449952" y="0"/>
                </a:moveTo>
                <a:cubicBezTo>
                  <a:pt x="191334" y="991369"/>
                  <a:pt x="-67284" y="1982739"/>
                  <a:pt x="15843" y="2669309"/>
                </a:cubicBezTo>
                <a:cubicBezTo>
                  <a:pt x="98970" y="3355879"/>
                  <a:pt x="523843" y="3737648"/>
                  <a:pt x="948716" y="4119418"/>
                </a:cubicBezTo>
              </a:path>
            </a:pathLst>
          </a:custGeom>
          <a:ln w="31750" cap="flat" cmpd="sng" algn="ctr">
            <a:solidFill>
              <a:schemeClr val="accent4"/>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sp>
        <p:nvSpPr>
          <p:cNvPr id="11" name="TextBox 10"/>
          <p:cNvSpPr txBox="1"/>
          <p:nvPr/>
        </p:nvSpPr>
        <p:spPr>
          <a:xfrm>
            <a:off x="588828" y="343857"/>
            <a:ext cx="7791243" cy="769441"/>
          </a:xfrm>
          <a:prstGeom prst="rect">
            <a:avLst/>
          </a:prstGeom>
          <a:noFill/>
        </p:spPr>
        <p:txBody>
          <a:bodyPr wrap="square" rtlCol="0">
            <a:spAutoFit/>
          </a:bodyPr>
          <a:lstStyle/>
          <a:p>
            <a:r>
              <a:rPr lang="en-GB" sz="4400" b="1" dirty="0">
                <a:solidFill>
                  <a:srgbClr val="155581"/>
                </a:solidFill>
              </a:rPr>
              <a:t>Postcode checker</a:t>
            </a:r>
          </a:p>
        </p:txBody>
      </p:sp>
    </p:spTree>
    <p:extLst>
      <p:ext uri="{BB962C8B-B14F-4D97-AF65-F5344CB8AC3E}">
        <p14:creationId xmlns:p14="http://schemas.microsoft.com/office/powerpoint/2010/main" val="223412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255373" cy="6858000"/>
          </a:xfrm>
          <a:prstGeom prst="rect">
            <a:avLst/>
          </a:prstGeom>
          <a:solidFill>
            <a:srgbClr val="15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5436" t="1492" r="20656" b="8052"/>
          <a:stretch/>
        </p:blipFill>
        <p:spPr>
          <a:xfrm>
            <a:off x="4088686" y="1139480"/>
            <a:ext cx="4101739" cy="3265715"/>
          </a:xfrm>
          <a:prstGeom prst="rect">
            <a:avLst/>
          </a:prstGeom>
        </p:spPr>
      </p:pic>
      <p:pic>
        <p:nvPicPr>
          <p:cNvPr id="10" name="Picture 9">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2304" y="4873315"/>
            <a:ext cx="3690095" cy="812393"/>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5119" t="31766" r="15433" b="33841"/>
          <a:stretch/>
        </p:blipFill>
        <p:spPr>
          <a:xfrm>
            <a:off x="9112101" y="212160"/>
            <a:ext cx="2825467" cy="919661"/>
          </a:xfrm>
          <a:prstGeom prst="rect">
            <a:avLst/>
          </a:prstGeom>
        </p:spPr>
      </p:pic>
      <p:sp>
        <p:nvSpPr>
          <p:cNvPr id="15" name="TextBox 14"/>
          <p:cNvSpPr txBox="1"/>
          <p:nvPr/>
        </p:nvSpPr>
        <p:spPr>
          <a:xfrm>
            <a:off x="2976224" y="4405195"/>
            <a:ext cx="6326659" cy="646331"/>
          </a:xfrm>
          <a:prstGeom prst="rect">
            <a:avLst/>
          </a:prstGeom>
          <a:noFill/>
        </p:spPr>
        <p:txBody>
          <a:bodyPr wrap="square" rtlCol="0">
            <a:spAutoFit/>
          </a:bodyPr>
          <a:lstStyle/>
          <a:p>
            <a:pPr algn="ctr"/>
            <a:r>
              <a:rPr lang="en-GB" sz="3600" b="1" i="1" dirty="0">
                <a:solidFill>
                  <a:srgbClr val="155581"/>
                </a:solidFill>
              </a:rPr>
              <a:t>1:1 interview</a:t>
            </a:r>
          </a:p>
        </p:txBody>
      </p:sp>
    </p:spTree>
    <p:extLst>
      <p:ext uri="{BB962C8B-B14F-4D97-AF65-F5344CB8AC3E}">
        <p14:creationId xmlns:p14="http://schemas.microsoft.com/office/powerpoint/2010/main" val="118246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b="18672"/>
          <a:stretch/>
        </p:blipFill>
        <p:spPr>
          <a:xfrm>
            <a:off x="-347788" y="-390482"/>
            <a:ext cx="8348321" cy="3819482"/>
          </a:xfrm>
          <a:prstGeom prst="rect">
            <a:avLst/>
          </a:prstGeom>
        </p:spPr>
      </p:pic>
      <p:sp>
        <p:nvSpPr>
          <p:cNvPr id="5" name="TextBox 4"/>
          <p:cNvSpPr txBox="1"/>
          <p:nvPr/>
        </p:nvSpPr>
        <p:spPr>
          <a:xfrm>
            <a:off x="1459702" y="3643089"/>
            <a:ext cx="9620674" cy="3000821"/>
          </a:xfrm>
          <a:prstGeom prst="rect">
            <a:avLst/>
          </a:prstGeom>
          <a:noFill/>
        </p:spPr>
        <p:txBody>
          <a:bodyPr wrap="square" rtlCol="0">
            <a:spAutoFit/>
          </a:bodyPr>
          <a:lstStyle/>
          <a:p>
            <a:r>
              <a:rPr lang="en-GB" sz="2100" b="1" dirty="0">
                <a:solidFill>
                  <a:srgbClr val="155581"/>
                </a:solidFill>
              </a:rPr>
              <a:t>LEAPS Transitions Course | Get the academic edge for university</a:t>
            </a:r>
          </a:p>
          <a:p>
            <a:endParaRPr lang="en-GB" sz="1050" b="1" dirty="0">
              <a:solidFill>
                <a:srgbClr val="155581"/>
              </a:solidFill>
            </a:endParaRPr>
          </a:p>
          <a:p>
            <a:r>
              <a:rPr lang="en-GB" sz="2100" dirty="0">
                <a:solidFill>
                  <a:srgbClr val="155581"/>
                </a:solidFill>
              </a:rPr>
              <a:t>This course is an </a:t>
            </a:r>
            <a:r>
              <a:rPr lang="en-GB" sz="2100" b="1" dirty="0">
                <a:solidFill>
                  <a:srgbClr val="155581"/>
                </a:solidFill>
              </a:rPr>
              <a:t>S6 timetable option </a:t>
            </a:r>
            <a:r>
              <a:rPr lang="en-GB" sz="2100" dirty="0">
                <a:solidFill>
                  <a:srgbClr val="155581"/>
                </a:solidFill>
              </a:rPr>
              <a:t>for LEAPS-eligible students. </a:t>
            </a:r>
          </a:p>
          <a:p>
            <a:r>
              <a:rPr lang="en-GB" sz="2100" dirty="0">
                <a:solidFill>
                  <a:srgbClr val="155581"/>
                </a:solidFill>
              </a:rPr>
              <a:t>Develop </a:t>
            </a:r>
            <a:r>
              <a:rPr lang="en-GB" sz="2100" b="1" dirty="0">
                <a:solidFill>
                  <a:srgbClr val="155581"/>
                </a:solidFill>
              </a:rPr>
              <a:t>key first-year university-level academic skills </a:t>
            </a:r>
            <a:r>
              <a:rPr lang="en-GB" sz="2100" dirty="0">
                <a:solidFill>
                  <a:srgbClr val="155581"/>
                </a:solidFill>
              </a:rPr>
              <a:t>to help you move from school to university! </a:t>
            </a:r>
          </a:p>
          <a:p>
            <a:endParaRPr lang="en-GB" sz="2100" dirty="0">
              <a:solidFill>
                <a:srgbClr val="155581"/>
              </a:solidFill>
            </a:endParaRPr>
          </a:p>
          <a:p>
            <a:r>
              <a:rPr lang="en-GB" sz="2100" dirty="0">
                <a:solidFill>
                  <a:srgbClr val="155581"/>
                </a:solidFill>
              </a:rPr>
              <a:t>Sessions take place </a:t>
            </a:r>
            <a:r>
              <a:rPr lang="en-GB" sz="2100" b="1" dirty="0">
                <a:solidFill>
                  <a:srgbClr val="155581"/>
                </a:solidFill>
              </a:rPr>
              <a:t>online </a:t>
            </a:r>
            <a:r>
              <a:rPr lang="en-GB" sz="2100" dirty="0">
                <a:solidFill>
                  <a:srgbClr val="155581"/>
                </a:solidFill>
              </a:rPr>
              <a:t>and on a </a:t>
            </a:r>
            <a:r>
              <a:rPr lang="en-GB" sz="2100" b="1" dirty="0">
                <a:solidFill>
                  <a:srgbClr val="155581"/>
                </a:solidFill>
              </a:rPr>
              <a:t>university campus</a:t>
            </a:r>
            <a:r>
              <a:rPr lang="en-GB" sz="2100" dirty="0">
                <a:solidFill>
                  <a:srgbClr val="155581"/>
                </a:solidFill>
              </a:rPr>
              <a:t> in Edinburgh.</a:t>
            </a:r>
          </a:p>
          <a:p>
            <a:endParaRPr lang="en-GB" sz="1050" dirty="0"/>
          </a:p>
          <a:p>
            <a:r>
              <a:rPr lang="en-GB" sz="2100" b="1" dirty="0">
                <a:solidFill>
                  <a:srgbClr val="0070C0"/>
                </a:solidFill>
              </a:rPr>
              <a:t>www.leapsonline.org/transitions-course</a:t>
            </a:r>
          </a:p>
          <a:p>
            <a:endParaRPr lang="en-GB" sz="2100" dirty="0"/>
          </a:p>
        </p:txBody>
      </p:sp>
      <p:sp>
        <p:nvSpPr>
          <p:cNvPr id="8" name="Rectangle 7"/>
          <p:cNvSpPr/>
          <p:nvPr/>
        </p:nvSpPr>
        <p:spPr>
          <a:xfrm>
            <a:off x="0" y="0"/>
            <a:ext cx="255373" cy="6858000"/>
          </a:xfrm>
          <a:prstGeom prst="rect">
            <a:avLst/>
          </a:prstGeom>
          <a:solidFill>
            <a:srgbClr val="15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5119" t="31766" r="15433" b="33841"/>
          <a:stretch/>
        </p:blipFill>
        <p:spPr>
          <a:xfrm>
            <a:off x="9112101" y="212160"/>
            <a:ext cx="2825467" cy="919661"/>
          </a:xfrm>
          <a:prstGeom prst="rect">
            <a:avLst/>
          </a:prstGeom>
        </p:spPr>
      </p:pic>
    </p:spTree>
    <p:extLst>
      <p:ext uri="{BB962C8B-B14F-4D97-AF65-F5344CB8AC3E}">
        <p14:creationId xmlns:p14="http://schemas.microsoft.com/office/powerpoint/2010/main" val="878552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55373" cy="6858000"/>
          </a:xfrm>
          <a:prstGeom prst="rect">
            <a:avLst/>
          </a:prstGeom>
          <a:solidFill>
            <a:srgbClr val="15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119" t="31766" r="15433" b="33841"/>
          <a:stretch/>
        </p:blipFill>
        <p:spPr>
          <a:xfrm>
            <a:off x="9112101" y="212160"/>
            <a:ext cx="2825467" cy="919661"/>
          </a:xfrm>
          <a:prstGeom prst="rect">
            <a:avLst/>
          </a:prstGeom>
        </p:spPr>
      </p:pic>
      <p:pic>
        <p:nvPicPr>
          <p:cNvPr id="9" name="Picture 4" descr="https://www.leapsonline.org/sites/default/files/styles/blog_image/public/reasons%2C%20routes%20and%20reality%20tile.jpg?itok=VHh5MR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546" y="1506070"/>
            <a:ext cx="4073693" cy="40736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www.leapsonline.org/sites/default/files/styles/blog_image/public/college%20and%20uni%20difference.jpg?itok=hoWV0ev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9741" y="1506070"/>
            <a:ext cx="4069713" cy="40697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8828" y="343857"/>
            <a:ext cx="5289943" cy="769441"/>
          </a:xfrm>
          <a:prstGeom prst="rect">
            <a:avLst/>
          </a:prstGeom>
          <a:noFill/>
        </p:spPr>
        <p:txBody>
          <a:bodyPr wrap="square" rtlCol="0">
            <a:spAutoFit/>
          </a:bodyPr>
          <a:lstStyle/>
          <a:p>
            <a:r>
              <a:rPr lang="en-GB" sz="4400" b="1" dirty="0">
                <a:solidFill>
                  <a:srgbClr val="155581"/>
                </a:solidFill>
              </a:rPr>
              <a:t>Getting started…</a:t>
            </a:r>
          </a:p>
        </p:txBody>
      </p:sp>
    </p:spTree>
    <p:extLst>
      <p:ext uri="{BB962C8B-B14F-4D97-AF65-F5344CB8AC3E}">
        <p14:creationId xmlns:p14="http://schemas.microsoft.com/office/powerpoint/2010/main" val="873425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55373" cy="6858000"/>
          </a:xfrm>
          <a:prstGeom prst="rect">
            <a:avLst/>
          </a:prstGeom>
          <a:solidFill>
            <a:srgbClr val="15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Rectangle 5"/>
          <p:cNvSpPr/>
          <p:nvPr/>
        </p:nvSpPr>
        <p:spPr>
          <a:xfrm>
            <a:off x="5563643" y="3244334"/>
            <a:ext cx="184731" cy="369332"/>
          </a:xfrm>
          <a:prstGeom prst="rect">
            <a:avLst/>
          </a:prstGeom>
        </p:spPr>
        <p:txBody>
          <a:bodyPr wrap="none">
            <a:spAutoFit/>
          </a:bodyPr>
          <a:lstStyle/>
          <a:p>
            <a:endParaRPr lang="en-GB" dirty="0"/>
          </a:p>
        </p:txBody>
      </p:sp>
      <p:pic>
        <p:nvPicPr>
          <p:cNvPr id="7" name="Picture 6"/>
          <p:cNvPicPr>
            <a:picLocks noChangeAspect="1"/>
          </p:cNvPicPr>
          <p:nvPr/>
        </p:nvPicPr>
        <p:blipFill rotWithShape="1">
          <a:blip r:embed="rId3"/>
          <a:srcRect l="-1" t="9103" r="258" b="7794"/>
          <a:stretch/>
        </p:blipFill>
        <p:spPr>
          <a:xfrm>
            <a:off x="1930475" y="1589529"/>
            <a:ext cx="8642081" cy="4048274"/>
          </a:xfrm>
          <a:prstGeom prst="rect">
            <a:avLst/>
          </a:prstGeom>
          <a:ln>
            <a:solidFill>
              <a:srgbClr val="00B0F0"/>
            </a:solidFill>
          </a:ln>
        </p:spPr>
      </p:pic>
      <p:sp>
        <p:nvSpPr>
          <p:cNvPr id="15" name="TextBox 14"/>
          <p:cNvSpPr txBox="1"/>
          <p:nvPr/>
        </p:nvSpPr>
        <p:spPr>
          <a:xfrm>
            <a:off x="1930475" y="5449543"/>
            <a:ext cx="8507974" cy="800219"/>
          </a:xfrm>
          <a:prstGeom prst="rect">
            <a:avLst/>
          </a:prstGeom>
          <a:noFill/>
        </p:spPr>
        <p:txBody>
          <a:bodyPr wrap="square" rtlCol="0">
            <a:spAutoFit/>
          </a:bodyPr>
          <a:lstStyle/>
          <a:p>
            <a:pPr marL="285750" indent="-285750" algn="ctr">
              <a:buFont typeface="Arial" panose="020B0604020202020204" pitchFamily="34" charset="0"/>
              <a:buChar char="•"/>
            </a:pPr>
            <a:endParaRPr lang="en-GB" b="1" dirty="0">
              <a:latin typeface="Gill Sans MT" panose="020B0502020104020203"/>
            </a:endParaRPr>
          </a:p>
          <a:p>
            <a:pPr algn="ctr"/>
            <a:r>
              <a:rPr lang="en-GB" sz="2800" b="1" dirty="0">
                <a:latin typeface="Gill Sans MT" panose="020B0502020104020203"/>
                <a:hlinkClick r:id="rId4"/>
              </a:rPr>
              <a:t>www.leapsonline.org/parents</a:t>
            </a:r>
            <a:endParaRPr lang="en-GB" sz="2800" b="1" dirty="0">
              <a:latin typeface="Gill Sans MT" panose="020B0502020104020203"/>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5119" t="31766" r="15433" b="33841"/>
          <a:stretch/>
        </p:blipFill>
        <p:spPr>
          <a:xfrm>
            <a:off x="9112101" y="212160"/>
            <a:ext cx="2825467" cy="919661"/>
          </a:xfrm>
          <a:prstGeom prst="rect">
            <a:avLst/>
          </a:prstGeom>
        </p:spPr>
      </p:pic>
      <p:sp>
        <p:nvSpPr>
          <p:cNvPr id="9" name="TextBox 8"/>
          <p:cNvSpPr txBox="1"/>
          <p:nvPr/>
        </p:nvSpPr>
        <p:spPr>
          <a:xfrm>
            <a:off x="588828" y="343857"/>
            <a:ext cx="7791243" cy="769441"/>
          </a:xfrm>
          <a:prstGeom prst="rect">
            <a:avLst/>
          </a:prstGeom>
          <a:noFill/>
        </p:spPr>
        <p:txBody>
          <a:bodyPr wrap="square" rtlCol="0">
            <a:spAutoFit/>
          </a:bodyPr>
          <a:lstStyle/>
          <a:p>
            <a:r>
              <a:rPr lang="en-GB" sz="4400" b="1" dirty="0">
                <a:solidFill>
                  <a:srgbClr val="155581"/>
                </a:solidFill>
              </a:rPr>
              <a:t>For parents and carers…</a:t>
            </a:r>
          </a:p>
        </p:txBody>
      </p:sp>
    </p:spTree>
    <p:extLst>
      <p:ext uri="{BB962C8B-B14F-4D97-AF65-F5344CB8AC3E}">
        <p14:creationId xmlns:p14="http://schemas.microsoft.com/office/powerpoint/2010/main" val="1951779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54389-4ACD-7945-950E-AA72D5AEA61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1B3688A-7622-528F-1F9F-23B3F56E5494}"/>
              </a:ext>
            </a:extLst>
          </p:cNvPr>
          <p:cNvSpPr>
            <a:spLocks noGrp="1"/>
          </p:cNvSpPr>
          <p:nvPr>
            <p:ph idx="1"/>
          </p:nvPr>
        </p:nvSpPr>
        <p:spPr/>
        <p:txBody>
          <a:bodyPr/>
          <a:lstStyle/>
          <a:p>
            <a:endParaRPr lang="en-GB"/>
          </a:p>
        </p:txBody>
      </p:sp>
      <p:pic>
        <p:nvPicPr>
          <p:cNvPr id="1026" name="Picture 2" descr="Apprenticeships | Apprenticeships.scot: Work, Learn &amp; Earn">
            <a:extLst>
              <a:ext uri="{FF2B5EF4-FFF2-40B4-BE49-F238E27FC236}">
                <a16:creationId xmlns:a16="http://schemas.microsoft.com/office/drawing/2014/main" id="{A816F356-25D1-E5D7-673C-D0E242A56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121920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4242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95FE9-33E8-C235-2D60-B386DDDC3E2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721BC4B-0CED-F121-9B63-FDCDDFE9DBB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BE2EE0B-587C-1647-EFC8-23C2278C19A3}"/>
              </a:ext>
            </a:extLst>
          </p:cNvPr>
          <p:cNvPicPr>
            <a:picLocks noChangeAspect="1"/>
          </p:cNvPicPr>
          <p:nvPr/>
        </p:nvPicPr>
        <p:blipFill>
          <a:blip r:embed="rId2"/>
          <a:stretch>
            <a:fillRect/>
          </a:stretch>
        </p:blipFill>
        <p:spPr>
          <a:xfrm>
            <a:off x="2481439" y="0"/>
            <a:ext cx="7229121" cy="6858000"/>
          </a:xfrm>
          <a:prstGeom prst="rect">
            <a:avLst/>
          </a:prstGeom>
        </p:spPr>
      </p:pic>
    </p:spTree>
    <p:extLst>
      <p:ext uri="{BB962C8B-B14F-4D97-AF65-F5344CB8AC3E}">
        <p14:creationId xmlns:p14="http://schemas.microsoft.com/office/powerpoint/2010/main" val="2055346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161C4-A03F-A77E-C96E-3BD2A2A50BE1}"/>
              </a:ext>
            </a:extLst>
          </p:cNvPr>
          <p:cNvSpPr>
            <a:spLocks noGrp="1"/>
          </p:cNvSpPr>
          <p:nvPr>
            <p:ph type="title"/>
          </p:nvPr>
        </p:nvSpPr>
        <p:spPr/>
        <p:txBody>
          <a:bodyPr/>
          <a:lstStyle/>
          <a:p>
            <a:r>
              <a:rPr lang="en-GB" dirty="0"/>
              <a:t>Apprenticeships - </a:t>
            </a:r>
          </a:p>
        </p:txBody>
      </p:sp>
      <p:sp>
        <p:nvSpPr>
          <p:cNvPr id="3" name="Content Placeholder 2">
            <a:extLst>
              <a:ext uri="{FF2B5EF4-FFF2-40B4-BE49-F238E27FC236}">
                <a16:creationId xmlns:a16="http://schemas.microsoft.com/office/drawing/2014/main" id="{8445B995-0CD5-AE5C-8CB6-9CE11ED78B35}"/>
              </a:ext>
            </a:extLst>
          </p:cNvPr>
          <p:cNvSpPr>
            <a:spLocks noGrp="1"/>
          </p:cNvSpPr>
          <p:nvPr>
            <p:ph idx="1"/>
          </p:nvPr>
        </p:nvSpPr>
        <p:spPr/>
        <p:txBody>
          <a:bodyPr>
            <a:normAutofit lnSpcReduction="10000"/>
          </a:bodyPr>
          <a:lstStyle/>
          <a:p>
            <a:r>
              <a:rPr lang="en-GB" dirty="0"/>
              <a:t>Wide ranging and varied – from ‘traditional’ to new.</a:t>
            </a:r>
          </a:p>
          <a:p>
            <a:r>
              <a:rPr lang="en-GB" dirty="0"/>
              <a:t>‘Earn and Learn’</a:t>
            </a:r>
          </a:p>
          <a:p>
            <a:r>
              <a:rPr lang="en-GB" dirty="0"/>
              <a:t>Wide range of qualification requirements and salaries.</a:t>
            </a:r>
          </a:p>
          <a:p>
            <a:r>
              <a:rPr lang="en-GB" dirty="0"/>
              <a:t>Can be very competitive – often a multi-stage interview process.</a:t>
            </a:r>
          </a:p>
          <a:p>
            <a:r>
              <a:rPr lang="en-GB" dirty="0"/>
              <a:t>‘Rolling’, so pupils need to check website often. Not on a college / university timeline.</a:t>
            </a:r>
          </a:p>
          <a:p>
            <a:endParaRPr lang="en-GB" dirty="0"/>
          </a:p>
        </p:txBody>
      </p:sp>
    </p:spTree>
    <p:extLst>
      <p:ext uri="{BB962C8B-B14F-4D97-AF65-F5344CB8AC3E}">
        <p14:creationId xmlns:p14="http://schemas.microsoft.com/office/powerpoint/2010/main" val="1734664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B302D-F658-95E5-D99E-DED2B1B069E4}"/>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8F7B74C6-538C-4858-8034-C81BE1E315B9}"/>
              </a:ext>
            </a:extLst>
          </p:cNvPr>
          <p:cNvSpPr>
            <a:spLocks noGrp="1"/>
          </p:cNvSpPr>
          <p:nvPr>
            <p:ph idx="1"/>
          </p:nvPr>
        </p:nvSpPr>
        <p:spPr>
          <a:xfrm>
            <a:off x="718201" y="1940119"/>
            <a:ext cx="11102130" cy="4627519"/>
          </a:xfrm>
        </p:spPr>
        <p:txBody>
          <a:bodyPr>
            <a:normAutofit fontScale="92500"/>
          </a:bodyPr>
          <a:lstStyle/>
          <a:p>
            <a:r>
              <a:rPr lang="en-GB" dirty="0"/>
              <a:t>UCAS Discovery Event – Thursday 5</a:t>
            </a:r>
            <a:r>
              <a:rPr lang="en-GB" baseline="30000" dirty="0"/>
              <a:t>th</a:t>
            </a:r>
            <a:r>
              <a:rPr lang="en-GB" dirty="0"/>
              <a:t> September – information to follow.</a:t>
            </a:r>
          </a:p>
          <a:p>
            <a:endParaRPr lang="en-GB" dirty="0"/>
          </a:p>
          <a:p>
            <a:r>
              <a:rPr lang="en-GB" dirty="0"/>
              <a:t>Pupils receiving personal statement lessons in PSE – ongoing</a:t>
            </a:r>
          </a:p>
          <a:p>
            <a:endParaRPr lang="en-GB" dirty="0"/>
          </a:p>
          <a:p>
            <a:r>
              <a:rPr lang="en-GB" dirty="0"/>
              <a:t>Your child – to be researching their options!</a:t>
            </a:r>
          </a:p>
          <a:p>
            <a:endParaRPr lang="en-GB" dirty="0"/>
          </a:p>
          <a:p>
            <a:r>
              <a:rPr lang="en-GB" dirty="0"/>
              <a:t>SDS support – Paula and Megan, Careers Advisors, based in school. </a:t>
            </a:r>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346375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94BD-05D1-EB8E-E42A-1FF297BFA6D5}"/>
              </a:ext>
            </a:extLst>
          </p:cNvPr>
          <p:cNvSpPr>
            <a:spLocks noGrp="1"/>
          </p:cNvSpPr>
          <p:nvPr>
            <p:ph type="title"/>
          </p:nvPr>
        </p:nvSpPr>
        <p:spPr>
          <a:xfrm>
            <a:off x="838200" y="365125"/>
            <a:ext cx="9868593" cy="1280795"/>
          </a:xfrm>
          <a:solidFill>
            <a:srgbClr val="FFFF00"/>
          </a:solidFill>
        </p:spPr>
        <p:txBody>
          <a:bodyPr/>
          <a:lstStyle/>
          <a:p>
            <a:r>
              <a:rPr lang="en-GB" b="1" dirty="0"/>
              <a:t>Why parental engagement? </a:t>
            </a:r>
          </a:p>
        </p:txBody>
      </p:sp>
      <p:sp>
        <p:nvSpPr>
          <p:cNvPr id="3" name="Content Placeholder 2">
            <a:extLst>
              <a:ext uri="{FF2B5EF4-FFF2-40B4-BE49-F238E27FC236}">
                <a16:creationId xmlns:a16="http://schemas.microsoft.com/office/drawing/2014/main" id="{D555138D-564F-3C26-6E26-491D761E06CB}"/>
              </a:ext>
            </a:extLst>
          </p:cNvPr>
          <p:cNvSpPr>
            <a:spLocks noGrp="1"/>
          </p:cNvSpPr>
          <p:nvPr>
            <p:ph idx="1"/>
          </p:nvPr>
        </p:nvSpPr>
        <p:spPr/>
        <p:txBody>
          <a:bodyPr>
            <a:noAutofit/>
          </a:bodyPr>
          <a:lstStyle/>
          <a:p>
            <a:r>
              <a:rPr lang="en-GB" sz="3600" b="1" dirty="0"/>
              <a:t>Policy landscape – parental engagement a key driver </a:t>
            </a:r>
            <a:r>
              <a:rPr lang="en-GB" sz="2400" b="1" i="1" dirty="0"/>
              <a:t>(SG NIF 2016, Achieving excellence and equity 2022)</a:t>
            </a:r>
          </a:p>
          <a:p>
            <a:r>
              <a:rPr lang="en-GB" sz="3600" b="1" dirty="0"/>
              <a:t>“Primary determinant of higher pupil performance” </a:t>
            </a:r>
            <a:r>
              <a:rPr lang="en-GB" sz="2400" b="1" i="1" dirty="0"/>
              <a:t>(</a:t>
            </a:r>
            <a:r>
              <a:rPr lang="en-GB" sz="2400" b="1" i="1" dirty="0" err="1"/>
              <a:t>Topor</a:t>
            </a:r>
            <a:r>
              <a:rPr lang="en-GB" sz="2400" b="1" i="1" dirty="0"/>
              <a:t> et al, 2010)</a:t>
            </a:r>
          </a:p>
          <a:p>
            <a:r>
              <a:rPr lang="en-GB" sz="3600" b="1" dirty="0"/>
              <a:t>“One of the best levers schools have for improvement in pupils' outcomes” </a:t>
            </a:r>
            <a:r>
              <a:rPr lang="en-GB" sz="2400" b="1" i="1" dirty="0"/>
              <a:t>(Goodall, 2017)</a:t>
            </a:r>
          </a:p>
          <a:p>
            <a:r>
              <a:rPr lang="en-GB" sz="3600" b="1" dirty="0"/>
              <a:t>“ has most impact when it helps support learning at home, not being </a:t>
            </a:r>
            <a:r>
              <a:rPr lang="en-GB" sz="3600" b="1" dirty="0" err="1"/>
              <a:t>surveillers</a:t>
            </a:r>
            <a:r>
              <a:rPr lang="en-GB" sz="3600" b="1" dirty="0"/>
              <a:t> of homework “ </a:t>
            </a:r>
            <a:r>
              <a:rPr lang="en-GB" sz="2400" b="1" i="1" dirty="0"/>
              <a:t>(Fan and Williams, 2010)</a:t>
            </a:r>
          </a:p>
        </p:txBody>
      </p:sp>
    </p:spTree>
    <p:extLst>
      <p:ext uri="{BB962C8B-B14F-4D97-AF65-F5344CB8AC3E}">
        <p14:creationId xmlns:p14="http://schemas.microsoft.com/office/powerpoint/2010/main" val="3397320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6398F-4D03-B5DD-5720-ED84E69364A9}"/>
              </a:ext>
            </a:extLst>
          </p:cNvPr>
          <p:cNvSpPr>
            <a:spLocks noGrp="1"/>
          </p:cNvSpPr>
          <p:nvPr>
            <p:ph type="title"/>
          </p:nvPr>
        </p:nvSpPr>
        <p:spPr>
          <a:xfrm>
            <a:off x="838201" y="300580"/>
            <a:ext cx="9829800" cy="1089529"/>
          </a:xfrm>
        </p:spPr>
        <p:txBody>
          <a:bodyPr>
            <a:normAutofit/>
          </a:bodyPr>
          <a:lstStyle/>
          <a:p>
            <a:endParaRPr lang="en-GB" sz="3600" dirty="0">
              <a:solidFill>
                <a:srgbClr val="FFFFFF"/>
              </a:solidFill>
            </a:endParaRPr>
          </a:p>
        </p:txBody>
      </p:sp>
      <p:graphicFrame>
        <p:nvGraphicFramePr>
          <p:cNvPr id="5" name="Content Placeholder 2">
            <a:extLst>
              <a:ext uri="{FF2B5EF4-FFF2-40B4-BE49-F238E27FC236}">
                <a16:creationId xmlns:a16="http://schemas.microsoft.com/office/drawing/2014/main" id="{8AA90078-BCCB-090E-EE34-B8A648207DA6}"/>
              </a:ext>
            </a:extLst>
          </p:cNvPr>
          <p:cNvGraphicFramePr>
            <a:graphicFrameLocks noGrp="1"/>
          </p:cNvGraphicFramePr>
          <p:nvPr>
            <p:ph idx="1"/>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9146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419A8-3CCF-A502-4F7B-7C45AD3D181E}"/>
              </a:ext>
            </a:extLst>
          </p:cNvPr>
          <p:cNvSpPr>
            <a:spLocks noGrp="1"/>
          </p:cNvSpPr>
          <p:nvPr>
            <p:ph type="title"/>
          </p:nvPr>
        </p:nvSpPr>
        <p:spPr/>
        <p:txBody>
          <a:bodyPr/>
          <a:lstStyle/>
          <a:p>
            <a:r>
              <a:rPr lang="en-GB" dirty="0"/>
              <a:t>Outcomes</a:t>
            </a:r>
          </a:p>
        </p:txBody>
      </p:sp>
      <p:sp>
        <p:nvSpPr>
          <p:cNvPr id="3" name="Content Placeholder 2">
            <a:extLst>
              <a:ext uri="{FF2B5EF4-FFF2-40B4-BE49-F238E27FC236}">
                <a16:creationId xmlns:a16="http://schemas.microsoft.com/office/drawing/2014/main" id="{745D590B-F0EC-CEA0-8342-99D6B2CE5EC2}"/>
              </a:ext>
            </a:extLst>
          </p:cNvPr>
          <p:cNvSpPr>
            <a:spLocks noGrp="1"/>
          </p:cNvSpPr>
          <p:nvPr>
            <p:ph idx="1"/>
          </p:nvPr>
        </p:nvSpPr>
        <p:spPr/>
        <p:txBody>
          <a:bodyPr/>
          <a:lstStyle/>
          <a:p>
            <a:r>
              <a:rPr lang="en-GB" dirty="0"/>
              <a:t>To discuss pathways and options beyond S6 </a:t>
            </a:r>
          </a:p>
          <a:p>
            <a:r>
              <a:rPr lang="en-GB" dirty="0"/>
              <a:t>A look at the UCAS and College application route</a:t>
            </a:r>
          </a:p>
          <a:p>
            <a:r>
              <a:rPr lang="en-GB" dirty="0"/>
              <a:t>Input from Edinburgh Napier University – what they’re looking for in a successful candidate</a:t>
            </a:r>
          </a:p>
          <a:p>
            <a:r>
              <a:rPr lang="en-GB" dirty="0"/>
              <a:t>Input from LEAPS regarding </a:t>
            </a:r>
            <a:r>
              <a:rPr lang="en-GB"/>
              <a:t>Widening Participation</a:t>
            </a:r>
            <a:endParaRPr lang="en-GB" dirty="0"/>
          </a:p>
          <a:p>
            <a:r>
              <a:rPr lang="en-GB" dirty="0"/>
              <a:t>Apprenticeships</a:t>
            </a:r>
          </a:p>
          <a:p>
            <a:r>
              <a:rPr lang="en-GB" dirty="0"/>
              <a:t>Q&amp;A </a:t>
            </a:r>
          </a:p>
        </p:txBody>
      </p:sp>
    </p:spTree>
    <p:extLst>
      <p:ext uri="{BB962C8B-B14F-4D97-AF65-F5344CB8AC3E}">
        <p14:creationId xmlns:p14="http://schemas.microsoft.com/office/powerpoint/2010/main" val="54489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DD6B4-44FC-1D18-1B86-A311E817B45D}"/>
              </a:ext>
            </a:extLst>
          </p:cNvPr>
          <p:cNvSpPr>
            <a:spLocks noGrp="1"/>
          </p:cNvSpPr>
          <p:nvPr>
            <p:ph type="title"/>
          </p:nvPr>
        </p:nvSpPr>
        <p:spPr/>
        <p:txBody>
          <a:bodyPr/>
          <a:lstStyle/>
          <a:p>
            <a:r>
              <a:rPr lang="en-GB" dirty="0"/>
              <a:t>What can you be doing just now?</a:t>
            </a:r>
          </a:p>
        </p:txBody>
      </p:sp>
      <p:sp>
        <p:nvSpPr>
          <p:cNvPr id="3" name="Content Placeholder 2">
            <a:extLst>
              <a:ext uri="{FF2B5EF4-FFF2-40B4-BE49-F238E27FC236}">
                <a16:creationId xmlns:a16="http://schemas.microsoft.com/office/drawing/2014/main" id="{CD80128C-6C36-9911-EBAC-04332DD9A14C}"/>
              </a:ext>
            </a:extLst>
          </p:cNvPr>
          <p:cNvSpPr>
            <a:spLocks noGrp="1"/>
          </p:cNvSpPr>
          <p:nvPr>
            <p:ph idx="1"/>
          </p:nvPr>
        </p:nvSpPr>
        <p:spPr>
          <a:xfrm>
            <a:off x="838200" y="1949450"/>
            <a:ext cx="10781714" cy="4662365"/>
          </a:xfrm>
        </p:spPr>
        <p:txBody>
          <a:bodyPr>
            <a:normAutofit lnSpcReduction="10000"/>
          </a:bodyPr>
          <a:lstStyle/>
          <a:p>
            <a:r>
              <a:rPr lang="en-GB" dirty="0"/>
              <a:t>Start a discussion with your child – what are they interested in?</a:t>
            </a:r>
          </a:p>
          <a:p>
            <a:r>
              <a:rPr lang="en-GB" dirty="0"/>
              <a:t>Consider options, not just in terms of qualification level. Ask your child:</a:t>
            </a:r>
          </a:p>
          <a:p>
            <a:r>
              <a:rPr lang="en-GB" dirty="0"/>
              <a:t>How do they like to learn?</a:t>
            </a:r>
          </a:p>
          <a:p>
            <a:r>
              <a:rPr lang="en-GB" dirty="0"/>
              <a:t>Favourite subjects?</a:t>
            </a:r>
          </a:p>
          <a:p>
            <a:r>
              <a:rPr lang="en-GB" dirty="0"/>
              <a:t>Do they want to do a mixture of things?</a:t>
            </a:r>
          </a:p>
          <a:p>
            <a:r>
              <a:rPr lang="en-GB" dirty="0"/>
              <a:t>How long do they want to spend in the next stage?</a:t>
            </a:r>
          </a:p>
          <a:p>
            <a:r>
              <a:rPr lang="en-GB" dirty="0"/>
              <a:t>Where do they want to be?</a:t>
            </a:r>
          </a:p>
          <a:p>
            <a:endParaRPr lang="en-GB" dirty="0"/>
          </a:p>
        </p:txBody>
      </p:sp>
    </p:spTree>
    <p:extLst>
      <p:ext uri="{BB962C8B-B14F-4D97-AF65-F5344CB8AC3E}">
        <p14:creationId xmlns:p14="http://schemas.microsoft.com/office/powerpoint/2010/main" val="86241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7B47A-49C0-AA6B-9B26-AD202A0713AE}"/>
              </a:ext>
            </a:extLst>
          </p:cNvPr>
          <p:cNvSpPr>
            <a:spLocks noGrp="1"/>
          </p:cNvSpPr>
          <p:nvPr>
            <p:ph type="title"/>
          </p:nvPr>
        </p:nvSpPr>
        <p:spPr/>
        <p:txBody>
          <a:bodyPr/>
          <a:lstStyle/>
          <a:p>
            <a:endParaRPr lang="en-GB"/>
          </a:p>
        </p:txBody>
      </p:sp>
      <p:pic>
        <p:nvPicPr>
          <p:cNvPr id="4" name="Content Placeholder 3" descr="A picture containing text, graphic design, map&#10;&#10;Description automatically generated">
            <a:extLst>
              <a:ext uri="{FF2B5EF4-FFF2-40B4-BE49-F238E27FC236}">
                <a16:creationId xmlns:a16="http://schemas.microsoft.com/office/drawing/2014/main" id="{CECF753C-8387-9B06-75FE-9A76BE470F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3148" y="0"/>
            <a:ext cx="5982271" cy="8461487"/>
          </a:xfrm>
        </p:spPr>
      </p:pic>
    </p:spTree>
    <p:extLst>
      <p:ext uri="{BB962C8B-B14F-4D97-AF65-F5344CB8AC3E}">
        <p14:creationId xmlns:p14="http://schemas.microsoft.com/office/powerpoint/2010/main" val="2039086792"/>
      </p:ext>
    </p:extLst>
  </p:cSld>
  <p:clrMapOvr>
    <a:masterClrMapping/>
  </p:clrMapOvr>
</p:sld>
</file>

<file path=ppt/theme/theme1.xml><?xml version="1.0" encoding="utf-8"?>
<a:theme xmlns:a="http://schemas.openxmlformats.org/drawingml/2006/main" name="FHS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HS Theme" id="{42A8B679-30F4-40E9-8B8D-10FC6CE628F9}" vid="{B6ECDE59-CAA0-4E88-ACEA-27F5E7DD0DEB}"/>
    </a:ext>
  </a:extLst>
</a:theme>
</file>

<file path=ppt/theme/theme2.xml><?xml version="1.0" encoding="utf-8"?>
<a:theme xmlns:a="http://schemas.openxmlformats.org/drawingml/2006/main" name="FHS Powerpoint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HS PPT Template 2017a" id="{BC74FE23-8071-4D04-A25D-222072928DAD}" vid="{3619E8E7-07FA-4DEE-BF28-1E6C3A9630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FHS Theme</Template>
  <TotalTime>21165</TotalTime>
  <Words>2505</Words>
  <Application>Microsoft Office PowerPoint</Application>
  <PresentationFormat>Widescreen</PresentationFormat>
  <Paragraphs>285</Paragraphs>
  <Slides>48</Slides>
  <Notes>16</Notes>
  <HiddenSlides>2</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48</vt:i4>
      </vt:variant>
    </vt:vector>
  </HeadingPairs>
  <TitlesOfParts>
    <vt:vector size="60" baseType="lpstr">
      <vt:lpstr>Arial</vt:lpstr>
      <vt:lpstr>Arial Bold</vt:lpstr>
      <vt:lpstr>Calibri</vt:lpstr>
      <vt:lpstr>Calibri Light</vt:lpstr>
      <vt:lpstr>Cambria</vt:lpstr>
      <vt:lpstr>Century Gothic</vt:lpstr>
      <vt:lpstr>Gill Sans MT</vt:lpstr>
      <vt:lpstr>Interstate</vt:lpstr>
      <vt:lpstr>Titillium</vt:lpstr>
      <vt:lpstr>Wingdings</vt:lpstr>
      <vt:lpstr>FHS Theme</vt:lpstr>
      <vt:lpstr>FHS Powerpoint Template</vt:lpstr>
      <vt:lpstr>Welcome to ‘Life after S6’ -  a Firrhill guide for parents and carers’ </vt:lpstr>
      <vt:lpstr>The road ahead….</vt:lpstr>
      <vt:lpstr>Article 5 – Parental guidance </vt:lpstr>
      <vt:lpstr>Parental engagement @ Firrhill </vt:lpstr>
      <vt:lpstr>Why parental engagement? </vt:lpstr>
      <vt:lpstr>PowerPoint Presentation</vt:lpstr>
      <vt:lpstr>Outcomes</vt:lpstr>
      <vt:lpstr>What can you be doing just now?</vt:lpstr>
      <vt:lpstr>PowerPoint Presentation</vt:lpstr>
      <vt:lpstr>PowerPoint Presentation</vt:lpstr>
      <vt:lpstr>Further and Higher Education</vt:lpstr>
      <vt:lpstr>Applying to University -</vt:lpstr>
      <vt:lpstr>English at Strathclyde</vt:lpstr>
      <vt:lpstr>English at Glasgow University </vt:lpstr>
      <vt:lpstr>Applying to University – Don’t</vt:lpstr>
      <vt:lpstr>PowerPoint Presentation</vt:lpstr>
      <vt:lpstr>Timeline for Firrhill</vt:lpstr>
      <vt:lpstr>PowerPoint Presentation</vt:lpstr>
      <vt:lpstr>Deadlines for 2024 entry</vt:lpstr>
      <vt:lpstr>Routes into University</vt:lpstr>
      <vt:lpstr>UCAS Application</vt:lpstr>
      <vt:lpstr>Admissions  </vt:lpstr>
      <vt:lpstr>PowerPoint Presentation</vt:lpstr>
      <vt:lpstr>Personal Statement</vt:lpstr>
      <vt:lpstr>PowerPoint Presentation</vt:lpstr>
      <vt:lpstr>PowerPoint Presentation</vt:lpstr>
      <vt:lpstr>PowerPoint Presentation</vt:lpstr>
      <vt:lpstr>College</vt:lpstr>
      <vt:lpstr>PowerPoint Presentation</vt:lpstr>
      <vt:lpstr>PowerPoint Presentation</vt:lpstr>
      <vt:lpstr>College</vt:lpstr>
      <vt:lpstr>HNC / HND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Apprenticeships - </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After S6 - A Firrhill guide for parents and carers</dc:title>
  <dc:creator>Martin Hollis</dc:creator>
  <cp:lastModifiedBy>Dionne Bridges</cp:lastModifiedBy>
  <cp:revision>29</cp:revision>
  <dcterms:created xsi:type="dcterms:W3CDTF">2023-06-01T12:22:06Z</dcterms:created>
  <dcterms:modified xsi:type="dcterms:W3CDTF">2023-08-25T10:04:46Z</dcterms:modified>
</cp:coreProperties>
</file>