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98" r:id="rId4"/>
    <p:sldId id="281" r:id="rId5"/>
    <p:sldId id="285" r:id="rId6"/>
    <p:sldId id="300" r:id="rId7"/>
    <p:sldId id="275" r:id="rId8"/>
    <p:sldId id="301" r:id="rId9"/>
    <p:sldId id="271" r:id="rId10"/>
    <p:sldId id="270" r:id="rId11"/>
    <p:sldId id="267" r:id="rId12"/>
    <p:sldId id="264" r:id="rId13"/>
    <p:sldId id="297" r:id="rId14"/>
    <p:sldId id="305" r:id="rId15"/>
    <p:sldId id="257" r:id="rId16"/>
    <p:sldId id="306" r:id="rId17"/>
    <p:sldId id="260" r:id="rId18"/>
    <p:sldId id="259" r:id="rId19"/>
    <p:sldId id="303" r:id="rId20"/>
    <p:sldId id="339" r:id="rId21"/>
    <p:sldId id="351" r:id="rId22"/>
    <p:sldId id="350" r:id="rId23"/>
    <p:sldId id="340" r:id="rId24"/>
    <p:sldId id="341" r:id="rId25"/>
    <p:sldId id="274" r:id="rId26"/>
    <p:sldId id="280" r:id="rId27"/>
    <p:sldId id="304" r:id="rId28"/>
    <p:sldId id="282" r:id="rId29"/>
  </p:sldIdLst>
  <p:sldSz cx="12192000" cy="6858000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DD3"/>
    <a:srgbClr val="225500"/>
    <a:srgbClr val="660080"/>
    <a:srgbClr val="000080"/>
    <a:srgbClr val="D4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902D5-5322-463E-B8B0-070C48756430}" v="4" dt="2022-09-08T15:05:11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73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36DE-0E88-4460-938B-04D02882DFD8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F0C18-1C41-4937-8EE9-CC6F7FB94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9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AF91-8CAC-4789-96E8-3B2779E3F3D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3098-44BD-4CBB-BA9F-1446E573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2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900000" cy="4622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6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90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00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5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60000" cy="462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800" y="1825625"/>
            <a:ext cx="4860000" cy="462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90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1083"/>
            <a:ext cx="48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59905"/>
            <a:ext cx="486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8800" y="1801083"/>
            <a:ext cx="48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8800" y="2759905"/>
            <a:ext cx="486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4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2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9" y="987424"/>
            <a:ext cx="5688000" cy="546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8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28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000" y="987424"/>
            <a:ext cx="5688000" cy="546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8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6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0000"/>
            <a:ext cx="99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00000" cy="46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6000" y="0"/>
            <a:ext cx="0" cy="6858000"/>
          </a:xfrm>
          <a:prstGeom prst="line">
            <a:avLst/>
          </a:prstGeom>
          <a:ln w="76200">
            <a:solidFill>
              <a:srgbClr val="22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0000" y="0"/>
            <a:ext cx="0" cy="6858000"/>
          </a:xfrm>
          <a:prstGeom prst="line">
            <a:avLst/>
          </a:prstGeom>
          <a:ln w="76200">
            <a:solidFill>
              <a:srgbClr val="66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24000" y="0"/>
            <a:ext cx="0" cy="6858000"/>
          </a:xfrm>
          <a:prstGeom prst="line">
            <a:avLst/>
          </a:prstGeom>
          <a:ln w="762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68000" y="0"/>
            <a:ext cx="0" cy="6858000"/>
          </a:xfrm>
          <a:prstGeom prst="line">
            <a:avLst/>
          </a:prstGeom>
          <a:ln w="76200">
            <a:solidFill>
              <a:srgbClr val="D4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70" y="360000"/>
            <a:ext cx="1002645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nZQo3hjO8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ininedinburgh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orag.carmichael@firrhill.edin.sch.u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031" y="130974"/>
            <a:ext cx="7632494" cy="5043335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Firrhill High School</a:t>
            </a:r>
            <a:br>
              <a:rPr lang="en-GB" sz="5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GB" sz="5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Sports Information Evening 2022</a:t>
            </a:r>
            <a:br>
              <a:rPr lang="en-GB" sz="5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GB" sz="5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en-GB" sz="54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58" y="4099905"/>
            <a:ext cx="3853839" cy="21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00" y="2121460"/>
            <a:ext cx="9900000" cy="2948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We are extremely proud of our sporting success. </a:t>
            </a:r>
          </a:p>
          <a:p>
            <a:pPr marL="0" indent="0" algn="ctr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Every pupil, parent or coach who is involved with sport at Firrhill is expected to represent the school in an extremely positive and sporting manner.</a:t>
            </a:r>
          </a:p>
        </p:txBody>
      </p:sp>
    </p:spTree>
    <p:extLst>
      <p:ext uri="{BB962C8B-B14F-4D97-AF65-F5344CB8AC3E}">
        <p14:creationId xmlns:p14="http://schemas.microsoft.com/office/powerpoint/2010/main" val="371726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00" y="2040778"/>
            <a:ext cx="9900000" cy="4622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We expect nothing but the highest standard of behaviour from the pupils of Firrhill.  </a:t>
            </a:r>
          </a:p>
          <a:p>
            <a:pPr marL="0" indent="0" algn="ctr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The expectations placed upon pupils when in school are exactly the same as those placed upon them when competing for the school.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6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76" y="749964"/>
            <a:ext cx="9900000" cy="1325563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Communication</a:t>
            </a:r>
            <a:br>
              <a:rPr lang="en-GB" b="1" dirty="0">
                <a:latin typeface="Palatino Linotype" panose="02040502050505030304" pitchFamily="18" charset="0"/>
              </a:rPr>
            </a:br>
            <a:endParaRPr lang="en-GB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You can find out about sport at Firrhill through: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School website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Weekly bulletin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notice boards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twitter account (@FirrhillPE)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Instagram account (</a:t>
            </a:r>
            <a:r>
              <a:rPr lang="en-GB" dirty="0" err="1">
                <a:latin typeface="Palatino Linotype" panose="02040502050505030304" pitchFamily="18" charset="0"/>
              </a:rPr>
              <a:t>firrhillpe</a:t>
            </a:r>
            <a:r>
              <a:rPr lang="en-GB" dirty="0">
                <a:latin typeface="Palatino Linotype" panose="02040502050505030304" pitchFamily="18" charset="0"/>
              </a:rPr>
              <a:t>)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teachers and Miss Norman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67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00" y="645743"/>
            <a:ext cx="9900000" cy="1325563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Firrhill Sports Tour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For current S2/3 pupils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Dates: Last week of term 2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7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4E95E1D2-3C57-C08F-489A-1C8C6C2B7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2" r="2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20D95-380F-A6C7-7ACF-43C6B0866332}"/>
              </a:ext>
            </a:extLst>
          </p:cNvPr>
          <p:cNvSpPr txBox="1"/>
          <p:nvPr/>
        </p:nvSpPr>
        <p:spPr>
          <a:xfrm>
            <a:off x="3662516" y="1450258"/>
            <a:ext cx="58993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Sports Trip 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600E-6F01-4ED6-424B-267F4384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7836"/>
            <a:ext cx="6152684" cy="739588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Sample Activity </a:t>
            </a:r>
            <a:r>
              <a:rPr lang="en-US" dirty="0" err="1">
                <a:latin typeface="Palatino Linotype" panose="02040502050505030304" pitchFamily="18" charset="0"/>
              </a:rPr>
              <a:t>Programme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878DDB-F305-8CB7-9E2E-90446985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6" r="29057"/>
          <a:stretch/>
        </p:blipFill>
        <p:spPr>
          <a:xfrm>
            <a:off x="5040000" y="987424"/>
            <a:ext cx="5688000" cy="54612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93CC-D851-0F99-CDEF-DC1FC7B9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824"/>
            <a:ext cx="3932237" cy="43884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Day 1 – Depart and Overnight Travel (coach + ferry)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2 – Arrive/Tour/Swim/Relax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3- Banana Boats/Snorkeling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4- </a:t>
            </a:r>
            <a:r>
              <a:rPr lang="en-US" sz="2000" b="1" dirty="0" err="1">
                <a:latin typeface="Palatino Linotype" panose="02040502050505030304" pitchFamily="18" charset="0"/>
              </a:rPr>
              <a:t>WaterWorld</a:t>
            </a:r>
            <a:r>
              <a:rPr lang="en-US" sz="2000" b="1" dirty="0">
                <a:latin typeface="Palatino Linotype" panose="02040502050505030304" pitchFamily="18" charset="0"/>
              </a:rPr>
              <a:t> and Target Sports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5- Kayaking and Standup Paddleboarding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6- Barcelona Visit (Camp </a:t>
            </a:r>
            <a:r>
              <a:rPr lang="en-US" sz="2000" b="1" dirty="0" err="1">
                <a:latin typeface="Palatino Linotype" panose="02040502050505030304" pitchFamily="18" charset="0"/>
              </a:rPr>
              <a:t>Nou</a:t>
            </a:r>
            <a:r>
              <a:rPr lang="en-US" sz="2000" b="1" dirty="0">
                <a:latin typeface="Palatino Linotype" panose="02040502050505030304" pitchFamily="18" charset="0"/>
              </a:rPr>
              <a:t> Tour- TBC) and High Ropes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7- Choice of beach activities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8 – Swim and Depart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Day 9 – Travel and return home</a:t>
            </a:r>
          </a:p>
        </p:txBody>
      </p:sp>
    </p:spTree>
    <p:extLst>
      <p:ext uri="{BB962C8B-B14F-4D97-AF65-F5344CB8AC3E}">
        <p14:creationId xmlns:p14="http://schemas.microsoft.com/office/powerpoint/2010/main" val="5852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5128-9A59-8953-F1DA-B3528E1D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99000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Key Info </a:t>
            </a:r>
          </a:p>
        </p:txBody>
      </p:sp>
      <p:pic>
        <p:nvPicPr>
          <p:cNvPr id="5" name="Picture 5" descr="A picture containing outdoor, water, nature, beach&#10;&#10;Description automatically generated">
            <a:extLst>
              <a:ext uri="{FF2B5EF4-FFF2-40B4-BE49-F238E27FC236}">
                <a16:creationId xmlns:a16="http://schemas.microsoft.com/office/drawing/2014/main" id="{82BED20E-7B01-6B38-8E3A-82FF9D09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88"/>
          <a:stretch/>
        </p:blipFill>
        <p:spPr>
          <a:xfrm>
            <a:off x="838200" y="1825625"/>
            <a:ext cx="4860000" cy="46224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CD4D-3326-4218-5357-F628C27B8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800" y="1825625"/>
            <a:ext cx="4860000" cy="4622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latin typeface="Palatino Linotype" panose="02040502050505030304" pitchFamily="18" charset="0"/>
              </a:rPr>
              <a:t>Approximately £999 per person</a:t>
            </a:r>
          </a:p>
          <a:p>
            <a:r>
              <a:rPr lang="en-US" sz="2200" dirty="0">
                <a:latin typeface="Palatino Linotype" panose="02040502050505030304" pitchFamily="18" charset="0"/>
              </a:rPr>
              <a:t>Scope to run a fundraising group for pupils who are willing to give up their time</a:t>
            </a:r>
          </a:p>
          <a:p>
            <a:r>
              <a:rPr lang="en-US" sz="2200" dirty="0">
                <a:latin typeface="Palatino Linotype" panose="02040502050505030304" pitchFamily="18" charset="0"/>
              </a:rPr>
              <a:t>This is an inclusive tour for any current S2 or S3 pupils – you don't have to be part of a team</a:t>
            </a:r>
          </a:p>
          <a:p>
            <a:r>
              <a:rPr lang="en-US" sz="2200" dirty="0">
                <a:latin typeface="Palatino Linotype" panose="02040502050505030304" pitchFamily="18" charset="0"/>
              </a:rPr>
              <a:t>Full board accommodation + </a:t>
            </a:r>
            <a:r>
              <a:rPr lang="en-US" sz="2200" dirty="0" err="1">
                <a:latin typeface="Palatino Linotype" panose="02040502050505030304" pitchFamily="18" charset="0"/>
              </a:rPr>
              <a:t>En</a:t>
            </a:r>
            <a:r>
              <a:rPr lang="en-US" sz="2200" dirty="0">
                <a:latin typeface="Palatino Linotype" panose="02040502050505030304" pitchFamily="18" charset="0"/>
              </a:rPr>
              <a:t>-suite cabins </a:t>
            </a:r>
          </a:p>
          <a:p>
            <a:r>
              <a:rPr lang="en-US" sz="2200" dirty="0">
                <a:latin typeface="Palatino Linotype" panose="02040502050505030304" pitchFamily="18" charset="0"/>
              </a:rPr>
              <a:t>Prime location – within walking distance of the beach </a:t>
            </a:r>
          </a:p>
          <a:p>
            <a:r>
              <a:rPr lang="en-US" sz="2200" dirty="0">
                <a:latin typeface="Palatino Linotype" panose="02040502050505030304" pitchFamily="18" charset="0"/>
              </a:rPr>
              <a:t>Evening entertainment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945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diterranean Adventure - Schools &amp; Groups Adventure Centre">
            <a:hlinkClick r:id="" action="ppaction://media"/>
            <a:extLst>
              <a:ext uri="{FF2B5EF4-FFF2-40B4-BE49-F238E27FC236}">
                <a16:creationId xmlns:a16="http://schemas.microsoft.com/office/drawing/2014/main" id="{6A3FC0B8-8F7C-AC61-2C89-8E0C751A42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097" y="7580"/>
            <a:ext cx="12187903" cy="68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7D2C565-99D5-CC1A-19C8-C71ED7BB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6" t="30322" r="37616" b="25000"/>
          <a:stretch/>
        </p:blipFill>
        <p:spPr>
          <a:xfrm>
            <a:off x="-191730" y="3091017"/>
            <a:ext cx="5999045" cy="3834873"/>
          </a:xfrm>
          <a:prstGeom prst="rect">
            <a:avLst/>
          </a:prstGeom>
        </p:spPr>
      </p:pic>
      <p:pic>
        <p:nvPicPr>
          <p:cNvPr id="4" name="Picture 4" descr="Graphical user interface, application, Word, website&#10;&#10;Description automatically generated">
            <a:extLst>
              <a:ext uri="{FF2B5EF4-FFF2-40B4-BE49-F238E27FC236}">
                <a16:creationId xmlns:a16="http://schemas.microsoft.com/office/drawing/2014/main" id="{98898846-71F8-0F3A-6103-CB44EC827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6" t="23021" r="7493" b="17266"/>
          <a:stretch/>
        </p:blipFill>
        <p:spPr>
          <a:xfrm>
            <a:off x="-191729" y="-347568"/>
            <a:ext cx="6454527" cy="3573259"/>
          </a:xfrm>
          <a:prstGeom prst="rect">
            <a:avLst/>
          </a:prstGeom>
        </p:spPr>
      </p:pic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733429F-A107-EC6A-E28F-39F81BAA2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3" t="22776" r="8000" b="17082"/>
          <a:stretch/>
        </p:blipFill>
        <p:spPr>
          <a:xfrm>
            <a:off x="5670755" y="3142883"/>
            <a:ext cx="6515958" cy="3720717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7334A1-26DD-C511-2F25-0F0CDA9FA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75" t="23464" r="7175" b="17318"/>
          <a:stretch/>
        </p:blipFill>
        <p:spPr>
          <a:xfrm>
            <a:off x="5670756" y="-236956"/>
            <a:ext cx="6515979" cy="34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6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2024 Sports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2482" cy="462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Palatino Linotype" panose="02040502050505030304" pitchFamily="18" charset="0"/>
              </a:rPr>
              <a:t>If interested in going on Sports Tour 2024 you must register your interest.  Instructions on how to do this will be issued to parents/carers next week.</a:t>
            </a:r>
          </a:p>
          <a:p>
            <a:pPr marL="0" indent="0" algn="ctr">
              <a:buNone/>
            </a:pPr>
            <a:endParaRPr lang="en-GB" sz="36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Palatino Linotype" panose="02040502050505030304" pitchFamily="18" charset="0"/>
              </a:rPr>
              <a:t>*Please note that the trip will not go live on Parent Pay until the council approve overseas trips.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19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280"/>
            <a:ext cx="10485120" cy="4969745"/>
          </a:xfrm>
        </p:spPr>
        <p:txBody>
          <a:bodyPr wrap="square"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6.00 – 6.05pm   	Welcome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6.05 – 6.15pm    	Firrhill Sports Clubs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6.15 – 6.25pm   	School Sports Information 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6.25 – 6.40pm	Sports Tour 2024 Launch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6.40 – 6.45pm	Colours Awards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Palatino Linotype" panose="02040502050505030304" pitchFamily="18" charset="0"/>
              </a:rPr>
              <a:t>6.45 – 7.45pm 	Sports Marketplace and Tasters</a:t>
            </a:r>
          </a:p>
          <a:p>
            <a:pPr marL="0" indent="0">
              <a:buNone/>
            </a:pPr>
            <a:endParaRPr lang="en-GB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1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AE2949-0B75-4488-8085-CAE636300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1085" y="965751"/>
            <a:ext cx="11281593" cy="55427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GB" sz="8000" b="1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8000" b="1" dirty="0">
                <a:latin typeface="Palatino Linotype" panose="02040502050505030304" pitchFamily="18" charset="0"/>
              </a:rPr>
              <a:t>Colours Awards</a:t>
            </a:r>
            <a:endParaRPr lang="en-US" altLang="en-US" sz="8000" dirty="0">
              <a:latin typeface="Palatino Linotype" panose="0204050205050503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C50A91-21C2-4DF4-93C1-D1C37FCF7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017" y="508551"/>
            <a:ext cx="10111409" cy="914400"/>
          </a:xfrm>
          <a:noFill/>
        </p:spPr>
        <p:txBody>
          <a:bodyPr>
            <a:noAutofit/>
          </a:bodyPr>
          <a:lstStyle/>
          <a:p>
            <a:pPr algn="ctr"/>
            <a:br>
              <a:rPr lang="en-GB" sz="2400" dirty="0">
                <a:latin typeface="Palatino Linotype" panose="02040502050505030304" pitchFamily="18" charset="0"/>
              </a:rPr>
            </a:br>
            <a:endParaRPr lang="en-GB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9E5CC3-E205-45A7-BDC0-4E3CE90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0"/>
            <a:ext cx="82089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9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AE2949-0B75-4488-8085-CAE636300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503" y="1625242"/>
            <a:ext cx="11281593" cy="55427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Palatino Linotype" panose="02040502050505030304" pitchFamily="18" charset="0"/>
              </a:rPr>
              <a:t>Colours are a prestigious award which is traditionally awarded by schools to recognise excellence.  At </a:t>
            </a:r>
            <a:r>
              <a:rPr lang="en-GB" dirty="0" err="1">
                <a:latin typeface="Palatino Linotype" panose="02040502050505030304" pitchFamily="18" charset="0"/>
              </a:rPr>
              <a:t>Firrhill</a:t>
            </a:r>
            <a:r>
              <a:rPr lang="en-GB" dirty="0">
                <a:latin typeface="Palatino Linotype" panose="02040502050505030304" pitchFamily="18" charset="0"/>
              </a:rPr>
              <a:t> we are using them to recognise excellence within 2 areas: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buAutoNum type="arabicPeriod"/>
            </a:pPr>
            <a:r>
              <a:rPr lang="en-GB" sz="3600" b="1" dirty="0">
                <a:solidFill>
                  <a:srgbClr val="00FFCC"/>
                </a:solidFill>
                <a:latin typeface="Palatino Linotype" panose="02040502050505030304" pitchFamily="18" charset="0"/>
              </a:rPr>
              <a:t>Endeavour</a:t>
            </a:r>
          </a:p>
          <a:p>
            <a:pPr marL="0" indent="0" algn="ctr">
              <a:lnSpc>
                <a:spcPct val="100000"/>
              </a:lnSpc>
              <a:buAutoNum type="arabicPeriod"/>
            </a:pPr>
            <a:r>
              <a:rPr lang="en-GB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Representational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Palatino Linotype" panose="02040502050505030304" pitchFamily="18" charset="0"/>
              </a:rPr>
              <a:t>Colours are traditionally indicated by the wearing of a special tie or blazer.  At </a:t>
            </a:r>
            <a:r>
              <a:rPr lang="en-GB" dirty="0" err="1">
                <a:latin typeface="Palatino Linotype" panose="02040502050505030304" pitchFamily="18" charset="0"/>
              </a:rPr>
              <a:t>Firrhill</a:t>
            </a:r>
            <a:r>
              <a:rPr lang="en-GB" dirty="0">
                <a:latin typeface="Palatino Linotype" panose="02040502050505030304" pitchFamily="18" charset="0"/>
              </a:rPr>
              <a:t> we will be awarding a badge (of the appropriate colour) which can be worn on the school tie. </a:t>
            </a:r>
            <a:endParaRPr lang="en-US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C50A91-21C2-4DF4-93C1-D1C37FCF7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017" y="508551"/>
            <a:ext cx="10111409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Palatino Linotype" panose="02040502050505030304" pitchFamily="18" charset="0"/>
              </a:rPr>
              <a:t>What are Colours?</a:t>
            </a:r>
            <a:br>
              <a:rPr lang="en-GB" sz="2400" dirty="0">
                <a:latin typeface="Palatino Linotype" panose="02040502050505030304" pitchFamily="18" charset="0"/>
              </a:rPr>
            </a:br>
            <a:endParaRPr lang="en-GB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9E5CC3-E205-45A7-BDC0-4E3CE90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0"/>
            <a:ext cx="82089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3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AE2949-0B75-4488-8085-CAE636300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503" y="1625242"/>
            <a:ext cx="10591480" cy="55427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C50A91-21C2-4DF4-93C1-D1C37FCF7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017" y="508551"/>
            <a:ext cx="10111409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GB" altLang="en-US" sz="4000" b="1" dirty="0">
                <a:latin typeface="Palatino Linotype" panose="02040502050505030304" pitchFamily="18" charset="0"/>
              </a:rPr>
              <a:t>Colour Award</a:t>
            </a:r>
            <a:endParaRPr lang="en-GB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9E5CC3-E205-45A7-BDC0-4E3CE90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0"/>
            <a:ext cx="82089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0B9EA-107B-4E48-A08B-B63944CEB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t="37451" r="61055" b="30885"/>
          <a:stretch/>
        </p:blipFill>
        <p:spPr>
          <a:xfrm>
            <a:off x="4498283" y="1742574"/>
            <a:ext cx="4197927" cy="45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AE2949-0B75-4488-8085-CAE636300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6177" y="2304071"/>
            <a:ext cx="10111409" cy="4754218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en-GB" altLang="en-US" dirty="0">
                <a:latin typeface="Palatino Linotype" panose="02040502050505030304" pitchFamily="18" charset="0"/>
              </a:rPr>
              <a:t>Awarded for:</a:t>
            </a:r>
          </a:p>
          <a:p>
            <a:pPr marL="533400" indent="-533400" algn="ctr">
              <a:buNone/>
            </a:pPr>
            <a:endParaRPr lang="en-GB" altLang="en-US" dirty="0">
              <a:latin typeface="Palatino Linotype" panose="02040502050505030304" pitchFamily="18" charset="0"/>
            </a:endParaRP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Kindness</a:t>
            </a: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Resilience</a:t>
            </a: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Effort</a:t>
            </a: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Citizenship</a:t>
            </a:r>
          </a:p>
          <a:p>
            <a:pPr algn="ctr"/>
            <a:r>
              <a:rPr lang="en-GB" dirty="0">
                <a:latin typeface="Palatino Linotype" panose="02040502050505030304" pitchFamily="18" charset="0"/>
              </a:rPr>
              <a:t>Leadership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C50A91-21C2-4DF4-93C1-D1C37FCF7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286" y="745435"/>
            <a:ext cx="10111409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FFCC"/>
                </a:solidFill>
                <a:latin typeface="Palatino Linotype" panose="02040502050505030304" pitchFamily="18" charset="0"/>
              </a:rPr>
              <a:t>Endeavour</a:t>
            </a:r>
            <a:r>
              <a:rPr lang="en-GB" sz="4000" b="1" dirty="0">
                <a:latin typeface="Palatino Linotype" panose="02040502050505030304" pitchFamily="18" charset="0"/>
              </a:rPr>
              <a:t> Colours</a:t>
            </a:r>
            <a:br>
              <a:rPr lang="en-GB" sz="2400" dirty="0">
                <a:latin typeface="Palatino Linotype" panose="02040502050505030304" pitchFamily="18" charset="0"/>
              </a:rPr>
            </a:br>
            <a:endParaRPr lang="en-GB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9E5CC3-E205-45A7-BDC0-4E3CE90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0"/>
            <a:ext cx="82089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7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5AE2949-0B75-4488-8085-CAE636300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304" y="1659834"/>
            <a:ext cx="10111409" cy="4754218"/>
          </a:xfrm>
        </p:spPr>
        <p:txBody>
          <a:bodyPr>
            <a:normAutofit/>
          </a:bodyPr>
          <a:lstStyle/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These will be awarded at 4 different levels:</a:t>
            </a:r>
          </a:p>
          <a:p>
            <a:pPr marL="533400" indent="-53340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1 star - School</a:t>
            </a:r>
          </a:p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2 star - Regional</a:t>
            </a:r>
          </a:p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3 star – National </a:t>
            </a:r>
          </a:p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4 star - International</a:t>
            </a:r>
          </a:p>
          <a:p>
            <a:pPr marL="533400" indent="-53340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533400" indent="-53340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Each faculty has created criteria for representation.</a:t>
            </a:r>
          </a:p>
          <a:p>
            <a:pPr marL="533400" indent="-533400" algn="ctr">
              <a:buNone/>
            </a:pPr>
            <a:endParaRPr lang="en-GB" altLang="en-US" dirty="0">
              <a:latin typeface="Palatino Linotype" panose="02040502050505030304" pitchFamily="18" charset="0"/>
            </a:endParaRPr>
          </a:p>
          <a:p>
            <a:pPr marL="533400" indent="-533400"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C50A91-21C2-4DF4-93C1-D1C37FCF7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286" y="745435"/>
            <a:ext cx="10111409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Representational</a:t>
            </a:r>
            <a:r>
              <a:rPr lang="en-GB" sz="4000" b="1" dirty="0">
                <a:latin typeface="Palatino Linotype" panose="02040502050505030304" pitchFamily="18" charset="0"/>
              </a:rPr>
              <a:t> Colours</a:t>
            </a:r>
            <a:br>
              <a:rPr lang="en-GB" sz="2400" dirty="0">
                <a:latin typeface="Palatino Linotype" panose="02040502050505030304" pitchFamily="18" charset="0"/>
              </a:rPr>
            </a:br>
            <a:endParaRPr lang="en-GB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B9E5CC3-E205-45A7-BDC0-4E3CE90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0"/>
            <a:ext cx="82089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GB" altLang="en-US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Colour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00" y="1786151"/>
            <a:ext cx="9900000" cy="4622400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Information will follow later in the school year regarding the nomination process but parents/carers, pupils and staff can all nominate for these awards.</a:t>
            </a:r>
          </a:p>
        </p:txBody>
      </p:sp>
    </p:spTree>
    <p:extLst>
      <p:ext uri="{BB962C8B-B14F-4D97-AF65-F5344CB8AC3E}">
        <p14:creationId xmlns:p14="http://schemas.microsoft.com/office/powerpoint/2010/main" val="227167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Club Promotion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255624" cy="50323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latin typeface="Palatino Linotype" panose="02040502050505030304" pitchFamily="18" charset="0"/>
              </a:rPr>
              <a:t>Marketplace: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dirty="0">
                <a:latin typeface="Palatino Linotype" panose="02040502050505030304" pitchFamily="18" charset="0"/>
              </a:rPr>
              <a:t>City of Edinburgh basketball club, Colinton Panthers (American football), George Watsons Community Sports Hub, Forth Canoe Club, Firrhill Hockey Club, Colinton Castle Squash Club, </a:t>
            </a:r>
            <a:r>
              <a:rPr lang="en-GB" sz="3600" dirty="0" err="1">
                <a:latin typeface="Palatino Linotype" panose="02040502050505030304" pitchFamily="18" charset="0"/>
              </a:rPr>
              <a:t>Kingsknowe</a:t>
            </a:r>
            <a:r>
              <a:rPr lang="en-GB" sz="3600" dirty="0">
                <a:latin typeface="Palatino Linotype" panose="02040502050505030304" pitchFamily="18" charset="0"/>
              </a:rPr>
              <a:t> Golf Club, Holyrood netball club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36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latin typeface="Palatino Linotype" panose="02040502050505030304" pitchFamily="18" charset="0"/>
              </a:rPr>
              <a:t>Tasters: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dirty="0">
                <a:latin typeface="Palatino Linotype" panose="02040502050505030304" pitchFamily="18" charset="0"/>
              </a:rPr>
              <a:t>Assembly Hall - cheerleading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dirty="0">
                <a:latin typeface="Palatino Linotype" panose="02040502050505030304" pitchFamily="18" charset="0"/>
              </a:rPr>
              <a:t>Main </a:t>
            </a:r>
            <a:r>
              <a:rPr lang="en-GB" sz="3600" dirty="0" err="1">
                <a:latin typeface="Palatino Linotype" panose="02040502050505030304" pitchFamily="18" charset="0"/>
              </a:rPr>
              <a:t>astro</a:t>
            </a:r>
            <a:r>
              <a:rPr lang="en-GB" sz="3600" dirty="0">
                <a:latin typeface="Palatino Linotype" panose="02040502050505030304" pitchFamily="18" charset="0"/>
              </a:rPr>
              <a:t>: golf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dirty="0">
                <a:latin typeface="Palatino Linotype" panose="02040502050505030304" pitchFamily="18" charset="0"/>
              </a:rPr>
              <a:t>Games Hall:  squash and netball</a:t>
            </a:r>
          </a:p>
          <a:p>
            <a:pPr marL="0" indent="0" algn="ctr">
              <a:buNone/>
            </a:pPr>
            <a:endParaRPr lang="en-GB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b="1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sz="4800" b="1" dirty="0">
                <a:latin typeface="Palatino Linotype" panose="02040502050505030304" pitchFamily="18" charset="0"/>
              </a:rPr>
              <a:t>Thanks for listening!</a:t>
            </a:r>
            <a:endParaRPr lang="en-GB" sz="4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73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Palatino Linotype" panose="02040502050505030304" pitchFamily="18" charset="0"/>
              </a:rPr>
              <a:t>Sportscotland Gold Sports Award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796" y="1825625"/>
            <a:ext cx="814645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Extra-Curricular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Palatino Linotype" panose="02040502050505030304" pitchFamily="18" charset="0"/>
              </a:rPr>
              <a:t>A range of clubs are offered after school</a:t>
            </a:r>
          </a:p>
          <a:p>
            <a:endParaRPr lang="en-GB" sz="3200" dirty="0">
              <a:latin typeface="Palatino Linotype" panose="02040502050505030304" pitchFamily="18" charset="0"/>
            </a:endParaRPr>
          </a:p>
          <a:p>
            <a:r>
              <a:rPr lang="en-GB" sz="3200" dirty="0">
                <a:latin typeface="Palatino Linotype" panose="02040502050505030304" pitchFamily="18" charset="0"/>
              </a:rPr>
              <a:t>Pupils should go to PE department straight after school to get changed</a:t>
            </a:r>
          </a:p>
          <a:p>
            <a:endParaRPr lang="en-GB" sz="3200" dirty="0">
              <a:latin typeface="Palatino Linotype" panose="02040502050505030304" pitchFamily="18" charset="0"/>
            </a:endParaRPr>
          </a:p>
          <a:p>
            <a:r>
              <a:rPr lang="en-GB" sz="3200" dirty="0">
                <a:latin typeface="Palatino Linotype" panose="02040502050505030304" pitchFamily="18" charset="0"/>
              </a:rPr>
              <a:t>Pupils should wear PE kit and bring water</a:t>
            </a:r>
          </a:p>
          <a:p>
            <a:endParaRPr lang="en-GB" sz="3200" dirty="0">
              <a:latin typeface="Palatino Linotype" panose="02040502050505030304" pitchFamily="18" charset="0"/>
            </a:endParaRPr>
          </a:p>
          <a:p>
            <a:r>
              <a:rPr lang="en-GB" sz="3200" dirty="0">
                <a:latin typeface="Palatino Linotype" panose="02040502050505030304" pitchFamily="18" charset="0"/>
              </a:rPr>
              <a:t>Most clubs finish at 4.45-5pm</a:t>
            </a:r>
          </a:p>
        </p:txBody>
      </p:sp>
    </p:spTree>
    <p:extLst>
      <p:ext uri="{BB962C8B-B14F-4D97-AF65-F5344CB8AC3E}">
        <p14:creationId xmlns:p14="http://schemas.microsoft.com/office/powerpoint/2010/main" val="29697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CA24A-B3AD-42A3-801C-F1374D624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2056"/>
              </p:ext>
            </p:extLst>
          </p:nvPr>
        </p:nvGraphicFramePr>
        <p:xfrm>
          <a:off x="0" y="0"/>
          <a:ext cx="12286127" cy="7018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742">
                  <a:extLst>
                    <a:ext uri="{9D8B030D-6E8A-4147-A177-3AD203B41FA5}">
                      <a16:colId xmlns:a16="http://schemas.microsoft.com/office/drawing/2014/main" val="2838735682"/>
                    </a:ext>
                  </a:extLst>
                </a:gridCol>
                <a:gridCol w="2168298">
                  <a:extLst>
                    <a:ext uri="{9D8B030D-6E8A-4147-A177-3AD203B41FA5}">
                      <a16:colId xmlns:a16="http://schemas.microsoft.com/office/drawing/2014/main" val="2682775344"/>
                    </a:ext>
                  </a:extLst>
                </a:gridCol>
                <a:gridCol w="2168298">
                  <a:extLst>
                    <a:ext uri="{9D8B030D-6E8A-4147-A177-3AD203B41FA5}">
                      <a16:colId xmlns:a16="http://schemas.microsoft.com/office/drawing/2014/main" val="3394718943"/>
                    </a:ext>
                  </a:extLst>
                </a:gridCol>
                <a:gridCol w="2168298">
                  <a:extLst>
                    <a:ext uri="{9D8B030D-6E8A-4147-A177-3AD203B41FA5}">
                      <a16:colId xmlns:a16="http://schemas.microsoft.com/office/drawing/2014/main" val="376301614"/>
                    </a:ext>
                  </a:extLst>
                </a:gridCol>
                <a:gridCol w="2168298">
                  <a:extLst>
                    <a:ext uri="{9D8B030D-6E8A-4147-A177-3AD203B41FA5}">
                      <a16:colId xmlns:a16="http://schemas.microsoft.com/office/drawing/2014/main" val="4039016811"/>
                    </a:ext>
                  </a:extLst>
                </a:gridCol>
                <a:gridCol w="2169193">
                  <a:extLst>
                    <a:ext uri="{9D8B030D-6E8A-4147-A177-3AD203B41FA5}">
                      <a16:colId xmlns:a16="http://schemas.microsoft.com/office/drawing/2014/main" val="2241414734"/>
                    </a:ext>
                  </a:extLst>
                </a:gridCol>
              </a:tblGrid>
              <a:tr h="131406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Monday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Badminton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 Leitch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Games hall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Cheerleading/ Tumbling Club 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 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Miss Kupisz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Gym  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S1-3 Fitness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12.25-1pm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Mrs Polwart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Fitness Room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S4-6 Yoga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Miss Graham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Dance Studio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S3 Hockey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4.30-6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Parents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Oxgangs 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1468378"/>
                  </a:ext>
                </a:extLst>
              </a:tr>
              <a:tr h="10900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Tuesday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S1-3 Basketball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 Walkinshaw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Games Hall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Athletics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Sed Remally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S1-2 Rugby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4-5.15pm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Boroughmuir rugby club, Meggetland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Senior Hockey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4.30-6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Parents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Oxgangs 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177050"/>
                  </a:ext>
                </a:extLst>
              </a:tr>
              <a:tr h="10900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Wednesday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 Senior Basketball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 Monaghan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Games hall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Girls Football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Miss Carmichael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S1-3 Cricket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Miss Gray-Renfrew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S3+ Rugby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4-5.15pm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Boroughmuir rugby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Club, Meggetland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Tennis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4-5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Shannon O’Brien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Thistle tennis club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8299544"/>
                  </a:ext>
                </a:extLst>
              </a:tr>
              <a:tr h="131554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Thursday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 S1-3 Netball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3.45-5.30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Miss Neilson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Games Hall</a:t>
                      </a:r>
                      <a:endParaRPr lang="en-GB" sz="1400" b="1" dirty="0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Netball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3.45-5.30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Miss Neilson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Gym 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S1-3 Recreational Football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3.45-4.45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Braidburn Astro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 Rahimian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S1 &amp; 2 Hockey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4-5.30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Parents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Main &amp; Oxgangs 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2860357"/>
                  </a:ext>
                </a:extLst>
              </a:tr>
              <a:tr h="1024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Friday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Senior Football Training/Matches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Mr Rahimian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Main Astro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 dirty="0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7425376"/>
                  </a:ext>
                </a:extLst>
              </a:tr>
              <a:tr h="1024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Palatino Linotype" panose="02040502050505030304" pitchFamily="18" charset="0"/>
                        </a:rPr>
                        <a:t>Saturday</a:t>
                      </a: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Hockey training/matches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Parents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Oxgangs Astro</a:t>
                      </a:r>
                      <a:endParaRPr lang="en-GB" sz="1400" b="1" dirty="0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 dirty="0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400" b="1" dirty="0">
                        <a:solidFill>
                          <a:srgbClr val="595959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756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8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00" y="645743"/>
            <a:ext cx="9900000" cy="1325563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S1 Sporting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71306"/>
            <a:ext cx="9900000" cy="462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Mondays – badminton, cheerleading, fitness (lunchtime), 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Tuesdays – basketball, athletics, rugby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Wednesdays – girls football, cricket, tennis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Thursdays – netball, recreational football, hockey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Saturdays – hockey and football fixtures</a:t>
            </a:r>
          </a:p>
        </p:txBody>
      </p:sp>
    </p:spTree>
    <p:extLst>
      <p:ext uri="{BB962C8B-B14F-4D97-AF65-F5344CB8AC3E}">
        <p14:creationId xmlns:p14="http://schemas.microsoft.com/office/powerpoint/2010/main" val="135884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00" y="645743"/>
            <a:ext cx="9900000" cy="1325563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S1 Sporting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71306"/>
            <a:ext cx="9900000" cy="462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Please note: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Tennis takes place at Thistle Tennis Club </a:t>
            </a:r>
          </a:p>
          <a:p>
            <a:pPr marL="0" indent="0" algn="ctr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Rugby takes place at </a:t>
            </a:r>
            <a:r>
              <a:rPr lang="en-GB" dirty="0" err="1">
                <a:latin typeface="Palatino Linotype" panose="02040502050505030304" pitchFamily="18" charset="0"/>
              </a:rPr>
              <a:t>Meggetland</a:t>
            </a: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3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Sports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All pupils attending extra-curricular clubs should have a ‘Sports Membership’.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Membership is paid through:</a:t>
            </a:r>
          </a:p>
          <a:p>
            <a:pPr marL="0" indent="0" algn="ctr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sz="4000" dirty="0">
                <a:latin typeface="Palatino Linotype" panose="02040502050505030304" pitchFamily="18" charset="0"/>
                <a:hlinkClick r:id="rId2"/>
              </a:rPr>
              <a:t>www.joininedinburgh.org</a:t>
            </a:r>
            <a:r>
              <a:rPr lang="en-GB" sz="4000" dirty="0">
                <a:latin typeface="Palatino Linotype" panose="02040502050505030304" pitchFamily="18" charset="0"/>
              </a:rPr>
              <a:t> Code:  FIR-73</a:t>
            </a:r>
          </a:p>
          <a:p>
            <a:r>
              <a:rPr lang="en-GB" dirty="0">
                <a:latin typeface="Palatino Linotype" panose="02040502050505030304" pitchFamily="18" charset="0"/>
              </a:rPr>
              <a:t>Cost is £24 for the year (free for pupils on free school meal entitlement)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Members get a Sports Membership T-Shirt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5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Athlete Support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376647" cy="4790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Palatino Linotype" panose="02040502050505030304" pitchFamily="18" charset="0"/>
              </a:rPr>
              <a:t>A programme of support for pupils who participate in sport at a high level.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Palatino Linotype" panose="02040502050505030304" pitchFamily="18" charset="0"/>
              </a:rPr>
              <a:t>The aim is to help pupils maintain a balance between their sporting commitments and their school commitments in order for them to reach their potential in both.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Palatino Linotype" panose="02040502050505030304" pitchFamily="18" charset="0"/>
              </a:rPr>
              <a:t>If you feel that your son/daughter is in this category please contact me: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Palatino Linotype" panose="02040502050505030304" pitchFamily="18" charset="0"/>
                <a:hlinkClick r:id="rId2"/>
              </a:rPr>
              <a:t>morag.carmichael@firrhill.edin.sch.uk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04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Ethos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</a:rPr>
              <a:t>It is vital that respect is always shown to: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The rules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Our opponents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Officials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Team mates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Ourselves</a:t>
            </a: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68257"/>
      </p:ext>
    </p:extLst>
  </p:cSld>
  <p:clrMapOvr>
    <a:masterClrMapping/>
  </p:clrMapOvr>
</p:sld>
</file>

<file path=ppt/theme/theme1.xml><?xml version="1.0" encoding="utf-8"?>
<a:theme xmlns:a="http://schemas.openxmlformats.org/drawingml/2006/main" name="FHS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S PPT Template 2017a" id="{BC74FE23-8071-4D04-A25D-222072928DAD}" vid="{3619E8E7-07FA-4DEE-BF28-1E6C3A9630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FHS PPT Template 2017a</Template>
  <TotalTime>1325</TotalTime>
  <Words>979</Words>
  <Application>Microsoft Office PowerPoint</Application>
  <PresentationFormat>Widescreen</PresentationFormat>
  <Paragraphs>230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Palatino Linotype</vt:lpstr>
      <vt:lpstr>FHS Powerpoint Template</vt:lpstr>
      <vt:lpstr>Firrhill High School Sports Information Evening 2022  </vt:lpstr>
      <vt:lpstr>Evening</vt:lpstr>
      <vt:lpstr>Extra-Curricular Clubs</vt:lpstr>
      <vt:lpstr>PowerPoint Presentation</vt:lpstr>
      <vt:lpstr>S1 Sporting activities</vt:lpstr>
      <vt:lpstr>S1 Sporting activities</vt:lpstr>
      <vt:lpstr>Sports Membership</vt:lpstr>
      <vt:lpstr>Athlete Support Programme</vt:lpstr>
      <vt:lpstr>Ethos</vt:lpstr>
      <vt:lpstr>Ethos</vt:lpstr>
      <vt:lpstr>Ethos</vt:lpstr>
      <vt:lpstr>Communication </vt:lpstr>
      <vt:lpstr>Firrhill Sports Tour 2024</vt:lpstr>
      <vt:lpstr>PowerPoint Presentation</vt:lpstr>
      <vt:lpstr>Sample Activity Programme</vt:lpstr>
      <vt:lpstr>Key Info </vt:lpstr>
      <vt:lpstr>PowerPoint Presentation</vt:lpstr>
      <vt:lpstr>PowerPoint Presentation</vt:lpstr>
      <vt:lpstr>2024 Sports Trip</vt:lpstr>
      <vt:lpstr> </vt:lpstr>
      <vt:lpstr>What are Colours? </vt:lpstr>
      <vt:lpstr>Colour Award</vt:lpstr>
      <vt:lpstr>Endeavour Colours </vt:lpstr>
      <vt:lpstr>Representational Colours </vt:lpstr>
      <vt:lpstr>Colour Awards</vt:lpstr>
      <vt:lpstr>Club Promotion </vt:lpstr>
      <vt:lpstr>PowerPoint Presentation</vt:lpstr>
      <vt:lpstr>Sportscotland Gold Sports Award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Firrhill High School PE Department</dc:title>
  <dc:creator>Morag Carmichael</dc:creator>
  <cp:lastModifiedBy>Morag Carmichael</cp:lastModifiedBy>
  <cp:revision>71</cp:revision>
  <cp:lastPrinted>2017-11-28T08:28:18Z</cp:lastPrinted>
  <dcterms:created xsi:type="dcterms:W3CDTF">2017-10-04T13:04:48Z</dcterms:created>
  <dcterms:modified xsi:type="dcterms:W3CDTF">2022-09-20T12:34:42Z</dcterms:modified>
</cp:coreProperties>
</file>