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81" r:id="rId22"/>
    <p:sldId id="282" r:id="rId23"/>
    <p:sldId id="277" r:id="rId24"/>
    <p:sldId id="278" r:id="rId25"/>
    <p:sldId id="279" r:id="rId26"/>
    <p:sldId id="28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7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D1C74B-1491-42C5-A35C-E6B9B9A0854A}"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329038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1C74B-1491-42C5-A35C-E6B9B9A0854A}"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253259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1C74B-1491-42C5-A35C-E6B9B9A0854A}"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350159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1C74B-1491-42C5-A35C-E6B9B9A0854A}"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34136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D1C74B-1491-42C5-A35C-E6B9B9A0854A}"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77023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D1C74B-1491-42C5-A35C-E6B9B9A0854A}"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116391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D1C74B-1491-42C5-A35C-E6B9B9A0854A}" type="datetimeFigureOut">
              <a:rPr lang="en-GB" smtClean="0"/>
              <a:t>11/10/2018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91828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D1C74B-1491-42C5-A35C-E6B9B9A0854A}" type="datetimeFigureOut">
              <a:rPr lang="en-GB" smtClean="0"/>
              <a:t>11/10/2018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39197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1C74B-1491-42C5-A35C-E6B9B9A0854A}" type="datetimeFigureOut">
              <a:rPr lang="en-GB" smtClean="0"/>
              <a:t>11/10/2018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297269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D1C74B-1491-42C5-A35C-E6B9B9A0854A}"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187148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D1C74B-1491-42C5-A35C-E6B9B9A0854A}"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AA49A-93FB-4676-A275-722809AFAFD6}" type="slidenum">
              <a:rPr lang="en-GB" smtClean="0"/>
              <a:t>‹#›</a:t>
            </a:fld>
            <a:endParaRPr lang="en-GB"/>
          </a:p>
        </p:txBody>
      </p:sp>
    </p:spTree>
    <p:extLst>
      <p:ext uri="{BB962C8B-B14F-4D97-AF65-F5344CB8AC3E}">
        <p14:creationId xmlns:p14="http://schemas.microsoft.com/office/powerpoint/2010/main" val="59315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1C74B-1491-42C5-A35C-E6B9B9A0854A}" type="datetimeFigureOut">
              <a:rPr lang="en-GB" smtClean="0"/>
              <a:t>11/10/2018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AA49A-93FB-4676-A275-722809AFAFD6}" type="slidenum">
              <a:rPr lang="en-GB" smtClean="0"/>
              <a:t>‹#›</a:t>
            </a:fld>
            <a:endParaRPr lang="en-GB"/>
          </a:p>
        </p:txBody>
      </p:sp>
    </p:spTree>
    <p:extLst>
      <p:ext uri="{BB962C8B-B14F-4D97-AF65-F5344CB8AC3E}">
        <p14:creationId xmlns:p14="http://schemas.microsoft.com/office/powerpoint/2010/main" val="1652527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png"/><Relationship Id="rId1" Type="http://schemas.openxmlformats.org/officeDocument/2006/relationships/slideLayout" Target="../slideLayouts/slideLayout7.xml"/><Relationship Id="rId6" Type="http://schemas.openxmlformats.org/officeDocument/2006/relationships/image" Target="../media/image52.png"/><Relationship Id="rId11" Type="http://schemas.openxmlformats.org/officeDocument/2006/relationships/image" Target="../media/image57.png"/><Relationship Id="rId5" Type="http://schemas.openxmlformats.org/officeDocument/2006/relationships/image" Target="../media/image51.png"/><Relationship Id="rId10" Type="http://schemas.openxmlformats.org/officeDocument/2006/relationships/image" Target="../media/image56.png"/><Relationship Id="rId4" Type="http://schemas.openxmlformats.org/officeDocument/2006/relationships/image" Target="../media/image50.png"/><Relationship Id="rId9" Type="http://schemas.openxmlformats.org/officeDocument/2006/relationships/image" Target="../media/image55.png"/></Relationships>
</file>

<file path=ppt/slides/_rels/slide14.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48.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 Id="rId9" Type="http://schemas.openxmlformats.org/officeDocument/2006/relationships/image" Target="../media/image64.png"/></Relationships>
</file>

<file path=ppt/slides/_rels/slide15.xml.rels><?xml version="1.0" encoding="UTF-8" standalone="yes"?>
<Relationships xmlns="http://schemas.openxmlformats.org/package/2006/relationships"><Relationship Id="rId3" Type="http://schemas.openxmlformats.org/officeDocument/2006/relationships/image" Target="../media/image66.png"/><Relationship Id="rId7" Type="http://schemas.openxmlformats.org/officeDocument/2006/relationships/image" Target="../media/image70.png"/><Relationship Id="rId2" Type="http://schemas.openxmlformats.org/officeDocument/2006/relationships/image" Target="../media/image65.png"/><Relationship Id="rId1" Type="http://schemas.openxmlformats.org/officeDocument/2006/relationships/slideLayout" Target="../slideLayouts/slideLayout7.xml"/><Relationship Id="rId6" Type="http://schemas.openxmlformats.org/officeDocument/2006/relationships/image" Target="../media/image69.png"/><Relationship Id="rId5" Type="http://schemas.openxmlformats.org/officeDocument/2006/relationships/image" Target="../media/image68.png"/><Relationship Id="rId4" Type="http://schemas.openxmlformats.org/officeDocument/2006/relationships/image" Target="../media/image67.png"/></Relationships>
</file>

<file path=ppt/slides/_rels/slide16.xml.rels><?xml version="1.0" encoding="UTF-8" standalone="yes"?>
<Relationships xmlns="http://schemas.openxmlformats.org/package/2006/relationships"><Relationship Id="rId8" Type="http://schemas.openxmlformats.org/officeDocument/2006/relationships/image" Target="../media/image77.png"/><Relationship Id="rId3" Type="http://schemas.openxmlformats.org/officeDocument/2006/relationships/image" Target="../media/image72.png"/><Relationship Id="rId7" Type="http://schemas.openxmlformats.org/officeDocument/2006/relationships/image" Target="../media/image76.png"/><Relationship Id="rId12" Type="http://schemas.openxmlformats.org/officeDocument/2006/relationships/image" Target="../media/image81.png"/><Relationship Id="rId2" Type="http://schemas.openxmlformats.org/officeDocument/2006/relationships/image" Target="../media/image71.png"/><Relationship Id="rId1" Type="http://schemas.openxmlformats.org/officeDocument/2006/relationships/slideLayout" Target="../slideLayouts/slideLayout7.xml"/><Relationship Id="rId6" Type="http://schemas.openxmlformats.org/officeDocument/2006/relationships/image" Target="../media/image75.png"/><Relationship Id="rId11" Type="http://schemas.openxmlformats.org/officeDocument/2006/relationships/image" Target="../media/image80.png"/><Relationship Id="rId5" Type="http://schemas.openxmlformats.org/officeDocument/2006/relationships/image" Target="../media/image74.png"/><Relationship Id="rId10" Type="http://schemas.openxmlformats.org/officeDocument/2006/relationships/image" Target="../media/image79.png"/><Relationship Id="rId4" Type="http://schemas.openxmlformats.org/officeDocument/2006/relationships/image" Target="../media/image73.png"/><Relationship Id="rId9" Type="http://schemas.openxmlformats.org/officeDocument/2006/relationships/image" Target="../media/image78.png"/></Relationships>
</file>

<file path=ppt/slides/_rels/slide17.xml.rels><?xml version="1.0" encoding="UTF-8" standalone="yes"?>
<Relationships xmlns="http://schemas.openxmlformats.org/package/2006/relationships"><Relationship Id="rId8" Type="http://schemas.openxmlformats.org/officeDocument/2006/relationships/image" Target="../media/image87.png"/><Relationship Id="rId13" Type="http://schemas.openxmlformats.org/officeDocument/2006/relationships/image" Target="../media/image92.png"/><Relationship Id="rId3" Type="http://schemas.openxmlformats.org/officeDocument/2006/relationships/image" Target="../media/image82.png"/><Relationship Id="rId7" Type="http://schemas.openxmlformats.org/officeDocument/2006/relationships/image" Target="../media/image86.png"/><Relationship Id="rId12" Type="http://schemas.openxmlformats.org/officeDocument/2006/relationships/image" Target="../media/image91.png"/><Relationship Id="rId2" Type="http://schemas.openxmlformats.org/officeDocument/2006/relationships/image" Target="../media/image66.png"/><Relationship Id="rId1" Type="http://schemas.openxmlformats.org/officeDocument/2006/relationships/slideLayout" Target="../slideLayouts/slideLayout7.xml"/><Relationship Id="rId6" Type="http://schemas.openxmlformats.org/officeDocument/2006/relationships/image" Target="../media/image85.png"/><Relationship Id="rId11" Type="http://schemas.openxmlformats.org/officeDocument/2006/relationships/image" Target="../media/image90.png"/><Relationship Id="rId5" Type="http://schemas.openxmlformats.org/officeDocument/2006/relationships/image" Target="../media/image84.png"/><Relationship Id="rId10" Type="http://schemas.openxmlformats.org/officeDocument/2006/relationships/image" Target="../media/image89.png"/><Relationship Id="rId4" Type="http://schemas.openxmlformats.org/officeDocument/2006/relationships/image" Target="../media/image83.png"/><Relationship Id="rId9" Type="http://schemas.openxmlformats.org/officeDocument/2006/relationships/image" Target="../media/image88.png"/></Relationships>
</file>

<file path=ppt/slides/_rels/slide18.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3" Type="http://schemas.openxmlformats.org/officeDocument/2006/relationships/image" Target="../media/image93.png"/><Relationship Id="rId7" Type="http://schemas.openxmlformats.org/officeDocument/2006/relationships/image" Target="../media/image97.png"/><Relationship Id="rId12" Type="http://schemas.openxmlformats.org/officeDocument/2006/relationships/image" Target="../media/image102.png"/><Relationship Id="rId2" Type="http://schemas.openxmlformats.org/officeDocument/2006/relationships/image" Target="../media/image66.png"/><Relationship Id="rId1" Type="http://schemas.openxmlformats.org/officeDocument/2006/relationships/slideLayout" Target="../slideLayouts/slideLayout7.xml"/><Relationship Id="rId6" Type="http://schemas.openxmlformats.org/officeDocument/2006/relationships/image" Target="../media/image96.png"/><Relationship Id="rId11" Type="http://schemas.openxmlformats.org/officeDocument/2006/relationships/image" Target="../media/image101.png"/><Relationship Id="rId5" Type="http://schemas.openxmlformats.org/officeDocument/2006/relationships/image" Target="../media/image95.png"/><Relationship Id="rId10" Type="http://schemas.openxmlformats.org/officeDocument/2006/relationships/image" Target="../media/image100.png"/><Relationship Id="rId4" Type="http://schemas.openxmlformats.org/officeDocument/2006/relationships/image" Target="../media/image94.png"/><Relationship Id="rId9" Type="http://schemas.openxmlformats.org/officeDocument/2006/relationships/image" Target="../media/image99.png"/></Relationships>
</file>

<file path=ppt/slides/_rels/slide19.xml.rels><?xml version="1.0" encoding="UTF-8" standalone="yes"?>
<Relationships xmlns="http://schemas.openxmlformats.org/package/2006/relationships"><Relationship Id="rId2" Type="http://schemas.openxmlformats.org/officeDocument/2006/relationships/image" Target="../media/image10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06.png"/><Relationship Id="rId2" Type="http://schemas.openxmlformats.org/officeDocument/2006/relationships/image" Target="../media/image105.png"/><Relationship Id="rId1" Type="http://schemas.openxmlformats.org/officeDocument/2006/relationships/slideLayout" Target="../slideLayouts/slideLayout7.xml"/><Relationship Id="rId4" Type="http://schemas.openxmlformats.org/officeDocument/2006/relationships/image" Target="../media/image107.png"/></Relationships>
</file>

<file path=ppt/slides/_rels/slide21.xml.rels><?xml version="1.0" encoding="UTF-8" standalone="yes"?>
<Relationships xmlns="http://schemas.openxmlformats.org/package/2006/relationships"><Relationship Id="rId3" Type="http://schemas.openxmlformats.org/officeDocument/2006/relationships/image" Target="../media/image109.png"/><Relationship Id="rId2" Type="http://schemas.openxmlformats.org/officeDocument/2006/relationships/image" Target="../media/image10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image" Target="../media/image110.png"/><Relationship Id="rId1" Type="http://schemas.openxmlformats.org/officeDocument/2006/relationships/slideLayout" Target="../slideLayouts/slideLayout7.xml"/><Relationship Id="rId6" Type="http://schemas.openxmlformats.org/officeDocument/2006/relationships/image" Target="../media/image114.png"/><Relationship Id="rId5" Type="http://schemas.openxmlformats.org/officeDocument/2006/relationships/image" Target="../media/image113.png"/><Relationship Id="rId4" Type="http://schemas.openxmlformats.org/officeDocument/2006/relationships/image" Target="../media/image1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86100" y="85725"/>
            <a:ext cx="2455672" cy="523220"/>
          </a:xfrm>
          <a:prstGeom prst="rect">
            <a:avLst/>
          </a:prstGeom>
          <a:noFill/>
        </p:spPr>
        <p:txBody>
          <a:bodyPr wrap="none" rtlCol="0">
            <a:spAutoFit/>
          </a:bodyPr>
          <a:lstStyle/>
          <a:p>
            <a:r>
              <a:rPr lang="en-GB" sz="2800" u="sng" dirty="0"/>
              <a:t>Circular Motion</a:t>
            </a:r>
          </a:p>
        </p:txBody>
      </p:sp>
      <p:sp>
        <p:nvSpPr>
          <p:cNvPr id="5" name="Rectangle 4"/>
          <p:cNvSpPr/>
          <p:nvPr/>
        </p:nvSpPr>
        <p:spPr>
          <a:xfrm>
            <a:off x="348759" y="767834"/>
            <a:ext cx="2436886" cy="461665"/>
          </a:xfrm>
          <a:prstGeom prst="rect">
            <a:avLst/>
          </a:prstGeom>
        </p:spPr>
        <p:txBody>
          <a:bodyPr wrap="none">
            <a:spAutoFit/>
          </a:bodyPr>
          <a:lstStyle/>
          <a:p>
            <a:r>
              <a:rPr lang="en-GB" sz="2400" u="sng" dirty="0">
                <a:solidFill>
                  <a:srgbClr val="000000"/>
                </a:solidFill>
                <a:latin typeface="Comic Sans MS" panose="030F0702030302020204" pitchFamily="66" charset="0"/>
              </a:rPr>
              <a:t>Radian Measure</a:t>
            </a:r>
          </a:p>
        </p:txBody>
      </p:sp>
      <p:sp>
        <p:nvSpPr>
          <p:cNvPr id="6" name="Rectangle 5"/>
          <p:cNvSpPr/>
          <p:nvPr/>
        </p:nvSpPr>
        <p:spPr>
          <a:xfrm>
            <a:off x="348759" y="1229499"/>
            <a:ext cx="8366616" cy="830997"/>
          </a:xfrm>
          <a:prstGeom prst="rect">
            <a:avLst/>
          </a:prstGeom>
        </p:spPr>
        <p:txBody>
          <a:bodyPr wrap="square">
            <a:spAutoFit/>
          </a:bodyPr>
          <a:lstStyle/>
          <a:p>
            <a:r>
              <a:rPr lang="en-GB" sz="2400" dirty="0">
                <a:solidFill>
                  <a:srgbClr val="000000"/>
                </a:solidFill>
                <a:latin typeface="Comic Sans MS" panose="030F0702030302020204" pitchFamily="66" charset="0"/>
              </a:rPr>
              <a:t>A Radian is the size of the angle of a sector when the arc length is equal to the radius.</a:t>
            </a:r>
          </a:p>
        </p:txBody>
      </p:sp>
      <p:pic>
        <p:nvPicPr>
          <p:cNvPr id="8" name="Picture 7"/>
          <p:cNvPicPr>
            <a:picLocks noChangeAspect="1"/>
          </p:cNvPicPr>
          <p:nvPr/>
        </p:nvPicPr>
        <p:blipFill>
          <a:blip r:embed="rId2"/>
          <a:stretch>
            <a:fillRect/>
          </a:stretch>
        </p:blipFill>
        <p:spPr>
          <a:xfrm>
            <a:off x="2686050" y="2300287"/>
            <a:ext cx="2381250" cy="2162175"/>
          </a:xfrm>
          <a:prstGeom prst="rect">
            <a:avLst/>
          </a:prstGeom>
        </p:spPr>
      </p:pic>
      <p:sp>
        <p:nvSpPr>
          <p:cNvPr id="10" name="Rectangle 9"/>
          <p:cNvSpPr/>
          <p:nvPr/>
        </p:nvSpPr>
        <p:spPr>
          <a:xfrm>
            <a:off x="4800162" y="2614375"/>
            <a:ext cx="2861681" cy="461665"/>
          </a:xfrm>
          <a:prstGeom prst="rect">
            <a:avLst/>
          </a:prstGeom>
        </p:spPr>
        <p:txBody>
          <a:bodyPr wrap="none">
            <a:spAutoFit/>
          </a:bodyPr>
          <a:lstStyle/>
          <a:p>
            <a:r>
              <a:rPr lang="en-GB" sz="2400" dirty="0">
                <a:solidFill>
                  <a:srgbClr val="000000"/>
                </a:solidFill>
                <a:latin typeface="Comic Sans MS" panose="030F0702030302020204" pitchFamily="66" charset="0"/>
              </a:rPr>
              <a:t>arc length = radius</a:t>
            </a:r>
          </a:p>
        </p:txBody>
      </p:sp>
      <p:sp>
        <p:nvSpPr>
          <p:cNvPr id="11" name="Rectangle 10"/>
          <p:cNvSpPr/>
          <p:nvPr/>
        </p:nvSpPr>
        <p:spPr>
          <a:xfrm>
            <a:off x="5465572" y="3399086"/>
            <a:ext cx="1305165" cy="461665"/>
          </a:xfrm>
          <a:prstGeom prst="rect">
            <a:avLst/>
          </a:prstGeom>
        </p:spPr>
        <p:txBody>
          <a:bodyPr wrap="none">
            <a:spAutoFit/>
          </a:bodyPr>
          <a:lstStyle/>
          <a:p>
            <a:r>
              <a:rPr lang="en-GB" sz="2400" dirty="0">
                <a:solidFill>
                  <a:srgbClr val="000000"/>
                </a:solidFill>
                <a:latin typeface="Comic Sans MS" panose="030F0702030302020204" pitchFamily="66" charset="0"/>
              </a:rPr>
              <a:t>1 radian</a:t>
            </a:r>
          </a:p>
        </p:txBody>
      </p:sp>
      <p:cxnSp>
        <p:nvCxnSpPr>
          <p:cNvPr id="15" name="Straight Arrow Connector 14"/>
          <p:cNvCxnSpPr/>
          <p:nvPr/>
        </p:nvCxnSpPr>
        <p:spPr>
          <a:xfrm flipH="1" flipV="1">
            <a:off x="4229100" y="3246686"/>
            <a:ext cx="1312672" cy="3832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13436" y="4916418"/>
            <a:ext cx="4572000" cy="984885"/>
          </a:xfrm>
          <a:prstGeom prst="rect">
            <a:avLst/>
          </a:prstGeom>
        </p:spPr>
        <p:txBody>
          <a:bodyPr>
            <a:spAutoFit/>
          </a:bodyPr>
          <a:lstStyle/>
          <a:p>
            <a:r>
              <a:rPr lang="en-GB" sz="2400" dirty="0">
                <a:solidFill>
                  <a:srgbClr val="000000"/>
                </a:solidFill>
                <a:latin typeface="Comic Sans MS" panose="030F0702030302020204" pitchFamily="66" charset="0"/>
              </a:rPr>
              <a:t>360 degrees  =  2</a:t>
            </a:r>
            <a:r>
              <a:rPr lang="el-GR" sz="2400" dirty="0">
                <a:solidFill>
                  <a:srgbClr val="000000"/>
                </a:solidFill>
                <a:latin typeface="Comic Sans MS" panose="030F0702030302020204" pitchFamily="66" charset="0"/>
              </a:rPr>
              <a:t>π </a:t>
            </a:r>
            <a:r>
              <a:rPr lang="en-GB" sz="2400" dirty="0">
                <a:solidFill>
                  <a:srgbClr val="000000"/>
                </a:solidFill>
                <a:latin typeface="Comic Sans MS" panose="030F0702030302020204" pitchFamily="66" charset="0"/>
              </a:rPr>
              <a:t>radians</a:t>
            </a:r>
          </a:p>
          <a:p>
            <a:endParaRPr lang="en-GB" sz="1000" b="1" dirty="0">
              <a:solidFill>
                <a:prstClr val="black"/>
              </a:solidFill>
              <a:latin typeface="System"/>
            </a:endParaRPr>
          </a:p>
          <a:p>
            <a:r>
              <a:rPr lang="en-GB" sz="2400" dirty="0">
                <a:solidFill>
                  <a:srgbClr val="000000"/>
                </a:solidFill>
                <a:latin typeface="Comic Sans MS" panose="030F0702030302020204" pitchFamily="66" charset="0"/>
              </a:rPr>
              <a:t>180 degrees  =  </a:t>
            </a:r>
            <a:r>
              <a:rPr lang="el-GR" sz="2400" dirty="0">
                <a:solidFill>
                  <a:srgbClr val="000000"/>
                </a:solidFill>
                <a:latin typeface="Comic Sans MS" panose="030F0702030302020204" pitchFamily="66" charset="0"/>
              </a:rPr>
              <a:t>π </a:t>
            </a:r>
            <a:r>
              <a:rPr lang="en-GB" sz="2400" dirty="0">
                <a:solidFill>
                  <a:srgbClr val="000000"/>
                </a:solidFill>
                <a:latin typeface="Comic Sans MS" panose="030F0702030302020204" pitchFamily="66" charset="0"/>
              </a:rPr>
              <a:t>radians</a:t>
            </a:r>
          </a:p>
        </p:txBody>
      </p:sp>
      <p:pic>
        <p:nvPicPr>
          <p:cNvPr id="18" name="Picture 17"/>
          <p:cNvPicPr>
            <a:picLocks noChangeAspect="1"/>
          </p:cNvPicPr>
          <p:nvPr/>
        </p:nvPicPr>
        <p:blipFill>
          <a:blip r:embed="rId3"/>
          <a:stretch>
            <a:fillRect/>
          </a:stretch>
        </p:blipFill>
        <p:spPr>
          <a:xfrm>
            <a:off x="5314950" y="4743450"/>
            <a:ext cx="2209800" cy="857250"/>
          </a:xfrm>
          <a:prstGeom prst="rect">
            <a:avLst/>
          </a:prstGeom>
        </p:spPr>
      </p:pic>
      <p:pic>
        <p:nvPicPr>
          <p:cNvPr id="19" name="Picture 18"/>
          <p:cNvPicPr>
            <a:picLocks noChangeAspect="1"/>
          </p:cNvPicPr>
          <p:nvPr/>
        </p:nvPicPr>
        <p:blipFill>
          <a:blip r:embed="rId4"/>
          <a:stretch>
            <a:fillRect/>
          </a:stretch>
        </p:blipFill>
        <p:spPr>
          <a:xfrm>
            <a:off x="4885436" y="5747415"/>
            <a:ext cx="3371850" cy="485775"/>
          </a:xfrm>
          <a:prstGeom prst="rect">
            <a:avLst/>
          </a:prstGeom>
        </p:spPr>
      </p:pic>
    </p:spTree>
    <p:extLst>
      <p:ext uri="{BB962C8B-B14F-4D97-AF65-F5344CB8AC3E}">
        <p14:creationId xmlns:p14="http://schemas.microsoft.com/office/powerpoint/2010/main" val="40752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25" y="248841"/>
            <a:ext cx="8801100" cy="2031325"/>
          </a:xfrm>
          <a:prstGeom prst="rect">
            <a:avLst/>
          </a:prstGeom>
        </p:spPr>
        <p:txBody>
          <a:bodyPr wrap="square">
            <a:spAutoFit/>
          </a:bodyPr>
          <a:lstStyle/>
          <a:p>
            <a:r>
              <a:rPr lang="en-GB" dirty="0">
                <a:solidFill>
                  <a:srgbClr val="0000FF"/>
                </a:solidFill>
                <a:latin typeface="Comic Sans MS" panose="030F0702030302020204" pitchFamily="66" charset="0"/>
              </a:rPr>
              <a:t>Example 4.</a:t>
            </a:r>
          </a:p>
          <a:p>
            <a:r>
              <a:rPr lang="en-GB" dirty="0">
                <a:solidFill>
                  <a:srgbClr val="000000"/>
                </a:solidFill>
                <a:latin typeface="Comic Sans MS" panose="030F0702030302020204" pitchFamily="66" charset="0"/>
              </a:rPr>
              <a:t>A plane of mass 5000kg has wings which provide enough lift to support its weight when flying at 200ms-1. The plane then turns by banking at an angle of 30</a:t>
            </a:r>
            <a:r>
              <a:rPr lang="en-GB" baseline="30000" dirty="0">
                <a:solidFill>
                  <a:srgbClr val="000000"/>
                </a:solidFill>
                <a:latin typeface="Comic Sans MS" panose="030F0702030302020204" pitchFamily="66" charset="0"/>
              </a:rPr>
              <a:t>0</a:t>
            </a:r>
            <a:r>
              <a:rPr lang="en-GB" dirty="0">
                <a:solidFill>
                  <a:srgbClr val="000000"/>
                </a:solidFill>
                <a:latin typeface="Comic Sans MS" panose="030F0702030302020204" pitchFamily="66" charset="0"/>
              </a:rPr>
              <a:t> to horizontal, and using the rudder on the tailfin.</a:t>
            </a:r>
          </a:p>
          <a:p>
            <a:r>
              <a:rPr lang="en-GB" dirty="0">
                <a:solidFill>
                  <a:srgbClr val="000000"/>
                </a:solidFill>
                <a:latin typeface="Comic Sans MS" panose="030F0702030302020204" pitchFamily="66" charset="0"/>
              </a:rPr>
              <a:t>(a) What is the lift force from the wings?</a:t>
            </a:r>
          </a:p>
          <a:p>
            <a:r>
              <a:rPr lang="en-GB" dirty="0">
                <a:solidFill>
                  <a:srgbClr val="000000"/>
                </a:solidFill>
                <a:latin typeface="Comic Sans MS" panose="030F0702030302020204" pitchFamily="66" charset="0"/>
              </a:rPr>
              <a:t>(b) What is the radius of the plane's turn?</a:t>
            </a:r>
          </a:p>
          <a:p>
            <a:r>
              <a:rPr lang="en-GB" dirty="0">
                <a:solidFill>
                  <a:srgbClr val="000000"/>
                </a:solidFill>
                <a:latin typeface="Comic Sans MS" panose="030F0702030302020204" pitchFamily="66" charset="0"/>
              </a:rPr>
              <a:t>(c) What else happens to the plane when the wings are banked?</a:t>
            </a:r>
          </a:p>
        </p:txBody>
      </p:sp>
      <p:pic>
        <p:nvPicPr>
          <p:cNvPr id="3" name="Picture 2"/>
          <p:cNvPicPr>
            <a:picLocks noChangeAspect="1"/>
          </p:cNvPicPr>
          <p:nvPr/>
        </p:nvPicPr>
        <p:blipFill>
          <a:blip r:embed="rId2"/>
          <a:stretch>
            <a:fillRect/>
          </a:stretch>
        </p:blipFill>
        <p:spPr>
          <a:xfrm>
            <a:off x="7067550" y="1203841"/>
            <a:ext cx="2076450" cy="1076325"/>
          </a:xfrm>
          <a:prstGeom prst="rect">
            <a:avLst/>
          </a:prstGeom>
        </p:spPr>
      </p:pic>
      <p:sp>
        <p:nvSpPr>
          <p:cNvPr id="4" name="Rectangle 3">
            <a:extLst>
              <a:ext uri="{FF2B5EF4-FFF2-40B4-BE49-F238E27FC236}">
                <a16:creationId xmlns:a16="http://schemas.microsoft.com/office/drawing/2014/main" id="{3849D7AB-E91F-47FD-96AE-DF2A193C9C8E}"/>
              </a:ext>
            </a:extLst>
          </p:cNvPr>
          <p:cNvSpPr/>
          <p:nvPr/>
        </p:nvSpPr>
        <p:spPr>
          <a:xfrm>
            <a:off x="161925" y="2725350"/>
            <a:ext cx="542136" cy="369332"/>
          </a:xfrm>
          <a:prstGeom prst="rect">
            <a:avLst/>
          </a:prstGeom>
        </p:spPr>
        <p:txBody>
          <a:bodyPr wrap="none">
            <a:spAutoFit/>
          </a:bodyPr>
          <a:lstStyle/>
          <a:p>
            <a:r>
              <a:rPr lang="en-GB" dirty="0">
                <a:solidFill>
                  <a:srgbClr val="000000"/>
                </a:solidFill>
                <a:latin typeface="Comic Sans MS" panose="030F0702030302020204" pitchFamily="66" charset="0"/>
              </a:rPr>
              <a:t>(a) </a:t>
            </a:r>
            <a:endParaRPr lang="en-GB" dirty="0"/>
          </a:p>
        </p:txBody>
      </p:sp>
      <p:pic>
        <p:nvPicPr>
          <p:cNvPr id="6" name="Picture 5">
            <a:extLst>
              <a:ext uri="{FF2B5EF4-FFF2-40B4-BE49-F238E27FC236}">
                <a16:creationId xmlns:a16="http://schemas.microsoft.com/office/drawing/2014/main" id="{6D2792EF-656D-456E-B57F-7DCBB005D67B}"/>
              </a:ext>
            </a:extLst>
          </p:cNvPr>
          <p:cNvPicPr>
            <a:picLocks noChangeAspect="1"/>
          </p:cNvPicPr>
          <p:nvPr/>
        </p:nvPicPr>
        <p:blipFill>
          <a:blip r:embed="rId2"/>
          <a:stretch>
            <a:fillRect/>
          </a:stretch>
        </p:blipFill>
        <p:spPr>
          <a:xfrm>
            <a:off x="2064316" y="3134751"/>
            <a:ext cx="1394482" cy="722828"/>
          </a:xfrm>
          <a:prstGeom prst="rect">
            <a:avLst/>
          </a:prstGeom>
        </p:spPr>
      </p:pic>
      <p:sp>
        <p:nvSpPr>
          <p:cNvPr id="7" name="TextBox 6">
            <a:extLst>
              <a:ext uri="{FF2B5EF4-FFF2-40B4-BE49-F238E27FC236}">
                <a16:creationId xmlns:a16="http://schemas.microsoft.com/office/drawing/2014/main" id="{E060F3CB-6836-4ED8-A0A3-4DB69CDDF4B0}"/>
              </a:ext>
            </a:extLst>
          </p:cNvPr>
          <p:cNvSpPr txBox="1"/>
          <p:nvPr/>
        </p:nvSpPr>
        <p:spPr>
          <a:xfrm>
            <a:off x="2857844" y="2419970"/>
            <a:ext cx="282450" cy="369332"/>
          </a:xfrm>
          <a:prstGeom prst="rect">
            <a:avLst/>
          </a:prstGeom>
          <a:noFill/>
        </p:spPr>
        <p:txBody>
          <a:bodyPr wrap="none" rtlCol="0">
            <a:spAutoFit/>
          </a:bodyPr>
          <a:lstStyle/>
          <a:p>
            <a:r>
              <a:rPr lang="en-GB" dirty="0"/>
              <a:t>L</a:t>
            </a:r>
            <a:endParaRPr lang="en-GB" baseline="-25000" dirty="0"/>
          </a:p>
        </p:txBody>
      </p:sp>
      <p:cxnSp>
        <p:nvCxnSpPr>
          <p:cNvPr id="8" name="Straight Arrow Connector 7">
            <a:extLst>
              <a:ext uri="{FF2B5EF4-FFF2-40B4-BE49-F238E27FC236}">
                <a16:creationId xmlns:a16="http://schemas.microsoft.com/office/drawing/2014/main" id="{D7D0A69D-65A3-4D55-9299-5182E29D797E}"/>
              </a:ext>
            </a:extLst>
          </p:cNvPr>
          <p:cNvCxnSpPr/>
          <p:nvPr/>
        </p:nvCxnSpPr>
        <p:spPr>
          <a:xfrm flipV="1">
            <a:off x="2790518" y="2589154"/>
            <a:ext cx="14288" cy="4760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147BA6A-74EA-497E-AA2C-90F901BAF108}"/>
              </a:ext>
            </a:extLst>
          </p:cNvPr>
          <p:cNvSpPr txBox="1"/>
          <p:nvPr/>
        </p:nvSpPr>
        <p:spPr>
          <a:xfrm>
            <a:off x="2804806" y="3745276"/>
            <a:ext cx="478016" cy="369332"/>
          </a:xfrm>
          <a:prstGeom prst="rect">
            <a:avLst/>
          </a:prstGeom>
          <a:noFill/>
        </p:spPr>
        <p:txBody>
          <a:bodyPr wrap="none" rtlCol="0">
            <a:spAutoFit/>
          </a:bodyPr>
          <a:lstStyle/>
          <a:p>
            <a:r>
              <a:rPr lang="en-GB" dirty="0"/>
              <a:t>mg</a:t>
            </a:r>
          </a:p>
        </p:txBody>
      </p:sp>
      <p:cxnSp>
        <p:nvCxnSpPr>
          <p:cNvPr id="10" name="Straight Arrow Connector 9">
            <a:extLst>
              <a:ext uri="{FF2B5EF4-FFF2-40B4-BE49-F238E27FC236}">
                <a16:creationId xmlns:a16="http://schemas.microsoft.com/office/drawing/2014/main" id="{0EC32FC2-7837-427C-9F4B-930A4F07638D}"/>
              </a:ext>
            </a:extLst>
          </p:cNvPr>
          <p:cNvCxnSpPr/>
          <p:nvPr/>
        </p:nvCxnSpPr>
        <p:spPr>
          <a:xfrm>
            <a:off x="2777457" y="3824506"/>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8E73840-93BF-4202-8EA7-9A61360420B9}"/>
              </a:ext>
            </a:extLst>
          </p:cNvPr>
          <p:cNvSpPr txBox="1"/>
          <p:nvPr/>
        </p:nvSpPr>
        <p:spPr>
          <a:xfrm>
            <a:off x="5146684" y="2750857"/>
            <a:ext cx="2964888" cy="461665"/>
          </a:xfrm>
          <a:prstGeom prst="rect">
            <a:avLst/>
          </a:prstGeom>
          <a:noFill/>
        </p:spPr>
        <p:txBody>
          <a:bodyPr wrap="square" rtlCol="0">
            <a:spAutoFit/>
          </a:bodyPr>
          <a:lstStyle/>
          <a:p>
            <a:r>
              <a:rPr lang="en-GB" sz="2400" dirty="0"/>
              <a:t>L = mg</a:t>
            </a:r>
            <a:endParaRPr lang="en-GB" sz="2400" baseline="-25000" dirty="0"/>
          </a:p>
        </p:txBody>
      </p:sp>
      <p:sp>
        <p:nvSpPr>
          <p:cNvPr id="12" name="TextBox 11">
            <a:extLst>
              <a:ext uri="{FF2B5EF4-FFF2-40B4-BE49-F238E27FC236}">
                <a16:creationId xmlns:a16="http://schemas.microsoft.com/office/drawing/2014/main" id="{308AC32F-935F-4504-AB60-2C4CB23FA53D}"/>
              </a:ext>
            </a:extLst>
          </p:cNvPr>
          <p:cNvSpPr txBox="1"/>
          <p:nvPr/>
        </p:nvSpPr>
        <p:spPr>
          <a:xfrm>
            <a:off x="5146684" y="3173453"/>
            <a:ext cx="2964888" cy="461665"/>
          </a:xfrm>
          <a:prstGeom prst="rect">
            <a:avLst/>
          </a:prstGeom>
          <a:noFill/>
        </p:spPr>
        <p:txBody>
          <a:bodyPr wrap="square" rtlCol="0">
            <a:spAutoFit/>
          </a:bodyPr>
          <a:lstStyle/>
          <a:p>
            <a:r>
              <a:rPr lang="en-GB" sz="2400" dirty="0"/>
              <a:t>L = 5000 x 9.8</a:t>
            </a:r>
            <a:endParaRPr lang="en-GB" sz="2400" baseline="-25000" dirty="0"/>
          </a:p>
        </p:txBody>
      </p:sp>
      <p:sp>
        <p:nvSpPr>
          <p:cNvPr id="13" name="TextBox 12">
            <a:extLst>
              <a:ext uri="{FF2B5EF4-FFF2-40B4-BE49-F238E27FC236}">
                <a16:creationId xmlns:a16="http://schemas.microsoft.com/office/drawing/2014/main" id="{70BE6806-D138-4521-B902-A8FA1D30801E}"/>
              </a:ext>
            </a:extLst>
          </p:cNvPr>
          <p:cNvSpPr txBox="1"/>
          <p:nvPr/>
        </p:nvSpPr>
        <p:spPr>
          <a:xfrm>
            <a:off x="5146684" y="3635118"/>
            <a:ext cx="2964888" cy="461665"/>
          </a:xfrm>
          <a:prstGeom prst="rect">
            <a:avLst/>
          </a:prstGeom>
          <a:noFill/>
        </p:spPr>
        <p:txBody>
          <a:bodyPr wrap="square" rtlCol="0">
            <a:spAutoFit/>
          </a:bodyPr>
          <a:lstStyle/>
          <a:p>
            <a:r>
              <a:rPr lang="en-GB" sz="2400" dirty="0"/>
              <a:t>L = 49000 N</a:t>
            </a:r>
            <a:endParaRPr lang="en-GB" sz="2400" baseline="-25000" dirty="0"/>
          </a:p>
        </p:txBody>
      </p:sp>
      <p:sp>
        <p:nvSpPr>
          <p:cNvPr id="14" name="Rectangle 13">
            <a:extLst>
              <a:ext uri="{FF2B5EF4-FFF2-40B4-BE49-F238E27FC236}">
                <a16:creationId xmlns:a16="http://schemas.microsoft.com/office/drawing/2014/main" id="{2C934435-54F4-4EFC-90F7-6D9C25D8CD01}"/>
              </a:ext>
            </a:extLst>
          </p:cNvPr>
          <p:cNvSpPr/>
          <p:nvPr/>
        </p:nvSpPr>
        <p:spPr>
          <a:xfrm>
            <a:off x="252541" y="5040183"/>
            <a:ext cx="559769" cy="369332"/>
          </a:xfrm>
          <a:prstGeom prst="rect">
            <a:avLst/>
          </a:prstGeom>
        </p:spPr>
        <p:txBody>
          <a:bodyPr wrap="none">
            <a:spAutoFit/>
          </a:bodyPr>
          <a:lstStyle/>
          <a:p>
            <a:r>
              <a:rPr lang="en-GB" dirty="0">
                <a:solidFill>
                  <a:srgbClr val="000000"/>
                </a:solidFill>
                <a:latin typeface="Comic Sans MS" panose="030F0702030302020204" pitchFamily="66" charset="0"/>
              </a:rPr>
              <a:t>(b) </a:t>
            </a:r>
            <a:endParaRPr lang="en-GB" dirty="0"/>
          </a:p>
        </p:txBody>
      </p:sp>
      <p:grpSp>
        <p:nvGrpSpPr>
          <p:cNvPr id="19" name="Group 18">
            <a:extLst>
              <a:ext uri="{FF2B5EF4-FFF2-40B4-BE49-F238E27FC236}">
                <a16:creationId xmlns:a16="http://schemas.microsoft.com/office/drawing/2014/main" id="{B56B4EEB-9682-495D-AC07-1FEE957E2AA0}"/>
              </a:ext>
            </a:extLst>
          </p:cNvPr>
          <p:cNvGrpSpPr/>
          <p:nvPr/>
        </p:nvGrpSpPr>
        <p:grpSpPr>
          <a:xfrm>
            <a:off x="1285103" y="5128054"/>
            <a:ext cx="3126259" cy="1062681"/>
            <a:chOff x="1285103" y="5128054"/>
            <a:chExt cx="3126259" cy="1062681"/>
          </a:xfrm>
        </p:grpSpPr>
        <p:cxnSp>
          <p:nvCxnSpPr>
            <p:cNvPr id="17" name="Straight Connector 16">
              <a:extLst>
                <a:ext uri="{FF2B5EF4-FFF2-40B4-BE49-F238E27FC236}">
                  <a16:creationId xmlns:a16="http://schemas.microsoft.com/office/drawing/2014/main" id="{3ADA4272-D299-4973-857D-A8DF824E213C}"/>
                </a:ext>
              </a:extLst>
            </p:cNvPr>
            <p:cNvCxnSpPr/>
            <p:nvPr/>
          </p:nvCxnSpPr>
          <p:spPr>
            <a:xfrm>
              <a:off x="1285103" y="5128054"/>
              <a:ext cx="3126259" cy="106268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97EF99FE-2B88-41A2-9D82-98338CEF94E4}"/>
                </a:ext>
              </a:extLst>
            </p:cNvPr>
            <p:cNvSpPr/>
            <p:nvPr/>
          </p:nvSpPr>
          <p:spPr>
            <a:xfrm rot="1404810">
              <a:off x="2523951" y="5437617"/>
              <a:ext cx="456150" cy="3693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1" name="Straight Connector 20">
            <a:extLst>
              <a:ext uri="{FF2B5EF4-FFF2-40B4-BE49-F238E27FC236}">
                <a16:creationId xmlns:a16="http://schemas.microsoft.com/office/drawing/2014/main" id="{9B928801-60BD-49EC-A078-978F768D6841}"/>
              </a:ext>
            </a:extLst>
          </p:cNvPr>
          <p:cNvCxnSpPr/>
          <p:nvPr/>
        </p:nvCxnSpPr>
        <p:spPr>
          <a:xfrm>
            <a:off x="636532" y="6190735"/>
            <a:ext cx="444262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2F1CB16-DD0E-4F46-9BC1-E3C2059FF9AD}"/>
              </a:ext>
            </a:extLst>
          </p:cNvPr>
          <p:cNvSpPr txBox="1"/>
          <p:nvPr/>
        </p:nvSpPr>
        <p:spPr>
          <a:xfrm>
            <a:off x="3118880" y="5867272"/>
            <a:ext cx="636532" cy="369332"/>
          </a:xfrm>
          <a:prstGeom prst="rect">
            <a:avLst/>
          </a:prstGeom>
          <a:noFill/>
        </p:spPr>
        <p:txBody>
          <a:bodyPr wrap="square" rtlCol="0">
            <a:spAutoFit/>
          </a:bodyPr>
          <a:lstStyle/>
          <a:p>
            <a:r>
              <a:rPr lang="en-GB" dirty="0"/>
              <a:t>30</a:t>
            </a:r>
            <a:r>
              <a:rPr lang="en-GB" baseline="30000" dirty="0"/>
              <a:t>o</a:t>
            </a:r>
          </a:p>
        </p:txBody>
      </p: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D42C454E-3672-4B21-B4DA-DE3CF1A3D534}"/>
                  </a:ext>
                </a:extLst>
              </p:cNvPr>
              <p:cNvSpPr/>
              <p:nvPr/>
            </p:nvSpPr>
            <p:spPr>
              <a:xfrm>
                <a:off x="5372292" y="4352960"/>
                <a:ext cx="1029449" cy="461537"/>
              </a:xfrm>
              <a:prstGeom prst="rect">
                <a:avLst/>
              </a:prstGeom>
            </p:spPr>
            <p:txBody>
              <a:bodyPr wrap="none">
                <a:spAutoFit/>
              </a:bodyPr>
              <a:lstStyle/>
              <a:p>
                <a:pPr algn="ctr"/>
                <a:r>
                  <a:rPr lang="en-GB" dirty="0">
                    <a:latin typeface="Comic Sans MS" panose="030F0702030302020204" pitchFamily="66" charset="0"/>
                  </a:rPr>
                  <a:t>F</a:t>
                </a:r>
                <a:r>
                  <a:rPr lang="en-GB" baseline="-25000" dirty="0">
                    <a:latin typeface="Comic Sans MS" panose="030F0702030302020204" pitchFamily="66" charset="0"/>
                  </a:rPr>
                  <a:t>c</a:t>
                </a:r>
                <a:r>
                  <a:rPr lang="en-GB" dirty="0">
                    <a:latin typeface="Comic Sans MS" panose="030F0702030302020204" pitchFamily="66" charset="0"/>
                  </a:rPr>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p:txBody>
          </p:sp>
        </mc:Choice>
        <mc:Fallback xmlns="">
          <p:sp>
            <p:nvSpPr>
              <p:cNvPr id="23" name="Rectangle 22">
                <a:extLst>
                  <a:ext uri="{FF2B5EF4-FFF2-40B4-BE49-F238E27FC236}">
                    <a16:creationId xmlns:a16="http://schemas.microsoft.com/office/drawing/2014/main" id="{D42C454E-3672-4B21-B4DA-DE3CF1A3D534}"/>
                  </a:ext>
                </a:extLst>
              </p:cNvPr>
              <p:cNvSpPr>
                <a:spLocks noRot="1" noChangeAspect="1" noMove="1" noResize="1" noEditPoints="1" noAdjustHandles="1" noChangeArrowheads="1" noChangeShapeType="1" noTextEdit="1"/>
              </p:cNvSpPr>
              <p:nvPr/>
            </p:nvSpPr>
            <p:spPr>
              <a:xfrm>
                <a:off x="5372292" y="4352960"/>
                <a:ext cx="1029449" cy="461537"/>
              </a:xfrm>
              <a:prstGeom prst="rect">
                <a:avLst/>
              </a:prstGeom>
              <a:blipFill>
                <a:blip r:embed="rId3"/>
                <a:stretch>
                  <a:fillRect l="-4142" b="-7895"/>
                </a:stretch>
              </a:blipFill>
            </p:spPr>
            <p:txBody>
              <a:bodyPr/>
              <a:lstStyle/>
              <a:p>
                <a:r>
                  <a:rPr lang="en-GB">
                    <a:noFill/>
                  </a:rPr>
                  <a:t> </a:t>
                </a:r>
              </a:p>
            </p:txBody>
          </p:sp>
        </mc:Fallback>
      </mc:AlternateContent>
      <p:sp>
        <p:nvSpPr>
          <p:cNvPr id="24" name="TextBox 23">
            <a:extLst>
              <a:ext uri="{FF2B5EF4-FFF2-40B4-BE49-F238E27FC236}">
                <a16:creationId xmlns:a16="http://schemas.microsoft.com/office/drawing/2014/main" id="{A6D46FEA-6178-4A72-B64B-46A722889BBB}"/>
              </a:ext>
            </a:extLst>
          </p:cNvPr>
          <p:cNvSpPr txBox="1"/>
          <p:nvPr/>
        </p:nvSpPr>
        <p:spPr>
          <a:xfrm>
            <a:off x="2032127" y="5583368"/>
            <a:ext cx="353045" cy="369332"/>
          </a:xfrm>
          <a:prstGeom prst="rect">
            <a:avLst/>
          </a:prstGeom>
          <a:noFill/>
        </p:spPr>
        <p:txBody>
          <a:bodyPr wrap="none" rtlCol="0">
            <a:spAutoFit/>
          </a:bodyPr>
          <a:lstStyle/>
          <a:p>
            <a:r>
              <a:rPr lang="en-GB" dirty="0"/>
              <a:t>F</a:t>
            </a:r>
            <a:r>
              <a:rPr lang="en-GB" baseline="-25000" dirty="0"/>
              <a:t>c</a:t>
            </a:r>
          </a:p>
        </p:txBody>
      </p:sp>
      <p:cxnSp>
        <p:nvCxnSpPr>
          <p:cNvPr id="25" name="Straight Arrow Connector 24">
            <a:extLst>
              <a:ext uri="{FF2B5EF4-FFF2-40B4-BE49-F238E27FC236}">
                <a16:creationId xmlns:a16="http://schemas.microsoft.com/office/drawing/2014/main" id="{EC255D3F-477D-45DB-B52A-69228C7B961C}"/>
              </a:ext>
            </a:extLst>
          </p:cNvPr>
          <p:cNvCxnSpPr/>
          <p:nvPr/>
        </p:nvCxnSpPr>
        <p:spPr>
          <a:xfrm flipH="1">
            <a:off x="1977090" y="5622283"/>
            <a:ext cx="3991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20C72D4-0C67-4C2A-AE93-23D1D2BB73F1}"/>
              </a:ext>
            </a:extLst>
          </p:cNvPr>
          <p:cNvSpPr txBox="1"/>
          <p:nvPr/>
        </p:nvSpPr>
        <p:spPr>
          <a:xfrm>
            <a:off x="3200622" y="5177527"/>
            <a:ext cx="353045" cy="369332"/>
          </a:xfrm>
          <a:prstGeom prst="rect">
            <a:avLst/>
          </a:prstGeom>
          <a:noFill/>
        </p:spPr>
        <p:txBody>
          <a:bodyPr wrap="none" rtlCol="0">
            <a:spAutoFit/>
          </a:bodyPr>
          <a:lstStyle/>
          <a:p>
            <a:r>
              <a:rPr lang="en-GB" dirty="0"/>
              <a:t>F</a:t>
            </a:r>
            <a:r>
              <a:rPr lang="en-GB" baseline="-25000" dirty="0"/>
              <a:t>c</a:t>
            </a:r>
          </a:p>
        </p:txBody>
      </p:sp>
      <p:cxnSp>
        <p:nvCxnSpPr>
          <p:cNvPr id="27" name="Straight Arrow Connector 26">
            <a:extLst>
              <a:ext uri="{FF2B5EF4-FFF2-40B4-BE49-F238E27FC236}">
                <a16:creationId xmlns:a16="http://schemas.microsoft.com/office/drawing/2014/main" id="{6DBE296A-F279-41FE-A5B1-A5B4DFE8E83D}"/>
              </a:ext>
            </a:extLst>
          </p:cNvPr>
          <p:cNvCxnSpPr/>
          <p:nvPr/>
        </p:nvCxnSpPr>
        <p:spPr>
          <a:xfrm>
            <a:off x="3140294" y="5583368"/>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BC887AE-A8AE-4D79-9CBF-7BA125B4ABA5}"/>
              </a:ext>
            </a:extLst>
          </p:cNvPr>
          <p:cNvSpPr txBox="1"/>
          <p:nvPr/>
        </p:nvSpPr>
        <p:spPr>
          <a:xfrm>
            <a:off x="2752026" y="6166277"/>
            <a:ext cx="478016" cy="369332"/>
          </a:xfrm>
          <a:prstGeom prst="rect">
            <a:avLst/>
          </a:prstGeom>
          <a:noFill/>
        </p:spPr>
        <p:txBody>
          <a:bodyPr wrap="none" rtlCol="0">
            <a:spAutoFit/>
          </a:bodyPr>
          <a:lstStyle/>
          <a:p>
            <a:r>
              <a:rPr lang="en-GB" dirty="0"/>
              <a:t>mg</a:t>
            </a:r>
          </a:p>
        </p:txBody>
      </p:sp>
      <p:cxnSp>
        <p:nvCxnSpPr>
          <p:cNvPr id="29" name="Straight Arrow Connector 28">
            <a:extLst>
              <a:ext uri="{FF2B5EF4-FFF2-40B4-BE49-F238E27FC236}">
                <a16:creationId xmlns:a16="http://schemas.microsoft.com/office/drawing/2014/main" id="{4E2A8BF5-2A9F-4C35-A67A-754A2EE43203}"/>
              </a:ext>
            </a:extLst>
          </p:cNvPr>
          <p:cNvCxnSpPr/>
          <p:nvPr/>
        </p:nvCxnSpPr>
        <p:spPr>
          <a:xfrm>
            <a:off x="2725085" y="5954066"/>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6BFB69F-F592-41FB-BE96-3395E34AF40F}"/>
              </a:ext>
            </a:extLst>
          </p:cNvPr>
          <p:cNvSpPr txBox="1"/>
          <p:nvPr/>
        </p:nvSpPr>
        <p:spPr>
          <a:xfrm>
            <a:off x="3069772" y="4682696"/>
            <a:ext cx="282450" cy="369332"/>
          </a:xfrm>
          <a:prstGeom prst="rect">
            <a:avLst/>
          </a:prstGeom>
          <a:noFill/>
        </p:spPr>
        <p:txBody>
          <a:bodyPr wrap="none" rtlCol="0">
            <a:spAutoFit/>
          </a:bodyPr>
          <a:lstStyle/>
          <a:p>
            <a:r>
              <a:rPr lang="en-GB" dirty="0"/>
              <a:t>L</a:t>
            </a:r>
            <a:endParaRPr lang="en-GB" baseline="-25000" dirty="0"/>
          </a:p>
        </p:txBody>
      </p:sp>
      <p:cxnSp>
        <p:nvCxnSpPr>
          <p:cNvPr id="31" name="Straight Arrow Connector 30">
            <a:extLst>
              <a:ext uri="{FF2B5EF4-FFF2-40B4-BE49-F238E27FC236}">
                <a16:creationId xmlns:a16="http://schemas.microsoft.com/office/drawing/2014/main" id="{D37B256A-7551-4465-B800-21BFFFF56218}"/>
              </a:ext>
            </a:extLst>
          </p:cNvPr>
          <p:cNvCxnSpPr>
            <a:cxnSpLocks/>
          </p:cNvCxnSpPr>
          <p:nvPr/>
        </p:nvCxnSpPr>
        <p:spPr>
          <a:xfrm flipV="1">
            <a:off x="2868675" y="4859834"/>
            <a:ext cx="183856" cy="4869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A7E4BD8-54A3-4D99-956D-C5442F1F87DA}"/>
              </a:ext>
            </a:extLst>
          </p:cNvPr>
          <p:cNvCxnSpPr>
            <a:cxnSpLocks/>
          </p:cNvCxnSpPr>
          <p:nvPr/>
        </p:nvCxnSpPr>
        <p:spPr>
          <a:xfrm flipH="1">
            <a:off x="2734615" y="4718812"/>
            <a:ext cx="17411" cy="6279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EB68806-E5C2-408D-BCD7-6BD9CD859C02}"/>
              </a:ext>
            </a:extLst>
          </p:cNvPr>
          <p:cNvCxnSpPr>
            <a:cxnSpLocks/>
          </p:cNvCxnSpPr>
          <p:nvPr/>
        </p:nvCxnSpPr>
        <p:spPr>
          <a:xfrm flipH="1">
            <a:off x="2752026" y="4741396"/>
            <a:ext cx="282677" cy="398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92FABB8-AAD3-4BEA-AA7B-259E4D9AA698}"/>
              </a:ext>
            </a:extLst>
          </p:cNvPr>
          <p:cNvSpPr txBox="1"/>
          <p:nvPr/>
        </p:nvSpPr>
        <p:spPr>
          <a:xfrm>
            <a:off x="2555470" y="5033789"/>
            <a:ext cx="636532" cy="307777"/>
          </a:xfrm>
          <a:prstGeom prst="rect">
            <a:avLst/>
          </a:prstGeom>
          <a:noFill/>
        </p:spPr>
        <p:txBody>
          <a:bodyPr wrap="square" rtlCol="0">
            <a:spAutoFit/>
          </a:bodyPr>
          <a:lstStyle/>
          <a:p>
            <a:r>
              <a:rPr lang="en-GB" sz="1400" dirty="0"/>
              <a:t>30</a:t>
            </a:r>
            <a:r>
              <a:rPr lang="en-GB" sz="1400" baseline="30000" dirty="0"/>
              <a:t>o</a:t>
            </a:r>
          </a:p>
        </p:txBody>
      </p:sp>
      <p:sp>
        <p:nvSpPr>
          <p:cNvPr id="41" name="TextBox 40">
            <a:extLst>
              <a:ext uri="{FF2B5EF4-FFF2-40B4-BE49-F238E27FC236}">
                <a16:creationId xmlns:a16="http://schemas.microsoft.com/office/drawing/2014/main" id="{D0FC1DC5-CD1E-4063-8DDC-DC403CEFCAA9}"/>
              </a:ext>
            </a:extLst>
          </p:cNvPr>
          <p:cNvSpPr txBox="1"/>
          <p:nvPr/>
        </p:nvSpPr>
        <p:spPr>
          <a:xfrm>
            <a:off x="6291274" y="4333767"/>
            <a:ext cx="2964888" cy="461665"/>
          </a:xfrm>
          <a:prstGeom prst="rect">
            <a:avLst/>
          </a:prstGeom>
          <a:noFill/>
        </p:spPr>
        <p:txBody>
          <a:bodyPr wrap="square" rtlCol="0">
            <a:spAutoFit/>
          </a:bodyPr>
          <a:lstStyle/>
          <a:p>
            <a:r>
              <a:rPr lang="en-GB" sz="2400" dirty="0"/>
              <a:t>= </a:t>
            </a:r>
            <a:r>
              <a:rPr lang="en-GB" sz="2400" dirty="0" err="1"/>
              <a:t>x</a:t>
            </a:r>
            <a:r>
              <a:rPr lang="en-GB" sz="2400" baseline="-25000" dirty="0" err="1"/>
              <a:t>L</a:t>
            </a:r>
            <a:endParaRPr lang="en-GB" sz="2400" baseline="-25000" dirty="0"/>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9C4C0ECE-3234-4E47-99F4-303B5C6BA645}"/>
                  </a:ext>
                </a:extLst>
              </p:cNvPr>
              <p:cNvSpPr txBox="1"/>
              <p:nvPr/>
            </p:nvSpPr>
            <p:spPr>
              <a:xfrm>
                <a:off x="5818178" y="4824803"/>
                <a:ext cx="2964888" cy="584712"/>
              </a:xfrm>
              <a:prstGeom prst="rect">
                <a:avLst/>
              </a:prstGeom>
              <a:noFill/>
            </p:spPr>
            <p:txBody>
              <a:bodyPr wrap="square" rtlCol="0">
                <a:spAutoFit/>
              </a:bodyPr>
              <a:lstStyle/>
              <a:p>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𝑚</m:t>
                        </m:r>
                        <m:r>
                          <m:rPr>
                            <m:sty m:val="p"/>
                          </m:rPr>
                          <a:rPr lang="en-GB" sz="2400">
                            <a:latin typeface="Cambria Math" panose="02040503050406030204" pitchFamily="18" charset="0"/>
                          </a:rPr>
                          <m:t>v</m:t>
                        </m:r>
                        <m:r>
                          <a:rPr lang="en-GB" sz="2400" baseline="30000">
                            <a:latin typeface="Cambria Math" panose="02040503050406030204" pitchFamily="18" charset="0"/>
                          </a:rPr>
                          <m:t>2</m:t>
                        </m:r>
                      </m:num>
                      <m:den>
                        <m:r>
                          <m:rPr>
                            <m:sty m:val="p"/>
                          </m:rPr>
                          <a:rPr lang="en-GB" sz="2400">
                            <a:latin typeface="Cambria Math" panose="02040503050406030204" pitchFamily="18" charset="0"/>
                          </a:rPr>
                          <m:t>r</m:t>
                        </m:r>
                        <m:r>
                          <a:rPr lang="en-GB" sz="2400">
                            <a:latin typeface="Cambria Math" panose="02040503050406030204" pitchFamily="18" charset="0"/>
                          </a:rPr>
                          <m:t> </m:t>
                        </m:r>
                      </m:den>
                    </m:f>
                    <m:r>
                      <a:rPr lang="en-GB" sz="2400" i="1">
                        <a:latin typeface="Cambria Math" panose="02040503050406030204" pitchFamily="18" charset="0"/>
                      </a:rPr>
                      <m:t> </m:t>
                    </m:r>
                  </m:oMath>
                </a14:m>
                <a:r>
                  <a:rPr lang="en-GB" sz="2400" dirty="0"/>
                  <a:t>= </a:t>
                </a:r>
                <a:r>
                  <a:rPr lang="en-GB" sz="2400" dirty="0" err="1"/>
                  <a:t>Lsin</a:t>
                </a:r>
                <a:r>
                  <a:rPr lang="en-GB" sz="2400" dirty="0"/>
                  <a:t> 30</a:t>
                </a:r>
                <a:r>
                  <a:rPr lang="en-GB" sz="2400" baseline="30000" dirty="0"/>
                  <a:t>o</a:t>
                </a:r>
              </a:p>
            </p:txBody>
          </p:sp>
        </mc:Choice>
        <mc:Fallback xmlns="">
          <p:sp>
            <p:nvSpPr>
              <p:cNvPr id="42" name="TextBox 41">
                <a:extLst>
                  <a:ext uri="{FF2B5EF4-FFF2-40B4-BE49-F238E27FC236}">
                    <a16:creationId xmlns:a16="http://schemas.microsoft.com/office/drawing/2014/main" id="{9C4C0ECE-3234-4E47-99F4-303B5C6BA645}"/>
                  </a:ext>
                </a:extLst>
              </p:cNvPr>
              <p:cNvSpPr txBox="1">
                <a:spLocks noRot="1" noChangeAspect="1" noMove="1" noResize="1" noEditPoints="1" noAdjustHandles="1" noChangeArrowheads="1" noChangeShapeType="1" noTextEdit="1"/>
              </p:cNvSpPr>
              <p:nvPr/>
            </p:nvSpPr>
            <p:spPr>
              <a:xfrm>
                <a:off x="5818178" y="4824803"/>
                <a:ext cx="2964888" cy="584712"/>
              </a:xfrm>
              <a:prstGeom prst="rect">
                <a:avLst/>
              </a:prstGeom>
              <a:blipFill>
                <a:blip r:embed="rId4"/>
                <a:stretch>
                  <a:fillRect b="-104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746C5A1D-3D73-4595-B1CA-B6AE527371AE}"/>
                  </a:ext>
                </a:extLst>
              </p:cNvPr>
              <p:cNvSpPr txBox="1"/>
              <p:nvPr/>
            </p:nvSpPr>
            <p:spPr>
              <a:xfrm>
                <a:off x="6067693" y="5341566"/>
                <a:ext cx="2964888" cy="587469"/>
              </a:xfrm>
              <a:prstGeom prst="rect">
                <a:avLst/>
              </a:prstGeom>
              <a:noFill/>
            </p:spPr>
            <p:txBody>
              <a:bodyPr wrap="square" rtlCol="0">
                <a:spAutoFit/>
              </a:bodyPr>
              <a:lstStyle/>
              <a:p>
                <a:r>
                  <a:rPr lang="en-GB" sz="2400" dirty="0"/>
                  <a:t>r = </a:t>
                </a:r>
                <a14:m>
                  <m:oMath xmlns:m="http://schemas.openxmlformats.org/officeDocument/2006/math">
                    <m:f>
                      <m:fPr>
                        <m:ctrlPr>
                          <a:rPr lang="en-GB" sz="2400" i="1">
                            <a:latin typeface="Cambria Math" panose="02040503050406030204" pitchFamily="18" charset="0"/>
                          </a:rPr>
                        </m:ctrlPr>
                      </m:fPr>
                      <m:num>
                        <m:r>
                          <m:rPr>
                            <m:sty m:val="p"/>
                          </m:rPr>
                          <a:rPr lang="en-GB" sz="2400" i="0">
                            <a:latin typeface="Cambria Math" panose="02040503050406030204" pitchFamily="18" charset="0"/>
                          </a:rPr>
                          <m:t>mv</m:t>
                        </m:r>
                        <m:r>
                          <a:rPr lang="en-GB" sz="2400" i="0" baseline="30000">
                            <a:latin typeface="Cambria Math" panose="02040503050406030204" pitchFamily="18" charset="0"/>
                          </a:rPr>
                          <m:t>2</m:t>
                        </m:r>
                      </m:num>
                      <m:den>
                        <m:r>
                          <m:rPr>
                            <m:nor/>
                          </m:rPr>
                          <a:rPr lang="en-GB" sz="2400" dirty="0"/>
                          <m:t>Lsin</m:t>
                        </m:r>
                        <m:r>
                          <m:rPr>
                            <m:nor/>
                          </m:rPr>
                          <a:rPr lang="en-GB" sz="2400" dirty="0"/>
                          <m:t> 30</m:t>
                        </m:r>
                        <m:r>
                          <m:rPr>
                            <m:nor/>
                          </m:rPr>
                          <a:rPr lang="en-GB" sz="2400" baseline="30000" dirty="0"/>
                          <m:t>o</m:t>
                        </m:r>
                      </m:den>
                    </m:f>
                    <m:r>
                      <a:rPr lang="en-GB" sz="2400" i="0">
                        <a:latin typeface="Cambria Math" panose="02040503050406030204" pitchFamily="18" charset="0"/>
                      </a:rPr>
                      <m:t> </m:t>
                    </m:r>
                  </m:oMath>
                </a14:m>
                <a:endParaRPr lang="en-GB" sz="2400" baseline="30000" dirty="0"/>
              </a:p>
            </p:txBody>
          </p:sp>
        </mc:Choice>
        <mc:Fallback xmlns="">
          <p:sp>
            <p:nvSpPr>
              <p:cNvPr id="43" name="TextBox 42">
                <a:extLst>
                  <a:ext uri="{FF2B5EF4-FFF2-40B4-BE49-F238E27FC236}">
                    <a16:creationId xmlns:a16="http://schemas.microsoft.com/office/drawing/2014/main" id="{746C5A1D-3D73-4595-B1CA-B6AE527371AE}"/>
                  </a:ext>
                </a:extLst>
              </p:cNvPr>
              <p:cNvSpPr txBox="1">
                <a:spLocks noRot="1" noChangeAspect="1" noMove="1" noResize="1" noEditPoints="1" noAdjustHandles="1" noChangeArrowheads="1" noChangeShapeType="1" noTextEdit="1"/>
              </p:cNvSpPr>
              <p:nvPr/>
            </p:nvSpPr>
            <p:spPr>
              <a:xfrm>
                <a:off x="6067693" y="5341566"/>
                <a:ext cx="2964888" cy="587469"/>
              </a:xfrm>
              <a:prstGeom prst="rect">
                <a:avLst/>
              </a:prstGeom>
              <a:blipFill>
                <a:blip r:embed="rId5"/>
                <a:stretch>
                  <a:fillRect l="-3080" b="-92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34D92B0-06B4-4543-A8B5-371B291E083D}"/>
                  </a:ext>
                </a:extLst>
              </p:cNvPr>
              <p:cNvSpPr txBox="1"/>
              <p:nvPr/>
            </p:nvSpPr>
            <p:spPr>
              <a:xfrm>
                <a:off x="6067693" y="5899056"/>
                <a:ext cx="2964888" cy="534442"/>
              </a:xfrm>
              <a:prstGeom prst="rect">
                <a:avLst/>
              </a:prstGeom>
              <a:noFill/>
            </p:spPr>
            <p:txBody>
              <a:bodyPr wrap="square" rtlCol="0">
                <a:spAutoFit/>
              </a:bodyPr>
              <a:lstStyle/>
              <a:p>
                <a:r>
                  <a:rPr lang="en-GB" sz="2400" dirty="0"/>
                  <a:t>r = </a:t>
                </a:r>
                <a14:m>
                  <m:oMath xmlns:m="http://schemas.openxmlformats.org/officeDocument/2006/math">
                    <m:f>
                      <m:fPr>
                        <m:ctrlPr>
                          <a:rPr lang="en-GB" sz="2000" i="1">
                            <a:latin typeface="Cambria Math" panose="02040503050406030204" pitchFamily="18" charset="0"/>
                          </a:rPr>
                        </m:ctrlPr>
                      </m:fPr>
                      <m:num>
                        <m:r>
                          <a:rPr lang="en-GB" sz="2000" b="0" i="0" smtClean="0">
                            <a:latin typeface="Cambria Math" panose="02040503050406030204" pitchFamily="18" charset="0"/>
                          </a:rPr>
                          <m:t>5000 </m:t>
                        </m:r>
                        <m:r>
                          <m:rPr>
                            <m:sty m:val="p"/>
                          </m:rPr>
                          <a:rPr lang="en-GB" sz="2000" b="0" i="0" smtClean="0">
                            <a:latin typeface="Cambria Math" panose="02040503050406030204" pitchFamily="18" charset="0"/>
                          </a:rPr>
                          <m:t>x</m:t>
                        </m:r>
                        <m:r>
                          <a:rPr lang="en-GB" sz="2000" b="0" i="0" smtClean="0">
                            <a:latin typeface="Cambria Math" panose="02040503050406030204" pitchFamily="18" charset="0"/>
                          </a:rPr>
                          <m:t> 2002</m:t>
                        </m:r>
                      </m:num>
                      <m:den>
                        <m:r>
                          <m:rPr>
                            <m:nor/>
                          </m:rPr>
                          <a:rPr lang="en-GB" sz="2000" b="0" i="0" smtClean="0">
                            <a:latin typeface="Cambria Math" panose="02040503050406030204" pitchFamily="18" charset="0"/>
                          </a:rPr>
                          <m:t>49000</m:t>
                        </m:r>
                        <m:r>
                          <m:rPr>
                            <m:nor/>
                          </m:rPr>
                          <a:rPr lang="en-GB" sz="2000" b="0" i="0" smtClean="0">
                            <a:latin typeface="Cambria Math" panose="02040503050406030204" pitchFamily="18" charset="0"/>
                          </a:rPr>
                          <m:t>x</m:t>
                        </m:r>
                        <m:r>
                          <m:rPr>
                            <m:nor/>
                          </m:rPr>
                          <a:rPr lang="en-GB" sz="2000" dirty="0"/>
                          <m:t>sin</m:t>
                        </m:r>
                        <m:r>
                          <m:rPr>
                            <m:nor/>
                          </m:rPr>
                          <a:rPr lang="en-GB" sz="2000" dirty="0"/>
                          <m:t> 30</m:t>
                        </m:r>
                        <m:r>
                          <m:rPr>
                            <m:nor/>
                          </m:rPr>
                          <a:rPr lang="en-GB" sz="2000" baseline="30000" dirty="0"/>
                          <m:t>o</m:t>
                        </m:r>
                      </m:den>
                    </m:f>
                    <m:r>
                      <a:rPr lang="en-GB" sz="2000" i="0">
                        <a:latin typeface="Cambria Math" panose="02040503050406030204" pitchFamily="18" charset="0"/>
                      </a:rPr>
                      <m:t> </m:t>
                    </m:r>
                  </m:oMath>
                </a14:m>
                <a:endParaRPr lang="en-GB" sz="2400" baseline="30000" dirty="0"/>
              </a:p>
            </p:txBody>
          </p:sp>
        </mc:Choice>
        <mc:Fallback xmlns="">
          <p:sp>
            <p:nvSpPr>
              <p:cNvPr id="44" name="TextBox 43">
                <a:extLst>
                  <a:ext uri="{FF2B5EF4-FFF2-40B4-BE49-F238E27FC236}">
                    <a16:creationId xmlns:a16="http://schemas.microsoft.com/office/drawing/2014/main" id="{934D92B0-06B4-4543-A8B5-371B291E083D}"/>
                  </a:ext>
                </a:extLst>
              </p:cNvPr>
              <p:cNvSpPr txBox="1">
                <a:spLocks noRot="1" noChangeAspect="1" noMove="1" noResize="1" noEditPoints="1" noAdjustHandles="1" noChangeArrowheads="1" noChangeShapeType="1" noTextEdit="1"/>
              </p:cNvSpPr>
              <p:nvPr/>
            </p:nvSpPr>
            <p:spPr>
              <a:xfrm>
                <a:off x="6067693" y="5899056"/>
                <a:ext cx="2964888" cy="534442"/>
              </a:xfrm>
              <a:prstGeom prst="rect">
                <a:avLst/>
              </a:prstGeom>
              <a:blipFill>
                <a:blip r:embed="rId6"/>
                <a:stretch>
                  <a:fillRect l="-3080" t="-5747" b="-16092"/>
                </a:stretch>
              </a:blipFill>
            </p:spPr>
            <p:txBody>
              <a:bodyPr/>
              <a:lstStyle/>
              <a:p>
                <a:r>
                  <a:rPr lang="en-GB">
                    <a:noFill/>
                  </a:rPr>
                  <a:t> </a:t>
                </a:r>
              </a:p>
            </p:txBody>
          </p:sp>
        </mc:Fallback>
      </mc:AlternateContent>
      <p:sp>
        <p:nvSpPr>
          <p:cNvPr id="45" name="TextBox 44">
            <a:extLst>
              <a:ext uri="{FF2B5EF4-FFF2-40B4-BE49-F238E27FC236}">
                <a16:creationId xmlns:a16="http://schemas.microsoft.com/office/drawing/2014/main" id="{9B8F661A-B27D-4743-91C4-4195F5728E0C}"/>
              </a:ext>
            </a:extLst>
          </p:cNvPr>
          <p:cNvSpPr txBox="1"/>
          <p:nvPr/>
        </p:nvSpPr>
        <p:spPr>
          <a:xfrm>
            <a:off x="6067693" y="6386307"/>
            <a:ext cx="2964888" cy="461665"/>
          </a:xfrm>
          <a:prstGeom prst="rect">
            <a:avLst/>
          </a:prstGeom>
          <a:noFill/>
        </p:spPr>
        <p:txBody>
          <a:bodyPr wrap="square" rtlCol="0">
            <a:spAutoFit/>
          </a:bodyPr>
          <a:lstStyle/>
          <a:p>
            <a:r>
              <a:rPr lang="en-GB" sz="2400" dirty="0"/>
              <a:t>r = 8163m</a:t>
            </a:r>
            <a:endParaRPr lang="en-GB" sz="2400" baseline="30000" dirty="0"/>
          </a:p>
        </p:txBody>
      </p:sp>
    </p:spTree>
    <p:extLst>
      <p:ext uri="{BB962C8B-B14F-4D97-AF65-F5344CB8AC3E}">
        <p14:creationId xmlns:p14="http://schemas.microsoft.com/office/powerpoint/2010/main" val="141348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1" grpId="0"/>
      <p:bldP spid="12" grpId="0"/>
      <p:bldP spid="13" grpId="0"/>
      <p:bldP spid="14" grpId="0"/>
      <p:bldP spid="22" grpId="0"/>
      <p:bldP spid="23" grpId="0"/>
      <p:bldP spid="24" grpId="0"/>
      <p:bldP spid="26" grpId="0"/>
      <p:bldP spid="28" grpId="0"/>
      <p:bldP spid="30" grpId="0"/>
      <p:bldP spid="40" grpId="0"/>
      <p:bldP spid="41" grpId="0"/>
      <p:bldP spid="42"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65F013-37B7-4871-BF14-53AC716972B9}"/>
              </a:ext>
            </a:extLst>
          </p:cNvPr>
          <p:cNvSpPr/>
          <p:nvPr/>
        </p:nvSpPr>
        <p:spPr>
          <a:xfrm>
            <a:off x="175557" y="1311359"/>
            <a:ext cx="542136" cy="369332"/>
          </a:xfrm>
          <a:prstGeom prst="rect">
            <a:avLst/>
          </a:prstGeom>
        </p:spPr>
        <p:txBody>
          <a:bodyPr wrap="none">
            <a:spAutoFit/>
          </a:bodyPr>
          <a:lstStyle/>
          <a:p>
            <a:r>
              <a:rPr lang="en-GB" dirty="0">
                <a:solidFill>
                  <a:srgbClr val="000000"/>
                </a:solidFill>
                <a:latin typeface="Comic Sans MS" panose="030F0702030302020204" pitchFamily="66" charset="0"/>
              </a:rPr>
              <a:t>(c) </a:t>
            </a:r>
            <a:endParaRPr lang="en-GB" dirty="0"/>
          </a:p>
        </p:txBody>
      </p:sp>
      <p:sp>
        <p:nvSpPr>
          <p:cNvPr id="3" name="TextBox 2">
            <a:extLst>
              <a:ext uri="{FF2B5EF4-FFF2-40B4-BE49-F238E27FC236}">
                <a16:creationId xmlns:a16="http://schemas.microsoft.com/office/drawing/2014/main" id="{EBBB9988-4FF9-4D40-B3E6-245BBE1608D1}"/>
              </a:ext>
            </a:extLst>
          </p:cNvPr>
          <p:cNvSpPr txBox="1"/>
          <p:nvPr/>
        </p:nvSpPr>
        <p:spPr>
          <a:xfrm>
            <a:off x="764592" y="2908598"/>
            <a:ext cx="3272755" cy="461665"/>
          </a:xfrm>
          <a:prstGeom prst="rect">
            <a:avLst/>
          </a:prstGeom>
          <a:noFill/>
        </p:spPr>
        <p:txBody>
          <a:bodyPr wrap="none" rtlCol="0">
            <a:spAutoFit/>
          </a:bodyPr>
          <a:lstStyle/>
          <a:p>
            <a:r>
              <a:rPr lang="en-GB" sz="2400" dirty="0"/>
              <a:t>The vertical lift will alter:</a:t>
            </a:r>
          </a:p>
        </p:txBody>
      </p:sp>
      <p:grpSp>
        <p:nvGrpSpPr>
          <p:cNvPr id="5" name="Group 4">
            <a:extLst>
              <a:ext uri="{FF2B5EF4-FFF2-40B4-BE49-F238E27FC236}">
                <a16:creationId xmlns:a16="http://schemas.microsoft.com/office/drawing/2014/main" id="{8B209E60-F255-4538-B81C-18DE9F36BF6F}"/>
              </a:ext>
            </a:extLst>
          </p:cNvPr>
          <p:cNvGrpSpPr/>
          <p:nvPr/>
        </p:nvGrpSpPr>
        <p:grpSpPr>
          <a:xfrm>
            <a:off x="1309816" y="1334016"/>
            <a:ext cx="3126259" cy="1062681"/>
            <a:chOff x="1285103" y="5128054"/>
            <a:chExt cx="3126259" cy="1062681"/>
          </a:xfrm>
        </p:grpSpPr>
        <p:cxnSp>
          <p:nvCxnSpPr>
            <p:cNvPr id="6" name="Straight Connector 5">
              <a:extLst>
                <a:ext uri="{FF2B5EF4-FFF2-40B4-BE49-F238E27FC236}">
                  <a16:creationId xmlns:a16="http://schemas.microsoft.com/office/drawing/2014/main" id="{1C21ECF7-79CF-408A-ACDA-D85A2D10AD41}"/>
                </a:ext>
              </a:extLst>
            </p:cNvPr>
            <p:cNvCxnSpPr/>
            <p:nvPr/>
          </p:nvCxnSpPr>
          <p:spPr>
            <a:xfrm>
              <a:off x="1285103" y="5128054"/>
              <a:ext cx="3126259" cy="106268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39647BAE-3589-430E-A8A9-1F8B3D19412B}"/>
                </a:ext>
              </a:extLst>
            </p:cNvPr>
            <p:cNvSpPr/>
            <p:nvPr/>
          </p:nvSpPr>
          <p:spPr>
            <a:xfrm rot="1404810">
              <a:off x="2523951" y="5437617"/>
              <a:ext cx="456150" cy="3693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8" name="Straight Connector 7">
            <a:extLst>
              <a:ext uri="{FF2B5EF4-FFF2-40B4-BE49-F238E27FC236}">
                <a16:creationId xmlns:a16="http://schemas.microsoft.com/office/drawing/2014/main" id="{75A1A2E5-4712-4B89-8182-3619AE30FD45}"/>
              </a:ext>
            </a:extLst>
          </p:cNvPr>
          <p:cNvCxnSpPr/>
          <p:nvPr/>
        </p:nvCxnSpPr>
        <p:spPr>
          <a:xfrm>
            <a:off x="661245" y="2396697"/>
            <a:ext cx="444262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CF06026-410C-41E9-9601-36F27ECDEED4}"/>
              </a:ext>
            </a:extLst>
          </p:cNvPr>
          <p:cNvSpPr txBox="1"/>
          <p:nvPr/>
        </p:nvSpPr>
        <p:spPr>
          <a:xfrm>
            <a:off x="3143593" y="2073234"/>
            <a:ext cx="636532" cy="369332"/>
          </a:xfrm>
          <a:prstGeom prst="rect">
            <a:avLst/>
          </a:prstGeom>
          <a:noFill/>
        </p:spPr>
        <p:txBody>
          <a:bodyPr wrap="square" rtlCol="0">
            <a:spAutoFit/>
          </a:bodyPr>
          <a:lstStyle/>
          <a:p>
            <a:r>
              <a:rPr lang="en-GB" dirty="0"/>
              <a:t>30</a:t>
            </a:r>
            <a:r>
              <a:rPr lang="en-GB" baseline="30000" dirty="0"/>
              <a:t>o</a:t>
            </a:r>
          </a:p>
        </p:txBody>
      </p:sp>
      <p:sp>
        <p:nvSpPr>
          <p:cNvPr id="10" name="TextBox 9">
            <a:extLst>
              <a:ext uri="{FF2B5EF4-FFF2-40B4-BE49-F238E27FC236}">
                <a16:creationId xmlns:a16="http://schemas.microsoft.com/office/drawing/2014/main" id="{21351CE8-97B3-4BA4-940D-1DC545E16399}"/>
              </a:ext>
            </a:extLst>
          </p:cNvPr>
          <p:cNvSpPr txBox="1"/>
          <p:nvPr/>
        </p:nvSpPr>
        <p:spPr>
          <a:xfrm>
            <a:off x="2056840" y="1789330"/>
            <a:ext cx="353045" cy="369332"/>
          </a:xfrm>
          <a:prstGeom prst="rect">
            <a:avLst/>
          </a:prstGeom>
          <a:noFill/>
        </p:spPr>
        <p:txBody>
          <a:bodyPr wrap="none" rtlCol="0">
            <a:spAutoFit/>
          </a:bodyPr>
          <a:lstStyle/>
          <a:p>
            <a:r>
              <a:rPr lang="en-GB" dirty="0"/>
              <a:t>F</a:t>
            </a:r>
            <a:r>
              <a:rPr lang="en-GB" baseline="-25000" dirty="0"/>
              <a:t>c</a:t>
            </a:r>
          </a:p>
        </p:txBody>
      </p:sp>
      <p:cxnSp>
        <p:nvCxnSpPr>
          <p:cNvPr id="11" name="Straight Arrow Connector 10">
            <a:extLst>
              <a:ext uri="{FF2B5EF4-FFF2-40B4-BE49-F238E27FC236}">
                <a16:creationId xmlns:a16="http://schemas.microsoft.com/office/drawing/2014/main" id="{0F409600-AD5C-49DD-8A9B-9BA835A504C2}"/>
              </a:ext>
            </a:extLst>
          </p:cNvPr>
          <p:cNvCxnSpPr/>
          <p:nvPr/>
        </p:nvCxnSpPr>
        <p:spPr>
          <a:xfrm flipH="1">
            <a:off x="2001803" y="1828245"/>
            <a:ext cx="3991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7A7EECE-4F33-4E80-8CC9-7F2DB5BC84E3}"/>
              </a:ext>
            </a:extLst>
          </p:cNvPr>
          <p:cNvSpPr txBox="1"/>
          <p:nvPr/>
        </p:nvSpPr>
        <p:spPr>
          <a:xfrm>
            <a:off x="3225335" y="1383489"/>
            <a:ext cx="353045" cy="369332"/>
          </a:xfrm>
          <a:prstGeom prst="rect">
            <a:avLst/>
          </a:prstGeom>
          <a:noFill/>
        </p:spPr>
        <p:txBody>
          <a:bodyPr wrap="none" rtlCol="0">
            <a:spAutoFit/>
          </a:bodyPr>
          <a:lstStyle/>
          <a:p>
            <a:r>
              <a:rPr lang="en-GB" dirty="0"/>
              <a:t>F</a:t>
            </a:r>
            <a:r>
              <a:rPr lang="en-GB" baseline="-25000" dirty="0"/>
              <a:t>c</a:t>
            </a:r>
          </a:p>
        </p:txBody>
      </p:sp>
      <p:cxnSp>
        <p:nvCxnSpPr>
          <p:cNvPr id="13" name="Straight Arrow Connector 12">
            <a:extLst>
              <a:ext uri="{FF2B5EF4-FFF2-40B4-BE49-F238E27FC236}">
                <a16:creationId xmlns:a16="http://schemas.microsoft.com/office/drawing/2014/main" id="{FFF798FD-03E8-482B-BB38-B8EF425F0761}"/>
              </a:ext>
            </a:extLst>
          </p:cNvPr>
          <p:cNvCxnSpPr/>
          <p:nvPr/>
        </p:nvCxnSpPr>
        <p:spPr>
          <a:xfrm>
            <a:off x="3165007" y="1789330"/>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AB1A96-3B96-4D29-9E6C-53C5B35E2630}"/>
              </a:ext>
            </a:extLst>
          </p:cNvPr>
          <p:cNvSpPr txBox="1"/>
          <p:nvPr/>
        </p:nvSpPr>
        <p:spPr>
          <a:xfrm>
            <a:off x="2776739" y="2372239"/>
            <a:ext cx="478016" cy="369332"/>
          </a:xfrm>
          <a:prstGeom prst="rect">
            <a:avLst/>
          </a:prstGeom>
          <a:noFill/>
        </p:spPr>
        <p:txBody>
          <a:bodyPr wrap="none" rtlCol="0">
            <a:spAutoFit/>
          </a:bodyPr>
          <a:lstStyle/>
          <a:p>
            <a:r>
              <a:rPr lang="en-GB" dirty="0"/>
              <a:t>mg</a:t>
            </a:r>
          </a:p>
        </p:txBody>
      </p:sp>
      <p:cxnSp>
        <p:nvCxnSpPr>
          <p:cNvPr id="15" name="Straight Arrow Connector 14">
            <a:extLst>
              <a:ext uri="{FF2B5EF4-FFF2-40B4-BE49-F238E27FC236}">
                <a16:creationId xmlns:a16="http://schemas.microsoft.com/office/drawing/2014/main" id="{C468C1DE-273C-4875-8F30-6F0DAB3B349A}"/>
              </a:ext>
            </a:extLst>
          </p:cNvPr>
          <p:cNvCxnSpPr/>
          <p:nvPr/>
        </p:nvCxnSpPr>
        <p:spPr>
          <a:xfrm>
            <a:off x="2749798" y="2160028"/>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C00D801-2FBB-4545-953D-E4F9A09AA676}"/>
              </a:ext>
            </a:extLst>
          </p:cNvPr>
          <p:cNvSpPr txBox="1"/>
          <p:nvPr/>
        </p:nvSpPr>
        <p:spPr>
          <a:xfrm>
            <a:off x="3094485" y="888658"/>
            <a:ext cx="282450" cy="369332"/>
          </a:xfrm>
          <a:prstGeom prst="rect">
            <a:avLst/>
          </a:prstGeom>
          <a:noFill/>
        </p:spPr>
        <p:txBody>
          <a:bodyPr wrap="none" rtlCol="0">
            <a:spAutoFit/>
          </a:bodyPr>
          <a:lstStyle/>
          <a:p>
            <a:r>
              <a:rPr lang="en-GB" dirty="0"/>
              <a:t>L</a:t>
            </a:r>
            <a:endParaRPr lang="en-GB" baseline="-25000" dirty="0"/>
          </a:p>
        </p:txBody>
      </p:sp>
      <p:cxnSp>
        <p:nvCxnSpPr>
          <p:cNvPr id="17" name="Straight Arrow Connector 16">
            <a:extLst>
              <a:ext uri="{FF2B5EF4-FFF2-40B4-BE49-F238E27FC236}">
                <a16:creationId xmlns:a16="http://schemas.microsoft.com/office/drawing/2014/main" id="{04B393CD-6DDE-4ADF-9F5B-CDF6E1B6F952}"/>
              </a:ext>
            </a:extLst>
          </p:cNvPr>
          <p:cNvCxnSpPr>
            <a:cxnSpLocks/>
          </p:cNvCxnSpPr>
          <p:nvPr/>
        </p:nvCxnSpPr>
        <p:spPr>
          <a:xfrm flipV="1">
            <a:off x="2893388" y="1065796"/>
            <a:ext cx="183856" cy="4869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9ECC95-CFFD-44F1-B8C2-03659EF5FBD1}"/>
              </a:ext>
            </a:extLst>
          </p:cNvPr>
          <p:cNvCxnSpPr>
            <a:cxnSpLocks/>
          </p:cNvCxnSpPr>
          <p:nvPr/>
        </p:nvCxnSpPr>
        <p:spPr>
          <a:xfrm flipH="1">
            <a:off x="2759328" y="924774"/>
            <a:ext cx="17411" cy="6279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2C4043D-48DE-4DCA-B0C7-4ACB6D27794A}"/>
              </a:ext>
            </a:extLst>
          </p:cNvPr>
          <p:cNvCxnSpPr>
            <a:cxnSpLocks/>
          </p:cNvCxnSpPr>
          <p:nvPr/>
        </p:nvCxnSpPr>
        <p:spPr>
          <a:xfrm flipH="1">
            <a:off x="2776739" y="947358"/>
            <a:ext cx="282677" cy="398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194297-E8F1-4638-AA8A-FD66065C8852}"/>
              </a:ext>
            </a:extLst>
          </p:cNvPr>
          <p:cNvSpPr txBox="1"/>
          <p:nvPr/>
        </p:nvSpPr>
        <p:spPr>
          <a:xfrm>
            <a:off x="2580183" y="1239751"/>
            <a:ext cx="636532" cy="307777"/>
          </a:xfrm>
          <a:prstGeom prst="rect">
            <a:avLst/>
          </a:prstGeom>
          <a:noFill/>
        </p:spPr>
        <p:txBody>
          <a:bodyPr wrap="square" rtlCol="0">
            <a:spAutoFit/>
          </a:bodyPr>
          <a:lstStyle/>
          <a:p>
            <a:r>
              <a:rPr lang="en-GB" sz="1400" dirty="0"/>
              <a:t>30</a:t>
            </a:r>
            <a:r>
              <a:rPr lang="en-GB" sz="1400" baseline="30000" dirty="0"/>
              <a:t>o</a:t>
            </a:r>
          </a:p>
        </p:txBody>
      </p:sp>
      <p:sp>
        <p:nvSpPr>
          <p:cNvPr id="21" name="TextBox 20">
            <a:extLst>
              <a:ext uri="{FF2B5EF4-FFF2-40B4-BE49-F238E27FC236}">
                <a16:creationId xmlns:a16="http://schemas.microsoft.com/office/drawing/2014/main" id="{21C3805B-3973-4E7B-AB68-1A7F4B8C9DAD}"/>
              </a:ext>
            </a:extLst>
          </p:cNvPr>
          <p:cNvSpPr txBox="1"/>
          <p:nvPr/>
        </p:nvSpPr>
        <p:spPr>
          <a:xfrm>
            <a:off x="2494063" y="3457577"/>
            <a:ext cx="2964888" cy="461665"/>
          </a:xfrm>
          <a:prstGeom prst="rect">
            <a:avLst/>
          </a:prstGeom>
          <a:noFill/>
        </p:spPr>
        <p:txBody>
          <a:bodyPr wrap="square" rtlCol="0">
            <a:spAutoFit/>
          </a:bodyPr>
          <a:lstStyle/>
          <a:p>
            <a:r>
              <a:rPr lang="en-GB" sz="2400" dirty="0" err="1"/>
              <a:t>y</a:t>
            </a:r>
            <a:r>
              <a:rPr lang="en-GB" sz="2400" baseline="-25000" dirty="0" err="1"/>
              <a:t>L</a:t>
            </a:r>
            <a:r>
              <a:rPr lang="en-GB" sz="2400" baseline="-25000" dirty="0"/>
              <a:t> </a:t>
            </a:r>
            <a:r>
              <a:rPr lang="en-GB" sz="2400" dirty="0"/>
              <a:t>= Lcos30</a:t>
            </a:r>
            <a:r>
              <a:rPr lang="en-GB" sz="2400" baseline="30000" dirty="0"/>
              <a:t>o</a:t>
            </a:r>
          </a:p>
        </p:txBody>
      </p:sp>
      <p:sp>
        <p:nvSpPr>
          <p:cNvPr id="22" name="TextBox 21">
            <a:extLst>
              <a:ext uri="{FF2B5EF4-FFF2-40B4-BE49-F238E27FC236}">
                <a16:creationId xmlns:a16="http://schemas.microsoft.com/office/drawing/2014/main" id="{7C2B9884-B34B-47E3-9D2F-F7C1C84641FA}"/>
              </a:ext>
            </a:extLst>
          </p:cNvPr>
          <p:cNvSpPr txBox="1"/>
          <p:nvPr/>
        </p:nvSpPr>
        <p:spPr>
          <a:xfrm>
            <a:off x="2471317" y="3969477"/>
            <a:ext cx="2964888" cy="461665"/>
          </a:xfrm>
          <a:prstGeom prst="rect">
            <a:avLst/>
          </a:prstGeom>
          <a:noFill/>
        </p:spPr>
        <p:txBody>
          <a:bodyPr wrap="square" rtlCol="0">
            <a:spAutoFit/>
          </a:bodyPr>
          <a:lstStyle/>
          <a:p>
            <a:r>
              <a:rPr lang="en-GB" sz="2400" dirty="0" err="1"/>
              <a:t>y</a:t>
            </a:r>
            <a:r>
              <a:rPr lang="en-GB" sz="2400" baseline="-25000" dirty="0" err="1"/>
              <a:t>L</a:t>
            </a:r>
            <a:r>
              <a:rPr lang="en-GB" sz="2400" baseline="-25000" dirty="0"/>
              <a:t> </a:t>
            </a:r>
            <a:r>
              <a:rPr lang="en-GB" sz="2400" dirty="0"/>
              <a:t>= 49000 x cos30</a:t>
            </a:r>
            <a:r>
              <a:rPr lang="en-GB" sz="2400" baseline="30000" dirty="0"/>
              <a:t>o</a:t>
            </a:r>
          </a:p>
        </p:txBody>
      </p:sp>
      <p:sp>
        <p:nvSpPr>
          <p:cNvPr id="23" name="TextBox 22">
            <a:extLst>
              <a:ext uri="{FF2B5EF4-FFF2-40B4-BE49-F238E27FC236}">
                <a16:creationId xmlns:a16="http://schemas.microsoft.com/office/drawing/2014/main" id="{E2DEF4A4-BC87-4745-BB9D-6A835D7C50D5}"/>
              </a:ext>
            </a:extLst>
          </p:cNvPr>
          <p:cNvSpPr txBox="1"/>
          <p:nvPr/>
        </p:nvSpPr>
        <p:spPr>
          <a:xfrm>
            <a:off x="2494063" y="4481377"/>
            <a:ext cx="2964888" cy="461665"/>
          </a:xfrm>
          <a:prstGeom prst="rect">
            <a:avLst/>
          </a:prstGeom>
          <a:noFill/>
        </p:spPr>
        <p:txBody>
          <a:bodyPr wrap="square" rtlCol="0">
            <a:spAutoFit/>
          </a:bodyPr>
          <a:lstStyle/>
          <a:p>
            <a:r>
              <a:rPr lang="en-GB" sz="2400" dirty="0" err="1"/>
              <a:t>y</a:t>
            </a:r>
            <a:r>
              <a:rPr lang="en-GB" sz="2400" baseline="-25000" dirty="0" err="1"/>
              <a:t>L</a:t>
            </a:r>
            <a:r>
              <a:rPr lang="en-GB" sz="2400" baseline="-25000" dirty="0"/>
              <a:t> </a:t>
            </a:r>
            <a:r>
              <a:rPr lang="en-GB" sz="2400" dirty="0"/>
              <a:t>= 42435N</a:t>
            </a:r>
            <a:endParaRPr lang="en-GB" sz="2400" baseline="30000" dirty="0"/>
          </a:p>
        </p:txBody>
      </p:sp>
      <p:sp>
        <p:nvSpPr>
          <p:cNvPr id="24" name="TextBox 23">
            <a:extLst>
              <a:ext uri="{FF2B5EF4-FFF2-40B4-BE49-F238E27FC236}">
                <a16:creationId xmlns:a16="http://schemas.microsoft.com/office/drawing/2014/main" id="{31E203C4-1E23-4F90-AEF0-D45689877D64}"/>
              </a:ext>
            </a:extLst>
          </p:cNvPr>
          <p:cNvSpPr txBox="1"/>
          <p:nvPr/>
        </p:nvSpPr>
        <p:spPr>
          <a:xfrm>
            <a:off x="943805" y="5243678"/>
            <a:ext cx="7594714" cy="830997"/>
          </a:xfrm>
          <a:prstGeom prst="rect">
            <a:avLst/>
          </a:prstGeom>
          <a:noFill/>
        </p:spPr>
        <p:txBody>
          <a:bodyPr wrap="square" rtlCol="0">
            <a:spAutoFit/>
          </a:bodyPr>
          <a:lstStyle/>
          <a:p>
            <a:r>
              <a:rPr lang="en-GB" sz="2400" dirty="0"/>
              <a:t>As the vertical lift is now less than 49000N the plane will descend.</a:t>
            </a:r>
          </a:p>
        </p:txBody>
      </p:sp>
    </p:spTree>
    <p:extLst>
      <p:ext uri="{BB962C8B-B14F-4D97-AF65-F5344CB8AC3E}">
        <p14:creationId xmlns:p14="http://schemas.microsoft.com/office/powerpoint/2010/main" val="53987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BAEB28-E259-4CA1-865F-19D746072467}"/>
              </a:ext>
            </a:extLst>
          </p:cNvPr>
          <p:cNvSpPr/>
          <p:nvPr/>
        </p:nvSpPr>
        <p:spPr>
          <a:xfrm>
            <a:off x="271850" y="147420"/>
            <a:ext cx="8513804" cy="1815882"/>
          </a:xfrm>
          <a:prstGeom prst="rect">
            <a:avLst/>
          </a:prstGeom>
        </p:spPr>
        <p:txBody>
          <a:bodyPr wrap="square">
            <a:spAutoFit/>
          </a:bodyPr>
          <a:lstStyle/>
          <a:p>
            <a:pPr algn="ctr"/>
            <a:r>
              <a:rPr lang="en-GB" sz="2800" u="sng" dirty="0">
                <a:solidFill>
                  <a:srgbClr val="000000"/>
                </a:solidFill>
                <a:latin typeface="Comic Sans MS" panose="030F0702030302020204" pitchFamily="66" charset="0"/>
              </a:rPr>
              <a:t>Conical Pendulums</a:t>
            </a:r>
          </a:p>
          <a:p>
            <a:pPr algn="ctr"/>
            <a:endParaRPr lang="en-GB" sz="2800" u="sng" dirty="0">
              <a:solidFill>
                <a:srgbClr val="000000"/>
              </a:solidFill>
              <a:latin typeface="Comic Sans MS" panose="030F0702030302020204" pitchFamily="66" charset="0"/>
            </a:endParaRPr>
          </a:p>
          <a:p>
            <a:r>
              <a:rPr lang="en-GB" sz="2800" dirty="0">
                <a:solidFill>
                  <a:srgbClr val="000000"/>
                </a:solidFill>
                <a:latin typeface="Comic Sans MS" panose="030F0702030302020204" pitchFamily="66" charset="0"/>
              </a:rPr>
              <a:t>Similar to back and forth pendulum, but goes round in a circle, string at angle to the vertical.</a:t>
            </a:r>
          </a:p>
        </p:txBody>
      </p:sp>
      <p:pic>
        <p:nvPicPr>
          <p:cNvPr id="3" name="Picture 2">
            <a:extLst>
              <a:ext uri="{FF2B5EF4-FFF2-40B4-BE49-F238E27FC236}">
                <a16:creationId xmlns:a16="http://schemas.microsoft.com/office/drawing/2014/main" id="{0FF2A87C-8A5C-4464-ACDE-D4C4F6A44CA8}"/>
              </a:ext>
            </a:extLst>
          </p:cNvPr>
          <p:cNvPicPr>
            <a:picLocks noChangeAspect="1"/>
          </p:cNvPicPr>
          <p:nvPr/>
        </p:nvPicPr>
        <p:blipFill>
          <a:blip r:embed="rId2"/>
          <a:stretch>
            <a:fillRect/>
          </a:stretch>
        </p:blipFill>
        <p:spPr>
          <a:xfrm>
            <a:off x="2619117" y="1994586"/>
            <a:ext cx="3540159" cy="3182895"/>
          </a:xfrm>
          <a:prstGeom prst="rect">
            <a:avLst/>
          </a:prstGeom>
        </p:spPr>
      </p:pic>
      <p:sp>
        <p:nvSpPr>
          <p:cNvPr id="4" name="Rectangle 3">
            <a:extLst>
              <a:ext uri="{FF2B5EF4-FFF2-40B4-BE49-F238E27FC236}">
                <a16:creationId xmlns:a16="http://schemas.microsoft.com/office/drawing/2014/main" id="{94BD01B4-A6A1-4261-948D-FA776B369E9F}"/>
              </a:ext>
            </a:extLst>
          </p:cNvPr>
          <p:cNvSpPr/>
          <p:nvPr/>
        </p:nvSpPr>
        <p:spPr>
          <a:xfrm>
            <a:off x="457200" y="5713111"/>
            <a:ext cx="7871254" cy="954107"/>
          </a:xfrm>
          <a:prstGeom prst="rect">
            <a:avLst/>
          </a:prstGeom>
        </p:spPr>
        <p:txBody>
          <a:bodyPr wrap="square">
            <a:spAutoFit/>
          </a:bodyPr>
          <a:lstStyle/>
          <a:p>
            <a:r>
              <a:rPr lang="en-GB" sz="2800" dirty="0">
                <a:solidFill>
                  <a:srgbClr val="000000"/>
                </a:solidFill>
                <a:latin typeface="Comic Sans MS" panose="030F0702030302020204" pitchFamily="66" charset="0"/>
              </a:rPr>
              <a:t>We can derive an equation for the angle in terms of g, ω and the length of string</a:t>
            </a:r>
            <a:endParaRPr lang="en-GB" sz="2800" dirty="0"/>
          </a:p>
        </p:txBody>
      </p:sp>
    </p:spTree>
    <p:extLst>
      <p:ext uri="{BB962C8B-B14F-4D97-AF65-F5344CB8AC3E}">
        <p14:creationId xmlns:p14="http://schemas.microsoft.com/office/powerpoint/2010/main" val="70448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07CEF7-F5B0-4FEE-AAB0-E2B2C08A8368}"/>
              </a:ext>
            </a:extLst>
          </p:cNvPr>
          <p:cNvPicPr>
            <a:picLocks noChangeAspect="1"/>
          </p:cNvPicPr>
          <p:nvPr/>
        </p:nvPicPr>
        <p:blipFill>
          <a:blip r:embed="rId2"/>
          <a:stretch>
            <a:fillRect/>
          </a:stretch>
        </p:blipFill>
        <p:spPr>
          <a:xfrm>
            <a:off x="604966" y="635343"/>
            <a:ext cx="2344453" cy="2107857"/>
          </a:xfrm>
          <a:prstGeom prst="rect">
            <a:avLst/>
          </a:prstGeom>
        </p:spPr>
      </p:pic>
      <p:sp>
        <p:nvSpPr>
          <p:cNvPr id="3" name="TextBox 2">
            <a:extLst>
              <a:ext uri="{FF2B5EF4-FFF2-40B4-BE49-F238E27FC236}">
                <a16:creationId xmlns:a16="http://schemas.microsoft.com/office/drawing/2014/main" id="{E114783F-BA8F-4503-8B04-B60F5C5DD1D9}"/>
              </a:ext>
            </a:extLst>
          </p:cNvPr>
          <p:cNvSpPr txBox="1"/>
          <p:nvPr/>
        </p:nvSpPr>
        <p:spPr>
          <a:xfrm>
            <a:off x="2710411" y="2743200"/>
            <a:ext cx="510076" cy="400110"/>
          </a:xfrm>
          <a:prstGeom prst="rect">
            <a:avLst/>
          </a:prstGeom>
          <a:noFill/>
        </p:spPr>
        <p:txBody>
          <a:bodyPr wrap="none" rtlCol="0">
            <a:spAutoFit/>
          </a:bodyPr>
          <a:lstStyle/>
          <a:p>
            <a:r>
              <a:rPr lang="en-GB" sz="2000" dirty="0"/>
              <a:t>mg</a:t>
            </a:r>
          </a:p>
        </p:txBody>
      </p:sp>
      <p:cxnSp>
        <p:nvCxnSpPr>
          <p:cNvPr id="4" name="Straight Arrow Connector 3">
            <a:extLst>
              <a:ext uri="{FF2B5EF4-FFF2-40B4-BE49-F238E27FC236}">
                <a16:creationId xmlns:a16="http://schemas.microsoft.com/office/drawing/2014/main" id="{E255451C-3320-47D9-A74F-71E854F420A3}"/>
              </a:ext>
            </a:extLst>
          </p:cNvPr>
          <p:cNvCxnSpPr/>
          <p:nvPr/>
        </p:nvCxnSpPr>
        <p:spPr>
          <a:xfrm>
            <a:off x="2683470" y="2530989"/>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6AD6E72-F7A1-4E16-AEBB-D12E1A8C1ABD}"/>
              </a:ext>
            </a:extLst>
          </p:cNvPr>
          <p:cNvSpPr txBox="1"/>
          <p:nvPr/>
        </p:nvSpPr>
        <p:spPr>
          <a:xfrm>
            <a:off x="2370487" y="1137527"/>
            <a:ext cx="309700" cy="400110"/>
          </a:xfrm>
          <a:prstGeom prst="rect">
            <a:avLst/>
          </a:prstGeom>
          <a:noFill/>
        </p:spPr>
        <p:txBody>
          <a:bodyPr wrap="none" rtlCol="0">
            <a:spAutoFit/>
          </a:bodyPr>
          <a:lstStyle/>
          <a:p>
            <a:r>
              <a:rPr lang="en-GB" sz="2000" dirty="0"/>
              <a:t>T</a:t>
            </a:r>
          </a:p>
        </p:txBody>
      </p:sp>
      <p:cxnSp>
        <p:nvCxnSpPr>
          <p:cNvPr id="6" name="Straight Arrow Connector 5">
            <a:extLst>
              <a:ext uri="{FF2B5EF4-FFF2-40B4-BE49-F238E27FC236}">
                <a16:creationId xmlns:a16="http://schemas.microsoft.com/office/drawing/2014/main" id="{7119C634-E5D7-4770-A1CD-79E18A71A410}"/>
              </a:ext>
            </a:extLst>
          </p:cNvPr>
          <p:cNvCxnSpPr>
            <a:cxnSpLocks/>
          </p:cNvCxnSpPr>
          <p:nvPr/>
        </p:nvCxnSpPr>
        <p:spPr>
          <a:xfrm flipH="1" flipV="1">
            <a:off x="2250983" y="1304025"/>
            <a:ext cx="239008" cy="3852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FAB90A0-3E69-47B9-8E5E-188D8DDEACE3}"/>
              </a:ext>
            </a:extLst>
          </p:cNvPr>
          <p:cNvSpPr txBox="1"/>
          <p:nvPr/>
        </p:nvSpPr>
        <p:spPr>
          <a:xfrm rot="16200000">
            <a:off x="1087746" y="1538989"/>
            <a:ext cx="799963" cy="400110"/>
          </a:xfrm>
          <a:prstGeom prst="rect">
            <a:avLst/>
          </a:prstGeom>
          <a:noFill/>
        </p:spPr>
        <p:txBody>
          <a:bodyPr wrap="none" rtlCol="0">
            <a:spAutoFit/>
          </a:bodyPr>
          <a:lstStyle/>
          <a:p>
            <a:r>
              <a:rPr lang="en-GB" sz="2000" dirty="0" err="1"/>
              <a:t>Tcos</a:t>
            </a:r>
            <a:r>
              <a:rPr lang="el-GR" sz="2000" dirty="0"/>
              <a:t>Θ</a:t>
            </a:r>
            <a:endParaRPr lang="en-GB" sz="2000" dirty="0"/>
          </a:p>
        </p:txBody>
      </p:sp>
      <p:sp>
        <p:nvSpPr>
          <p:cNvPr id="10" name="TextBox 9">
            <a:extLst>
              <a:ext uri="{FF2B5EF4-FFF2-40B4-BE49-F238E27FC236}">
                <a16:creationId xmlns:a16="http://schemas.microsoft.com/office/drawing/2014/main" id="{AB6285D5-E6C1-43E4-9552-C808E1B98BF3}"/>
              </a:ext>
            </a:extLst>
          </p:cNvPr>
          <p:cNvSpPr txBox="1"/>
          <p:nvPr/>
        </p:nvSpPr>
        <p:spPr>
          <a:xfrm>
            <a:off x="1777192" y="2016180"/>
            <a:ext cx="755400" cy="400110"/>
          </a:xfrm>
          <a:prstGeom prst="rect">
            <a:avLst/>
          </a:prstGeom>
          <a:noFill/>
        </p:spPr>
        <p:txBody>
          <a:bodyPr wrap="none" rtlCol="0">
            <a:spAutoFit/>
          </a:bodyPr>
          <a:lstStyle/>
          <a:p>
            <a:r>
              <a:rPr lang="en-GB" sz="2000" dirty="0" err="1"/>
              <a:t>Tsin</a:t>
            </a:r>
            <a:r>
              <a:rPr lang="el-GR" sz="2000" dirty="0"/>
              <a:t>Θ</a:t>
            </a:r>
            <a:endParaRPr lang="en-GB" sz="2000" dirty="0"/>
          </a:p>
        </p:txBody>
      </p:sp>
      <p:sp>
        <p:nvSpPr>
          <p:cNvPr id="11" name="TextBox 10">
            <a:extLst>
              <a:ext uri="{FF2B5EF4-FFF2-40B4-BE49-F238E27FC236}">
                <a16:creationId xmlns:a16="http://schemas.microsoft.com/office/drawing/2014/main" id="{A60C1A24-78BB-4FC8-9CAD-54D4E7B5DC3F}"/>
              </a:ext>
            </a:extLst>
          </p:cNvPr>
          <p:cNvSpPr txBox="1"/>
          <p:nvPr/>
        </p:nvSpPr>
        <p:spPr>
          <a:xfrm>
            <a:off x="2860009" y="1957135"/>
            <a:ext cx="371897" cy="400110"/>
          </a:xfrm>
          <a:prstGeom prst="rect">
            <a:avLst/>
          </a:prstGeom>
          <a:noFill/>
        </p:spPr>
        <p:txBody>
          <a:bodyPr wrap="none" rtlCol="0">
            <a:spAutoFit/>
          </a:bodyPr>
          <a:lstStyle/>
          <a:p>
            <a:r>
              <a:rPr lang="en-GB" sz="2000" dirty="0"/>
              <a:t>F</a:t>
            </a:r>
            <a:r>
              <a:rPr lang="en-GB" sz="2000" baseline="-25000" dirty="0"/>
              <a:t>c</a:t>
            </a:r>
          </a:p>
        </p:txBody>
      </p:sp>
      <p:cxnSp>
        <p:nvCxnSpPr>
          <p:cNvPr id="12" name="Straight Arrow Connector 11">
            <a:extLst>
              <a:ext uri="{FF2B5EF4-FFF2-40B4-BE49-F238E27FC236}">
                <a16:creationId xmlns:a16="http://schemas.microsoft.com/office/drawing/2014/main" id="{A015E6EE-BAE5-452C-BAF8-74E2B664C0EF}"/>
              </a:ext>
            </a:extLst>
          </p:cNvPr>
          <p:cNvCxnSpPr>
            <a:cxnSpLocks/>
          </p:cNvCxnSpPr>
          <p:nvPr/>
        </p:nvCxnSpPr>
        <p:spPr>
          <a:xfrm>
            <a:off x="2861035" y="2416290"/>
            <a:ext cx="50438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B4BFC07-F69D-4B67-96A2-E0E512DABFCE}"/>
              </a:ext>
            </a:extLst>
          </p:cNvPr>
          <p:cNvSpPr/>
          <p:nvPr/>
        </p:nvSpPr>
        <p:spPr>
          <a:xfrm>
            <a:off x="4255512" y="1094164"/>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F</a:t>
            </a:r>
            <a:r>
              <a:rPr lang="en-GB" baseline="-25000" dirty="0">
                <a:solidFill>
                  <a:srgbClr val="000000"/>
                </a:solidFill>
                <a:latin typeface="Comic Sans MS" panose="030F0702030302020204" pitchFamily="66" charset="0"/>
              </a:rPr>
              <a:t>c</a:t>
            </a:r>
            <a:r>
              <a:rPr lang="en-GB" dirty="0">
                <a:solidFill>
                  <a:srgbClr val="000000"/>
                </a:solidFill>
                <a:latin typeface="Comic Sans MS" panose="030F0702030302020204" pitchFamily="66" charset="0"/>
              </a:rPr>
              <a:t> =  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p:sp>
        <p:nvSpPr>
          <p:cNvPr id="16" name="TextBox 15">
            <a:extLst>
              <a:ext uri="{FF2B5EF4-FFF2-40B4-BE49-F238E27FC236}">
                <a16:creationId xmlns:a16="http://schemas.microsoft.com/office/drawing/2014/main" id="{437B598C-CC5D-4780-97D7-53324312279D}"/>
              </a:ext>
            </a:extLst>
          </p:cNvPr>
          <p:cNvSpPr txBox="1"/>
          <p:nvPr/>
        </p:nvSpPr>
        <p:spPr>
          <a:xfrm>
            <a:off x="5513326" y="1063386"/>
            <a:ext cx="941348" cy="400110"/>
          </a:xfrm>
          <a:prstGeom prst="rect">
            <a:avLst/>
          </a:prstGeom>
          <a:noFill/>
        </p:spPr>
        <p:txBody>
          <a:bodyPr wrap="none" rtlCol="0">
            <a:spAutoFit/>
          </a:bodyPr>
          <a:lstStyle/>
          <a:p>
            <a:r>
              <a:rPr lang="en-GB" sz="2000" dirty="0"/>
              <a:t>= </a:t>
            </a:r>
            <a:r>
              <a:rPr lang="en-GB" sz="2000" dirty="0" err="1"/>
              <a:t>Tsin</a:t>
            </a:r>
            <a:r>
              <a:rPr lang="el-GR" sz="2000" dirty="0"/>
              <a:t>Θ</a:t>
            </a:r>
            <a:endParaRPr lang="en-GB" sz="2000" dirty="0"/>
          </a:p>
        </p:txBody>
      </p:sp>
      <p:sp>
        <p:nvSpPr>
          <p:cNvPr id="17" name="TextBox 16">
            <a:extLst>
              <a:ext uri="{FF2B5EF4-FFF2-40B4-BE49-F238E27FC236}">
                <a16:creationId xmlns:a16="http://schemas.microsoft.com/office/drawing/2014/main" id="{6E8F383F-6BDB-4961-9498-0D9B61AAD432}"/>
              </a:ext>
            </a:extLst>
          </p:cNvPr>
          <p:cNvSpPr txBox="1"/>
          <p:nvPr/>
        </p:nvSpPr>
        <p:spPr>
          <a:xfrm>
            <a:off x="5079940" y="1616070"/>
            <a:ext cx="510076" cy="400110"/>
          </a:xfrm>
          <a:prstGeom prst="rect">
            <a:avLst/>
          </a:prstGeom>
          <a:noFill/>
        </p:spPr>
        <p:txBody>
          <a:bodyPr wrap="none" rtlCol="0">
            <a:spAutoFit/>
          </a:bodyPr>
          <a:lstStyle/>
          <a:p>
            <a:r>
              <a:rPr lang="en-GB" sz="2000" dirty="0"/>
              <a:t>mg</a:t>
            </a:r>
          </a:p>
        </p:txBody>
      </p:sp>
      <p:sp>
        <p:nvSpPr>
          <p:cNvPr id="18" name="TextBox 17">
            <a:extLst>
              <a:ext uri="{FF2B5EF4-FFF2-40B4-BE49-F238E27FC236}">
                <a16:creationId xmlns:a16="http://schemas.microsoft.com/office/drawing/2014/main" id="{EC0A3B43-0839-4ABA-8F9C-9D1A2E123CBE}"/>
              </a:ext>
            </a:extLst>
          </p:cNvPr>
          <p:cNvSpPr txBox="1"/>
          <p:nvPr/>
        </p:nvSpPr>
        <p:spPr>
          <a:xfrm>
            <a:off x="5496767" y="1616070"/>
            <a:ext cx="985911" cy="400110"/>
          </a:xfrm>
          <a:prstGeom prst="rect">
            <a:avLst/>
          </a:prstGeom>
          <a:noFill/>
        </p:spPr>
        <p:txBody>
          <a:bodyPr wrap="none" rtlCol="0">
            <a:spAutoFit/>
          </a:bodyPr>
          <a:lstStyle/>
          <a:p>
            <a:r>
              <a:rPr lang="en-GB" sz="2000" dirty="0"/>
              <a:t>= </a:t>
            </a:r>
            <a:r>
              <a:rPr lang="en-GB" sz="2000" dirty="0" err="1"/>
              <a:t>Tcos</a:t>
            </a:r>
            <a:r>
              <a:rPr lang="el-GR" sz="2000" dirty="0"/>
              <a:t>Θ</a:t>
            </a:r>
            <a:endParaRPr lang="en-GB" sz="2000" dirty="0"/>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B0EEEBC-ECF7-471C-AC3A-5564974122A0}"/>
                  </a:ext>
                </a:extLst>
              </p:cNvPr>
              <p:cNvSpPr txBox="1"/>
              <p:nvPr/>
            </p:nvSpPr>
            <p:spPr>
              <a:xfrm>
                <a:off x="4508082" y="2262766"/>
                <a:ext cx="881973" cy="664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m:rPr>
                              <m:nor/>
                            </m:rPr>
                            <a:rPr lang="en-GB" sz="2000" dirty="0"/>
                            <m:t>Tsin</m:t>
                          </m:r>
                          <m:r>
                            <m:rPr>
                              <m:nor/>
                            </m:rPr>
                            <a:rPr lang="el-GR" sz="2000" dirty="0"/>
                            <m:t>Θ</m:t>
                          </m:r>
                        </m:num>
                        <m:den>
                          <m:r>
                            <m:rPr>
                              <m:nor/>
                            </m:rPr>
                            <a:rPr lang="en-GB" sz="2000" dirty="0"/>
                            <m:t>Tcos</m:t>
                          </m:r>
                          <m:r>
                            <m:rPr>
                              <m:nor/>
                            </m:rPr>
                            <a:rPr lang="el-GR" sz="2000" dirty="0"/>
                            <m:t>Θ</m:t>
                          </m:r>
                        </m:den>
                      </m:f>
                    </m:oMath>
                  </m:oMathPara>
                </a14:m>
                <a:endParaRPr lang="en-GB" sz="2000" dirty="0"/>
              </a:p>
            </p:txBody>
          </p:sp>
        </mc:Choice>
        <mc:Fallback xmlns="">
          <p:sp>
            <p:nvSpPr>
              <p:cNvPr id="19" name="TextBox 18">
                <a:extLst>
                  <a:ext uri="{FF2B5EF4-FFF2-40B4-BE49-F238E27FC236}">
                    <a16:creationId xmlns:a16="http://schemas.microsoft.com/office/drawing/2014/main" id="{1B0EEEBC-ECF7-471C-AC3A-5564974122A0}"/>
                  </a:ext>
                </a:extLst>
              </p:cNvPr>
              <p:cNvSpPr txBox="1">
                <a:spLocks noRot="1" noChangeAspect="1" noMove="1" noResize="1" noEditPoints="1" noAdjustHandles="1" noChangeArrowheads="1" noChangeShapeType="1" noTextEdit="1"/>
              </p:cNvSpPr>
              <p:nvPr/>
            </p:nvSpPr>
            <p:spPr>
              <a:xfrm>
                <a:off x="4508082" y="2262766"/>
                <a:ext cx="881973" cy="664221"/>
              </a:xfrm>
              <a:prstGeom prst="rect">
                <a:avLst/>
              </a:prstGeom>
              <a:blipFill>
                <a:blip r:embed="rId3"/>
                <a:stretch>
                  <a:fillRect/>
                </a:stretch>
              </a:blipFill>
            </p:spPr>
            <p:txBody>
              <a:bodyPr/>
              <a:lstStyle/>
              <a:p>
                <a:r>
                  <a:rPr lang="en-GB">
                    <a:noFill/>
                  </a:rPr>
                  <a:t> </a:t>
                </a:r>
              </a:p>
            </p:txBody>
          </p:sp>
        </mc:Fallback>
      </mc:AlternateContent>
      <p:sp>
        <p:nvSpPr>
          <p:cNvPr id="20" name="TextBox 19">
            <a:extLst>
              <a:ext uri="{FF2B5EF4-FFF2-40B4-BE49-F238E27FC236}">
                <a16:creationId xmlns:a16="http://schemas.microsoft.com/office/drawing/2014/main" id="{F4C3FBF7-25F5-46CD-9F61-44135B4B30FF}"/>
              </a:ext>
            </a:extLst>
          </p:cNvPr>
          <p:cNvSpPr txBox="1"/>
          <p:nvPr/>
        </p:nvSpPr>
        <p:spPr>
          <a:xfrm>
            <a:off x="5247005" y="2416290"/>
            <a:ext cx="882036" cy="400110"/>
          </a:xfrm>
          <a:prstGeom prst="rect">
            <a:avLst/>
          </a:prstGeom>
          <a:noFill/>
        </p:spPr>
        <p:txBody>
          <a:bodyPr wrap="none" rtlCol="0">
            <a:spAutoFit/>
          </a:bodyPr>
          <a:lstStyle/>
          <a:p>
            <a:r>
              <a:rPr lang="en-GB" sz="2000" dirty="0"/>
              <a:t>= tan</a:t>
            </a:r>
            <a:r>
              <a:rPr lang="el-GR" sz="2000" dirty="0"/>
              <a:t>Θ</a:t>
            </a:r>
            <a:endParaRPr lang="en-GB" sz="2000" dirty="0"/>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1C9A950-75E7-40EA-B174-528F3C40A168}"/>
                  </a:ext>
                </a:extLst>
              </p:cNvPr>
              <p:cNvSpPr txBox="1"/>
              <p:nvPr/>
            </p:nvSpPr>
            <p:spPr>
              <a:xfrm>
                <a:off x="6155712" y="2347746"/>
                <a:ext cx="1043876" cy="593945"/>
              </a:xfrm>
              <a:prstGeom prst="rect">
                <a:avLst/>
              </a:prstGeom>
              <a:noFill/>
            </p:spPr>
            <p:txBody>
              <a:bodyPr wrap="none" rtlCol="0">
                <a:spAutoFit/>
              </a:bodyPr>
              <a:lstStyle/>
              <a:p>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n-GB" sz="2000" dirty="0">
                            <a:solidFill>
                              <a:srgbClr val="000000"/>
                            </a:solidFill>
                            <a:latin typeface="Comic Sans MS" panose="030F0702030302020204" pitchFamily="66" charset="0"/>
                          </a:rPr>
                          <m:t>m</m:t>
                        </m:r>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2 </m:t>
                        </m:r>
                        <m:r>
                          <m:rPr>
                            <m:nor/>
                          </m:rPr>
                          <a:rPr lang="en-GB" sz="2000" dirty="0">
                            <a:solidFill>
                              <a:srgbClr val="000000"/>
                            </a:solidFill>
                            <a:latin typeface="Comic Sans MS" panose="030F0702030302020204" pitchFamily="66" charset="0"/>
                          </a:rPr>
                          <m:t>r</m:t>
                        </m:r>
                      </m:num>
                      <m:den>
                        <m:r>
                          <m:rPr>
                            <m:nor/>
                          </m:rPr>
                          <a:rPr lang="en-GB" sz="2000" dirty="0"/>
                          <m:t>mg</m:t>
                        </m:r>
                      </m:den>
                    </m:f>
                  </m:oMath>
                </a14:m>
                <a:endParaRPr lang="en-GB" sz="2000" dirty="0"/>
              </a:p>
            </p:txBody>
          </p:sp>
        </mc:Choice>
        <mc:Fallback xmlns="">
          <p:sp>
            <p:nvSpPr>
              <p:cNvPr id="21" name="TextBox 20">
                <a:extLst>
                  <a:ext uri="{FF2B5EF4-FFF2-40B4-BE49-F238E27FC236}">
                    <a16:creationId xmlns:a16="http://schemas.microsoft.com/office/drawing/2014/main" id="{01C9A950-75E7-40EA-B174-528F3C40A168}"/>
                  </a:ext>
                </a:extLst>
              </p:cNvPr>
              <p:cNvSpPr txBox="1">
                <a:spLocks noRot="1" noChangeAspect="1" noMove="1" noResize="1" noEditPoints="1" noAdjustHandles="1" noChangeArrowheads="1" noChangeShapeType="1" noTextEdit="1"/>
              </p:cNvSpPr>
              <p:nvPr/>
            </p:nvSpPr>
            <p:spPr>
              <a:xfrm>
                <a:off x="6155712" y="2347746"/>
                <a:ext cx="1043876" cy="593945"/>
              </a:xfrm>
              <a:prstGeom prst="rect">
                <a:avLst/>
              </a:prstGeom>
              <a:blipFill>
                <a:blip r:embed="rId4"/>
                <a:stretch>
                  <a:fillRect l="-6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8A1DBAC-3ED2-45D5-9131-05251D57A85F}"/>
                  </a:ext>
                </a:extLst>
              </p:cNvPr>
              <p:cNvSpPr txBox="1"/>
              <p:nvPr/>
            </p:nvSpPr>
            <p:spPr>
              <a:xfrm>
                <a:off x="5688023" y="3113466"/>
                <a:ext cx="1414233" cy="588687"/>
              </a:xfrm>
              <a:prstGeom prst="rect">
                <a:avLst/>
              </a:prstGeom>
              <a:noFill/>
            </p:spPr>
            <p:txBody>
              <a:bodyPr wrap="none" rtlCol="0">
                <a:spAutoFit/>
              </a:bodyPr>
              <a:lstStyle/>
              <a:p>
                <a:r>
                  <a:rPr lang="en-GB" sz="2000" dirty="0"/>
                  <a:t>tan</a:t>
                </a:r>
                <a:r>
                  <a:rPr lang="el-GR" sz="2000" dirty="0"/>
                  <a:t>Θ </a:t>
                </a:r>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2 </m:t>
                        </m:r>
                        <m:r>
                          <m:rPr>
                            <m:nor/>
                          </m:rPr>
                          <a:rPr lang="en-GB" sz="2000" dirty="0">
                            <a:solidFill>
                              <a:srgbClr val="000000"/>
                            </a:solidFill>
                            <a:latin typeface="Comic Sans MS" panose="030F0702030302020204" pitchFamily="66" charset="0"/>
                          </a:rPr>
                          <m:t>r</m:t>
                        </m:r>
                      </m:num>
                      <m:den>
                        <m:r>
                          <m:rPr>
                            <m:nor/>
                          </m:rPr>
                          <a:rPr lang="en-GB" sz="2000" dirty="0"/>
                          <m:t>g</m:t>
                        </m:r>
                      </m:den>
                    </m:f>
                  </m:oMath>
                </a14:m>
                <a:endParaRPr lang="en-GB" sz="2000" dirty="0"/>
              </a:p>
            </p:txBody>
          </p:sp>
        </mc:Choice>
        <mc:Fallback xmlns="">
          <p:sp>
            <p:nvSpPr>
              <p:cNvPr id="22" name="TextBox 21">
                <a:extLst>
                  <a:ext uri="{FF2B5EF4-FFF2-40B4-BE49-F238E27FC236}">
                    <a16:creationId xmlns:a16="http://schemas.microsoft.com/office/drawing/2014/main" id="{08A1DBAC-3ED2-45D5-9131-05251D57A85F}"/>
                  </a:ext>
                </a:extLst>
              </p:cNvPr>
              <p:cNvSpPr txBox="1">
                <a:spLocks noRot="1" noChangeAspect="1" noMove="1" noResize="1" noEditPoints="1" noAdjustHandles="1" noChangeArrowheads="1" noChangeShapeType="1" noTextEdit="1"/>
              </p:cNvSpPr>
              <p:nvPr/>
            </p:nvSpPr>
            <p:spPr>
              <a:xfrm>
                <a:off x="5688023" y="3113466"/>
                <a:ext cx="1414233" cy="588687"/>
              </a:xfrm>
              <a:prstGeom prst="rect">
                <a:avLst/>
              </a:prstGeom>
              <a:blipFill>
                <a:blip r:embed="rId5"/>
                <a:stretch>
                  <a:fillRect l="-4310"/>
                </a:stretch>
              </a:blipFill>
            </p:spPr>
            <p:txBody>
              <a:bodyPr/>
              <a:lstStyle/>
              <a:p>
                <a:r>
                  <a:rPr lang="en-GB">
                    <a:noFill/>
                  </a:rPr>
                  <a:t> </a:t>
                </a:r>
              </a:p>
            </p:txBody>
          </p:sp>
        </mc:Fallback>
      </mc:AlternateContent>
      <p:sp>
        <p:nvSpPr>
          <p:cNvPr id="23" name="TextBox 22">
            <a:extLst>
              <a:ext uri="{FF2B5EF4-FFF2-40B4-BE49-F238E27FC236}">
                <a16:creationId xmlns:a16="http://schemas.microsoft.com/office/drawing/2014/main" id="{55034692-12C8-4ADB-94FA-268C52ABE4E5}"/>
              </a:ext>
            </a:extLst>
          </p:cNvPr>
          <p:cNvSpPr txBox="1"/>
          <p:nvPr/>
        </p:nvSpPr>
        <p:spPr>
          <a:xfrm>
            <a:off x="840259" y="4287795"/>
            <a:ext cx="2874890" cy="369332"/>
          </a:xfrm>
          <a:prstGeom prst="rect">
            <a:avLst/>
          </a:prstGeom>
          <a:noFill/>
        </p:spPr>
        <p:txBody>
          <a:bodyPr wrap="none" rtlCol="0">
            <a:spAutoFit/>
          </a:bodyPr>
          <a:lstStyle/>
          <a:p>
            <a:r>
              <a:rPr lang="en-GB" dirty="0"/>
              <a:t>If the length of the string is L</a:t>
            </a:r>
          </a:p>
        </p:txBody>
      </p:sp>
      <p:sp>
        <p:nvSpPr>
          <p:cNvPr id="24" name="Right Triangle 23">
            <a:extLst>
              <a:ext uri="{FF2B5EF4-FFF2-40B4-BE49-F238E27FC236}">
                <a16:creationId xmlns:a16="http://schemas.microsoft.com/office/drawing/2014/main" id="{0FD52182-792B-4C80-B6C6-6DB4EADAEE7D}"/>
              </a:ext>
            </a:extLst>
          </p:cNvPr>
          <p:cNvSpPr/>
          <p:nvPr/>
        </p:nvSpPr>
        <p:spPr>
          <a:xfrm>
            <a:off x="1777192" y="4893276"/>
            <a:ext cx="902995" cy="1408670"/>
          </a:xfrm>
          <a:prstGeom prst="r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BD3F3A76-4365-4A49-A6E3-10A612D99E0B}"/>
              </a:ext>
            </a:extLst>
          </p:cNvPr>
          <p:cNvSpPr/>
          <p:nvPr/>
        </p:nvSpPr>
        <p:spPr>
          <a:xfrm>
            <a:off x="2191619" y="5369309"/>
            <a:ext cx="388248" cy="369332"/>
          </a:xfrm>
          <a:prstGeom prst="rect">
            <a:avLst/>
          </a:prstGeom>
        </p:spPr>
        <p:txBody>
          <a:bodyPr wrap="none">
            <a:spAutoFit/>
          </a:bodyPr>
          <a:lstStyle/>
          <a:p>
            <a:r>
              <a:rPr lang="en-GB" dirty="0"/>
              <a:t>  L</a:t>
            </a:r>
          </a:p>
        </p:txBody>
      </p:sp>
      <p:sp>
        <p:nvSpPr>
          <p:cNvPr id="26" name="Rectangle 25">
            <a:extLst>
              <a:ext uri="{FF2B5EF4-FFF2-40B4-BE49-F238E27FC236}">
                <a16:creationId xmlns:a16="http://schemas.microsoft.com/office/drawing/2014/main" id="{16D9E905-75C6-4AEB-BDDA-55D18FDCEAF4}"/>
              </a:ext>
            </a:extLst>
          </p:cNvPr>
          <p:cNvSpPr/>
          <p:nvPr/>
        </p:nvSpPr>
        <p:spPr>
          <a:xfrm>
            <a:off x="1925297" y="6353429"/>
            <a:ext cx="370614" cy="369332"/>
          </a:xfrm>
          <a:prstGeom prst="rect">
            <a:avLst/>
          </a:prstGeom>
        </p:spPr>
        <p:txBody>
          <a:bodyPr wrap="none">
            <a:spAutoFit/>
          </a:bodyPr>
          <a:lstStyle/>
          <a:p>
            <a:r>
              <a:rPr lang="en-GB" dirty="0"/>
              <a:t>  r</a:t>
            </a:r>
          </a:p>
        </p:txBody>
      </p:sp>
      <p:sp>
        <p:nvSpPr>
          <p:cNvPr id="27" name="TextBox 26">
            <a:extLst>
              <a:ext uri="{FF2B5EF4-FFF2-40B4-BE49-F238E27FC236}">
                <a16:creationId xmlns:a16="http://schemas.microsoft.com/office/drawing/2014/main" id="{6D49FB7B-61CC-4C97-B68A-ACD2F551E22F}"/>
              </a:ext>
            </a:extLst>
          </p:cNvPr>
          <p:cNvSpPr txBox="1"/>
          <p:nvPr/>
        </p:nvSpPr>
        <p:spPr>
          <a:xfrm>
            <a:off x="1736715" y="5186515"/>
            <a:ext cx="354584" cy="400110"/>
          </a:xfrm>
          <a:prstGeom prst="rect">
            <a:avLst/>
          </a:prstGeom>
          <a:noFill/>
        </p:spPr>
        <p:txBody>
          <a:bodyPr wrap="none" rtlCol="0">
            <a:spAutoFit/>
          </a:bodyPr>
          <a:lstStyle/>
          <a:p>
            <a:r>
              <a:rPr lang="el-GR" sz="2000" dirty="0"/>
              <a:t>Θ</a:t>
            </a:r>
            <a:endParaRPr lang="en-GB" sz="2000"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97C3BBE3-2DA7-4727-AF1B-BEAF11D1B401}"/>
                  </a:ext>
                </a:extLst>
              </p:cNvPr>
              <p:cNvSpPr txBox="1"/>
              <p:nvPr/>
            </p:nvSpPr>
            <p:spPr>
              <a:xfrm>
                <a:off x="2780507" y="4980548"/>
                <a:ext cx="1064715" cy="541238"/>
              </a:xfrm>
              <a:prstGeom prst="rect">
                <a:avLst/>
              </a:prstGeom>
              <a:noFill/>
            </p:spPr>
            <p:txBody>
              <a:bodyPr wrap="none" rtlCol="0">
                <a:spAutoFit/>
              </a:bodyPr>
              <a:lstStyle/>
              <a:p>
                <a:r>
                  <a:rPr lang="en-GB" sz="2000" dirty="0"/>
                  <a:t>sin</a:t>
                </a:r>
                <a:r>
                  <a:rPr lang="el-GR" sz="2000" dirty="0"/>
                  <a:t>Θ </a:t>
                </a:r>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n-GB" sz="2000" dirty="0">
                            <a:solidFill>
                              <a:srgbClr val="000000"/>
                            </a:solidFill>
                            <a:latin typeface="Comic Sans MS" panose="030F0702030302020204" pitchFamily="66" charset="0"/>
                          </a:rPr>
                          <m:t>r</m:t>
                        </m:r>
                      </m:num>
                      <m:den>
                        <m:r>
                          <m:rPr>
                            <m:nor/>
                          </m:rPr>
                          <a:rPr lang="en-GB" sz="2000" b="0" i="0" smtClean="0">
                            <a:latin typeface="Cambria Math" panose="02040503050406030204" pitchFamily="18" charset="0"/>
                          </a:rPr>
                          <m:t>L</m:t>
                        </m:r>
                      </m:den>
                    </m:f>
                  </m:oMath>
                </a14:m>
                <a:endParaRPr lang="en-GB" sz="2000" dirty="0"/>
              </a:p>
            </p:txBody>
          </p:sp>
        </mc:Choice>
        <mc:Fallback xmlns="">
          <p:sp>
            <p:nvSpPr>
              <p:cNvPr id="28" name="TextBox 27">
                <a:extLst>
                  <a:ext uri="{FF2B5EF4-FFF2-40B4-BE49-F238E27FC236}">
                    <a16:creationId xmlns:a16="http://schemas.microsoft.com/office/drawing/2014/main" id="{97C3BBE3-2DA7-4727-AF1B-BEAF11D1B401}"/>
                  </a:ext>
                </a:extLst>
              </p:cNvPr>
              <p:cNvSpPr txBox="1">
                <a:spLocks noRot="1" noChangeAspect="1" noMove="1" noResize="1" noEditPoints="1" noAdjustHandles="1" noChangeArrowheads="1" noChangeShapeType="1" noTextEdit="1"/>
              </p:cNvSpPr>
              <p:nvPr/>
            </p:nvSpPr>
            <p:spPr>
              <a:xfrm>
                <a:off x="2780507" y="4980548"/>
                <a:ext cx="1064715" cy="541238"/>
              </a:xfrm>
              <a:prstGeom prst="rect">
                <a:avLst/>
              </a:prstGeom>
              <a:blipFill>
                <a:blip r:embed="rId6"/>
                <a:stretch>
                  <a:fillRect l="-5714" b="-7865"/>
                </a:stretch>
              </a:blipFill>
            </p:spPr>
            <p:txBody>
              <a:bodyPr/>
              <a:lstStyle/>
              <a:p>
                <a:r>
                  <a:rPr lang="en-GB">
                    <a:noFill/>
                  </a:rPr>
                  <a:t> </a:t>
                </a:r>
              </a:p>
            </p:txBody>
          </p:sp>
        </mc:Fallback>
      </mc:AlternateContent>
      <p:sp>
        <p:nvSpPr>
          <p:cNvPr id="29" name="TextBox 28">
            <a:extLst>
              <a:ext uri="{FF2B5EF4-FFF2-40B4-BE49-F238E27FC236}">
                <a16:creationId xmlns:a16="http://schemas.microsoft.com/office/drawing/2014/main" id="{3F3F02F3-264A-415F-B52D-037D9FA24365}"/>
              </a:ext>
            </a:extLst>
          </p:cNvPr>
          <p:cNvSpPr txBox="1"/>
          <p:nvPr/>
        </p:nvSpPr>
        <p:spPr>
          <a:xfrm>
            <a:off x="2782277" y="5597611"/>
            <a:ext cx="1148071" cy="400110"/>
          </a:xfrm>
          <a:prstGeom prst="rect">
            <a:avLst/>
          </a:prstGeom>
          <a:noFill/>
        </p:spPr>
        <p:txBody>
          <a:bodyPr wrap="none" rtlCol="0">
            <a:spAutoFit/>
          </a:bodyPr>
          <a:lstStyle/>
          <a:p>
            <a:r>
              <a:rPr lang="en-GB" sz="2000" dirty="0"/>
              <a:t>r = </a:t>
            </a:r>
            <a:r>
              <a:rPr lang="en-GB" sz="2000" dirty="0" err="1"/>
              <a:t>Lsin</a:t>
            </a:r>
            <a:r>
              <a:rPr lang="el-GR" sz="2000" dirty="0"/>
              <a:t>Θ </a:t>
            </a:r>
            <a:endParaRPr lang="en-GB" sz="2000" dirty="0"/>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8BB282DC-46F5-4E3F-925B-83907F36F7BD}"/>
                  </a:ext>
                </a:extLst>
              </p:cNvPr>
              <p:cNvSpPr txBox="1"/>
              <p:nvPr/>
            </p:nvSpPr>
            <p:spPr>
              <a:xfrm>
                <a:off x="5390055" y="4686204"/>
                <a:ext cx="1811778" cy="621132"/>
              </a:xfrm>
              <a:prstGeom prst="rect">
                <a:avLst/>
              </a:prstGeom>
              <a:noFill/>
            </p:spPr>
            <p:txBody>
              <a:bodyPr wrap="none" rtlCol="0">
                <a:spAutoFit/>
              </a:bodyPr>
              <a:lstStyle/>
              <a:p>
                <a:r>
                  <a:rPr lang="en-GB" sz="2000" dirty="0"/>
                  <a:t>tan</a:t>
                </a:r>
                <a:r>
                  <a:rPr lang="el-GR" sz="2000" dirty="0"/>
                  <a:t>Θ </a:t>
                </a:r>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m:t>
                        </m:r>
                        <m:r>
                          <m:rPr>
                            <m:nor/>
                          </m:rPr>
                          <a:rPr lang="en-GB" sz="2000" b="0" i="0" dirty="0" smtClean="0"/>
                          <m:t>Ls</m:t>
                        </m:r>
                        <m:r>
                          <m:rPr>
                            <m:nor/>
                          </m:rPr>
                          <a:rPr lang="en-GB" sz="2000" dirty="0"/>
                          <m:t>in</m:t>
                        </m:r>
                        <m:r>
                          <m:rPr>
                            <m:nor/>
                          </m:rPr>
                          <a:rPr lang="el-GR" sz="2000" dirty="0"/>
                          <m:t>Θ</m:t>
                        </m:r>
                      </m:num>
                      <m:den>
                        <m:r>
                          <m:rPr>
                            <m:nor/>
                          </m:rPr>
                          <a:rPr lang="en-GB" sz="2000" dirty="0"/>
                          <m:t>g</m:t>
                        </m:r>
                      </m:den>
                    </m:f>
                  </m:oMath>
                </a14:m>
                <a:endParaRPr lang="en-GB" sz="2000" dirty="0"/>
              </a:p>
            </p:txBody>
          </p:sp>
        </mc:Choice>
        <mc:Fallback xmlns="">
          <p:sp>
            <p:nvSpPr>
              <p:cNvPr id="30" name="TextBox 29">
                <a:extLst>
                  <a:ext uri="{FF2B5EF4-FFF2-40B4-BE49-F238E27FC236}">
                    <a16:creationId xmlns:a16="http://schemas.microsoft.com/office/drawing/2014/main" id="{8BB282DC-46F5-4E3F-925B-83907F36F7BD}"/>
                  </a:ext>
                </a:extLst>
              </p:cNvPr>
              <p:cNvSpPr txBox="1">
                <a:spLocks noRot="1" noChangeAspect="1" noMove="1" noResize="1" noEditPoints="1" noAdjustHandles="1" noChangeArrowheads="1" noChangeShapeType="1" noTextEdit="1"/>
              </p:cNvSpPr>
              <p:nvPr/>
            </p:nvSpPr>
            <p:spPr>
              <a:xfrm>
                <a:off x="5390055" y="4686204"/>
                <a:ext cx="1811778" cy="621132"/>
              </a:xfrm>
              <a:prstGeom prst="rect">
                <a:avLst/>
              </a:prstGeom>
              <a:blipFill>
                <a:blip r:embed="rId7"/>
                <a:stretch>
                  <a:fillRect l="-33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9E6E529A-A184-4DF8-965C-5BC50D2A8258}"/>
                  </a:ext>
                </a:extLst>
              </p:cNvPr>
              <p:cNvSpPr txBox="1"/>
              <p:nvPr/>
            </p:nvSpPr>
            <p:spPr>
              <a:xfrm>
                <a:off x="7360586" y="4648437"/>
                <a:ext cx="885179" cy="577850"/>
              </a:xfrm>
              <a:prstGeom prst="rect">
                <a:avLst/>
              </a:prstGeom>
              <a:noFill/>
            </p:spPr>
            <p:txBody>
              <a:bodyPr wrap="none" rtlCol="0">
                <a:spAutoFit/>
              </a:bodyPr>
              <a:lstStyle/>
              <a:p>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n-GB" sz="2000" dirty="0"/>
                          <m:t>sin</m:t>
                        </m:r>
                        <m:r>
                          <m:rPr>
                            <m:nor/>
                          </m:rPr>
                          <a:rPr lang="el-GR" sz="2000" dirty="0"/>
                          <m:t>Θ</m:t>
                        </m:r>
                      </m:num>
                      <m:den>
                        <m:r>
                          <m:rPr>
                            <m:nor/>
                          </m:rPr>
                          <a:rPr lang="en-GB" sz="2000" dirty="0"/>
                          <m:t>cos</m:t>
                        </m:r>
                        <m:r>
                          <m:rPr>
                            <m:nor/>
                          </m:rPr>
                          <a:rPr lang="el-GR" sz="2000" dirty="0"/>
                          <m:t>Θ</m:t>
                        </m:r>
                      </m:den>
                    </m:f>
                  </m:oMath>
                </a14:m>
                <a:endParaRPr lang="en-GB" sz="2000" dirty="0"/>
              </a:p>
            </p:txBody>
          </p:sp>
        </mc:Choice>
        <mc:Fallback xmlns="">
          <p:sp>
            <p:nvSpPr>
              <p:cNvPr id="31" name="TextBox 30">
                <a:extLst>
                  <a:ext uri="{FF2B5EF4-FFF2-40B4-BE49-F238E27FC236}">
                    <a16:creationId xmlns:a16="http://schemas.microsoft.com/office/drawing/2014/main" id="{9E6E529A-A184-4DF8-965C-5BC50D2A8258}"/>
                  </a:ext>
                </a:extLst>
              </p:cNvPr>
              <p:cNvSpPr txBox="1">
                <a:spLocks noRot="1" noChangeAspect="1" noMove="1" noResize="1" noEditPoints="1" noAdjustHandles="1" noChangeArrowheads="1" noChangeShapeType="1" noTextEdit="1"/>
              </p:cNvSpPr>
              <p:nvPr/>
            </p:nvSpPr>
            <p:spPr>
              <a:xfrm>
                <a:off x="7360586" y="4648437"/>
                <a:ext cx="885179" cy="577850"/>
              </a:xfrm>
              <a:prstGeom prst="rect">
                <a:avLst/>
              </a:prstGeom>
              <a:blipFill>
                <a:blip r:embed="rId8"/>
                <a:stretch>
                  <a:fillRect l="-6849" b="-85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EF817AA-A714-4998-B228-944F127C5E8C}"/>
                  </a:ext>
                </a:extLst>
              </p:cNvPr>
              <p:cNvSpPr txBox="1"/>
              <p:nvPr/>
            </p:nvSpPr>
            <p:spPr>
              <a:xfrm>
                <a:off x="6661815" y="5324469"/>
                <a:ext cx="649537" cy="617733"/>
              </a:xfrm>
              <a:prstGeom prst="rect">
                <a:avLst/>
              </a:prstGeom>
              <a:noFill/>
            </p:spPr>
            <p:txBody>
              <a:bodyPr wrap="none" rtlCol="0">
                <a:spAutoFit/>
              </a:bodyPr>
              <a:lstStyle/>
              <a:p>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m:t>
                        </m:r>
                        <m:r>
                          <m:rPr>
                            <m:nor/>
                          </m:rPr>
                          <a:rPr lang="en-GB" sz="2000" b="0" i="0" dirty="0" smtClean="0"/>
                          <m:t>L</m:t>
                        </m:r>
                      </m:num>
                      <m:den>
                        <m:r>
                          <m:rPr>
                            <m:nor/>
                          </m:rPr>
                          <a:rPr lang="en-GB" sz="2000" dirty="0"/>
                          <m:t>g</m:t>
                        </m:r>
                      </m:den>
                    </m:f>
                  </m:oMath>
                </a14:m>
                <a:endParaRPr lang="en-GB" sz="2000" dirty="0"/>
              </a:p>
            </p:txBody>
          </p:sp>
        </mc:Choice>
        <mc:Fallback xmlns="">
          <p:sp>
            <p:nvSpPr>
              <p:cNvPr id="32" name="TextBox 31">
                <a:extLst>
                  <a:ext uri="{FF2B5EF4-FFF2-40B4-BE49-F238E27FC236}">
                    <a16:creationId xmlns:a16="http://schemas.microsoft.com/office/drawing/2014/main" id="{1EF817AA-A714-4998-B228-944F127C5E8C}"/>
                  </a:ext>
                </a:extLst>
              </p:cNvPr>
              <p:cNvSpPr txBox="1">
                <a:spLocks noRot="1" noChangeAspect="1" noMove="1" noResize="1" noEditPoints="1" noAdjustHandles="1" noChangeArrowheads="1" noChangeShapeType="1" noTextEdit="1"/>
              </p:cNvSpPr>
              <p:nvPr/>
            </p:nvSpPr>
            <p:spPr>
              <a:xfrm>
                <a:off x="6661815" y="5324469"/>
                <a:ext cx="649537" cy="617733"/>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82E794D7-583B-4204-9B86-1406AC212730}"/>
                  </a:ext>
                </a:extLst>
              </p:cNvPr>
              <p:cNvSpPr txBox="1"/>
              <p:nvPr/>
            </p:nvSpPr>
            <p:spPr>
              <a:xfrm>
                <a:off x="7360585" y="5332132"/>
                <a:ext cx="885179" cy="584584"/>
              </a:xfrm>
              <a:prstGeom prst="rect">
                <a:avLst/>
              </a:prstGeom>
              <a:noFill/>
            </p:spPr>
            <p:txBody>
              <a:bodyPr wrap="none" rtlCol="0">
                <a:spAutoFit/>
              </a:bodyPr>
              <a:lstStyle/>
              <a:p>
                <a:r>
                  <a:rPr lang="en-GB" sz="2000" dirty="0"/>
                  <a:t>= </a:t>
                </a:r>
                <a14:m>
                  <m:oMath xmlns:m="http://schemas.openxmlformats.org/officeDocument/2006/math">
                    <m:f>
                      <m:fPr>
                        <m:ctrlPr>
                          <a:rPr lang="en-GB" sz="2000" i="1" smtClean="0">
                            <a:latin typeface="Cambria Math" panose="02040503050406030204" pitchFamily="18" charset="0"/>
                          </a:rPr>
                        </m:ctrlPr>
                      </m:fPr>
                      <m:num>
                        <m:r>
                          <m:rPr>
                            <m:nor/>
                          </m:rPr>
                          <a:rPr lang="en-GB" sz="2000" b="0" i="0" smtClean="0">
                            <a:latin typeface="Cambria Math" panose="02040503050406030204" pitchFamily="18" charset="0"/>
                          </a:rPr>
                          <m:t>1</m:t>
                        </m:r>
                      </m:num>
                      <m:den>
                        <m:r>
                          <m:rPr>
                            <m:nor/>
                          </m:rPr>
                          <a:rPr lang="en-GB" sz="2000" dirty="0"/>
                          <m:t>cos</m:t>
                        </m:r>
                        <m:r>
                          <m:rPr>
                            <m:nor/>
                          </m:rPr>
                          <a:rPr lang="el-GR" sz="2000" dirty="0"/>
                          <m:t>Θ</m:t>
                        </m:r>
                      </m:den>
                    </m:f>
                  </m:oMath>
                </a14:m>
                <a:endParaRPr lang="en-GB" sz="2000" dirty="0"/>
              </a:p>
            </p:txBody>
          </p:sp>
        </mc:Choice>
        <mc:Fallback xmlns="">
          <p:sp>
            <p:nvSpPr>
              <p:cNvPr id="33" name="TextBox 32">
                <a:extLst>
                  <a:ext uri="{FF2B5EF4-FFF2-40B4-BE49-F238E27FC236}">
                    <a16:creationId xmlns:a16="http://schemas.microsoft.com/office/drawing/2014/main" id="{82E794D7-583B-4204-9B86-1406AC212730}"/>
                  </a:ext>
                </a:extLst>
              </p:cNvPr>
              <p:cNvSpPr txBox="1">
                <a:spLocks noRot="1" noChangeAspect="1" noMove="1" noResize="1" noEditPoints="1" noAdjustHandles="1" noChangeArrowheads="1" noChangeShapeType="1" noTextEdit="1"/>
              </p:cNvSpPr>
              <p:nvPr/>
            </p:nvSpPr>
            <p:spPr>
              <a:xfrm>
                <a:off x="7360585" y="5332132"/>
                <a:ext cx="885179" cy="584584"/>
              </a:xfrm>
              <a:prstGeom prst="rect">
                <a:avLst/>
              </a:prstGeom>
              <a:blipFill>
                <a:blip r:embed="rId10"/>
                <a:stretch>
                  <a:fillRect l="-6849" b="-729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8BE20488-412E-4984-9F64-495E2FF5DF8F}"/>
                  </a:ext>
                </a:extLst>
              </p:cNvPr>
              <p:cNvSpPr txBox="1"/>
              <p:nvPr/>
            </p:nvSpPr>
            <p:spPr>
              <a:xfrm>
                <a:off x="6918964" y="6085567"/>
                <a:ext cx="1547773" cy="535724"/>
              </a:xfrm>
              <a:prstGeom prst="rect">
                <a:avLst/>
              </a:prstGeom>
              <a:noFill/>
            </p:spPr>
            <p:txBody>
              <a:bodyPr wrap="square" rtlCol="0">
                <a:spAutoFit/>
              </a:bodyPr>
              <a:lstStyle/>
              <a:p>
                <a:r>
                  <a:rPr lang="en-GB" sz="2000" dirty="0"/>
                  <a:t>cos</a:t>
                </a:r>
                <a:r>
                  <a:rPr lang="el-GR" sz="2000" dirty="0"/>
                  <a:t>Θ</a:t>
                </a:r>
                <a:r>
                  <a:rPr lang="en-GB" sz="2000" dirty="0"/>
                  <a:t> = </a:t>
                </a:r>
                <a14:m>
                  <m:oMath xmlns:m="http://schemas.openxmlformats.org/officeDocument/2006/math">
                    <m:f>
                      <m:fPr>
                        <m:ctrlPr>
                          <a:rPr lang="en-GB" sz="2000" i="1" smtClean="0">
                            <a:latin typeface="Cambria Math" panose="02040503050406030204" pitchFamily="18" charset="0"/>
                          </a:rPr>
                        </m:ctrlPr>
                      </m:fPr>
                      <m:num>
                        <m:r>
                          <m:rPr>
                            <m:nor/>
                          </m:rPr>
                          <a:rPr lang="en-GB" sz="2000" dirty="0"/>
                          <m:t>g</m:t>
                        </m:r>
                      </m:num>
                      <m:den>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m:t>
                        </m:r>
                        <m:r>
                          <m:rPr>
                            <m:nor/>
                          </m:rPr>
                          <a:rPr lang="en-GB" sz="2000" dirty="0"/>
                          <m:t>L</m:t>
                        </m:r>
                      </m:den>
                    </m:f>
                  </m:oMath>
                </a14:m>
                <a:endParaRPr lang="en-GB" sz="2000" dirty="0"/>
              </a:p>
            </p:txBody>
          </p:sp>
        </mc:Choice>
        <mc:Fallback xmlns="">
          <p:sp>
            <p:nvSpPr>
              <p:cNvPr id="34" name="TextBox 33">
                <a:extLst>
                  <a:ext uri="{FF2B5EF4-FFF2-40B4-BE49-F238E27FC236}">
                    <a16:creationId xmlns:a16="http://schemas.microsoft.com/office/drawing/2014/main" id="{8BE20488-412E-4984-9F64-495E2FF5DF8F}"/>
                  </a:ext>
                </a:extLst>
              </p:cNvPr>
              <p:cNvSpPr txBox="1">
                <a:spLocks noRot="1" noChangeAspect="1" noMove="1" noResize="1" noEditPoints="1" noAdjustHandles="1" noChangeArrowheads="1" noChangeShapeType="1" noTextEdit="1"/>
              </p:cNvSpPr>
              <p:nvPr/>
            </p:nvSpPr>
            <p:spPr>
              <a:xfrm>
                <a:off x="6918964" y="6085567"/>
                <a:ext cx="1547773" cy="535724"/>
              </a:xfrm>
              <a:prstGeom prst="rect">
                <a:avLst/>
              </a:prstGeom>
              <a:blipFill>
                <a:blip r:embed="rId11"/>
                <a:stretch>
                  <a:fillRect l="-3937" b="-6818"/>
                </a:stretch>
              </a:blipFill>
            </p:spPr>
            <p:txBody>
              <a:bodyPr/>
              <a:lstStyle/>
              <a:p>
                <a:r>
                  <a:rPr lang="en-GB">
                    <a:noFill/>
                  </a:rPr>
                  <a:t> </a:t>
                </a:r>
              </a:p>
            </p:txBody>
          </p:sp>
        </mc:Fallback>
      </mc:AlternateContent>
      <p:sp>
        <p:nvSpPr>
          <p:cNvPr id="35" name="TextBox 34">
            <a:extLst>
              <a:ext uri="{FF2B5EF4-FFF2-40B4-BE49-F238E27FC236}">
                <a16:creationId xmlns:a16="http://schemas.microsoft.com/office/drawing/2014/main" id="{848F8E55-3AF9-472E-A202-DAC84C2303E1}"/>
              </a:ext>
            </a:extLst>
          </p:cNvPr>
          <p:cNvSpPr txBox="1"/>
          <p:nvPr/>
        </p:nvSpPr>
        <p:spPr>
          <a:xfrm>
            <a:off x="6374674" y="6010283"/>
            <a:ext cx="184731" cy="400110"/>
          </a:xfrm>
          <a:prstGeom prst="rect">
            <a:avLst/>
          </a:prstGeom>
          <a:noFill/>
        </p:spPr>
        <p:txBody>
          <a:bodyPr wrap="none" rtlCol="0">
            <a:spAutoFit/>
          </a:bodyPr>
          <a:lstStyle/>
          <a:p>
            <a:endParaRPr lang="en-GB" sz="2000" dirty="0"/>
          </a:p>
        </p:txBody>
      </p:sp>
    </p:spTree>
    <p:extLst>
      <p:ext uri="{BB962C8B-B14F-4D97-AF65-F5344CB8AC3E}">
        <p14:creationId xmlns:p14="http://schemas.microsoft.com/office/powerpoint/2010/main" val="18249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nodePh="1">
                                  <p:stCondLst>
                                    <p:cond delay="0"/>
                                  </p:stCondLst>
                                  <p:endCondLst>
                                    <p:cond evt="begin" delay="0">
                                      <p:tn val="109"/>
                                    </p:cond>
                                  </p:endCondLst>
                                  <p:childTnLst>
                                    <p:set>
                                      <p:cBhvr>
                                        <p:cTn id="1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0" grpId="0"/>
      <p:bldP spid="11" grpId="0"/>
      <p:bldP spid="15" grpId="0"/>
      <p:bldP spid="16" grpId="0"/>
      <p:bldP spid="17" grpId="0"/>
      <p:bldP spid="18" grpId="0"/>
      <p:bldP spid="19" grpId="0"/>
      <p:bldP spid="20" grpId="0"/>
      <p:bldP spid="21" grpId="0"/>
      <p:bldP spid="22" grpId="0"/>
      <p:bldP spid="23" grpId="0"/>
      <p:bldP spid="24" grpId="0" animBg="1"/>
      <p:bldP spid="25" grpId="0"/>
      <p:bldP spid="26" grpId="0"/>
      <p:bldP spid="27" grpId="0"/>
      <p:bldP spid="28" grpId="0"/>
      <p:bldP spid="29" grpId="0"/>
      <p:bldP spid="30" grpId="0"/>
      <p:bldP spid="31" grpId="0"/>
      <p:bldP spid="32" grpId="0"/>
      <p:bldP spid="33" grpId="0"/>
      <p:bldP spid="34"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05ABF4-235C-489D-965B-A335B21107FD}"/>
              </a:ext>
            </a:extLst>
          </p:cNvPr>
          <p:cNvSpPr/>
          <p:nvPr/>
        </p:nvSpPr>
        <p:spPr>
          <a:xfrm>
            <a:off x="407772" y="302907"/>
            <a:ext cx="8217243" cy="1938992"/>
          </a:xfrm>
          <a:prstGeom prst="rect">
            <a:avLst/>
          </a:prstGeom>
        </p:spPr>
        <p:txBody>
          <a:bodyPr wrap="square">
            <a:spAutoFit/>
          </a:bodyPr>
          <a:lstStyle/>
          <a:p>
            <a:r>
              <a:rPr lang="en-GB" sz="2400" dirty="0">
                <a:solidFill>
                  <a:srgbClr val="000000"/>
                </a:solidFill>
                <a:latin typeface="Comic Sans MS" panose="030F0702030302020204" pitchFamily="66" charset="0"/>
              </a:rPr>
              <a:t>A string, length 60cm, has one end attached to a fixed point and it rotates at an angle of 30</a:t>
            </a:r>
            <a:r>
              <a:rPr lang="en-GB" sz="2400" baseline="30000" dirty="0">
                <a:solidFill>
                  <a:srgbClr val="000000"/>
                </a:solidFill>
                <a:latin typeface="Comic Sans MS" panose="030F0702030302020204" pitchFamily="66" charset="0"/>
              </a:rPr>
              <a:t>0</a:t>
            </a:r>
            <a:r>
              <a:rPr lang="en-GB" sz="2400" dirty="0">
                <a:solidFill>
                  <a:srgbClr val="000000"/>
                </a:solidFill>
                <a:latin typeface="Comic Sans MS" panose="030F0702030302020204" pitchFamily="66" charset="0"/>
              </a:rPr>
              <a:t> to the vertical. The other end is attached to a 50g mass.</a:t>
            </a:r>
          </a:p>
          <a:p>
            <a:r>
              <a:rPr lang="en-GB" sz="2400" dirty="0">
                <a:solidFill>
                  <a:srgbClr val="000000"/>
                </a:solidFill>
                <a:latin typeface="Comic Sans MS" panose="030F0702030302020204" pitchFamily="66" charset="0"/>
              </a:rPr>
              <a:t>What is the tension in the string and the angular velocity?</a:t>
            </a:r>
          </a:p>
        </p:txBody>
      </p:sp>
      <p:pic>
        <p:nvPicPr>
          <p:cNvPr id="3" name="Picture 2">
            <a:extLst>
              <a:ext uri="{FF2B5EF4-FFF2-40B4-BE49-F238E27FC236}">
                <a16:creationId xmlns:a16="http://schemas.microsoft.com/office/drawing/2014/main" id="{272269AD-A98B-425D-B171-641E1E2DA5ED}"/>
              </a:ext>
            </a:extLst>
          </p:cNvPr>
          <p:cNvPicPr>
            <a:picLocks noChangeAspect="1"/>
          </p:cNvPicPr>
          <p:nvPr/>
        </p:nvPicPr>
        <p:blipFill>
          <a:blip r:embed="rId2"/>
          <a:stretch>
            <a:fillRect/>
          </a:stretch>
        </p:blipFill>
        <p:spPr>
          <a:xfrm>
            <a:off x="416282" y="2282159"/>
            <a:ext cx="2344453" cy="2107857"/>
          </a:xfrm>
          <a:prstGeom prst="rect">
            <a:avLst/>
          </a:prstGeom>
        </p:spPr>
      </p:pic>
      <p:sp>
        <p:nvSpPr>
          <p:cNvPr id="4" name="TextBox 3">
            <a:extLst>
              <a:ext uri="{FF2B5EF4-FFF2-40B4-BE49-F238E27FC236}">
                <a16:creationId xmlns:a16="http://schemas.microsoft.com/office/drawing/2014/main" id="{DA537C9B-3B70-4978-9F64-FF173CB49950}"/>
              </a:ext>
            </a:extLst>
          </p:cNvPr>
          <p:cNvSpPr txBox="1"/>
          <p:nvPr/>
        </p:nvSpPr>
        <p:spPr>
          <a:xfrm rot="3474061">
            <a:off x="1952368" y="2990336"/>
            <a:ext cx="660758" cy="369332"/>
          </a:xfrm>
          <a:prstGeom prst="rect">
            <a:avLst/>
          </a:prstGeom>
          <a:noFill/>
        </p:spPr>
        <p:txBody>
          <a:bodyPr wrap="none" rtlCol="0">
            <a:spAutoFit/>
          </a:bodyPr>
          <a:lstStyle/>
          <a:p>
            <a:r>
              <a:rPr lang="en-GB" dirty="0"/>
              <a:t>0.6m</a:t>
            </a:r>
          </a:p>
        </p:txBody>
      </p:sp>
      <p:sp>
        <p:nvSpPr>
          <p:cNvPr id="5" name="TextBox 4">
            <a:extLst>
              <a:ext uri="{FF2B5EF4-FFF2-40B4-BE49-F238E27FC236}">
                <a16:creationId xmlns:a16="http://schemas.microsoft.com/office/drawing/2014/main" id="{3885BA63-111F-4DFD-AE5E-D7E5014CFCA7}"/>
              </a:ext>
            </a:extLst>
          </p:cNvPr>
          <p:cNvSpPr txBox="1"/>
          <p:nvPr/>
        </p:nvSpPr>
        <p:spPr>
          <a:xfrm>
            <a:off x="2545780" y="4205350"/>
            <a:ext cx="702436" cy="369332"/>
          </a:xfrm>
          <a:prstGeom prst="rect">
            <a:avLst/>
          </a:prstGeom>
          <a:noFill/>
        </p:spPr>
        <p:txBody>
          <a:bodyPr wrap="none" rtlCol="0">
            <a:spAutoFit/>
          </a:bodyPr>
          <a:lstStyle/>
          <a:p>
            <a:r>
              <a:rPr lang="en-GB" dirty="0"/>
              <a:t>0.05g</a:t>
            </a:r>
          </a:p>
        </p:txBody>
      </p:sp>
      <p:cxnSp>
        <p:nvCxnSpPr>
          <p:cNvPr id="6" name="Straight Arrow Connector 5">
            <a:extLst>
              <a:ext uri="{FF2B5EF4-FFF2-40B4-BE49-F238E27FC236}">
                <a16:creationId xmlns:a16="http://schemas.microsoft.com/office/drawing/2014/main" id="{98E177E1-F1C7-47F0-8C5B-FE622532AD4C}"/>
              </a:ext>
            </a:extLst>
          </p:cNvPr>
          <p:cNvCxnSpPr/>
          <p:nvPr/>
        </p:nvCxnSpPr>
        <p:spPr>
          <a:xfrm>
            <a:off x="2536250" y="4183161"/>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30279430-13BB-4B32-B11A-80E7DDC01EF0}"/>
              </a:ext>
            </a:extLst>
          </p:cNvPr>
          <p:cNvSpPr/>
          <p:nvPr/>
        </p:nvSpPr>
        <p:spPr>
          <a:xfrm>
            <a:off x="1182585" y="2669626"/>
            <a:ext cx="561372" cy="369332"/>
          </a:xfrm>
          <a:prstGeom prst="rect">
            <a:avLst/>
          </a:prstGeom>
          <a:solidFill>
            <a:schemeClr val="bg1"/>
          </a:solidFill>
        </p:spPr>
        <p:txBody>
          <a:bodyPr wrap="none">
            <a:spAutoFit/>
          </a:bodyPr>
          <a:lstStyle/>
          <a:p>
            <a:r>
              <a:rPr lang="en-GB" dirty="0">
                <a:solidFill>
                  <a:srgbClr val="000000"/>
                </a:solidFill>
                <a:latin typeface="Comic Sans MS" panose="030F0702030302020204" pitchFamily="66" charset="0"/>
              </a:rPr>
              <a:t>30</a:t>
            </a:r>
            <a:r>
              <a:rPr lang="en-GB" baseline="30000" dirty="0">
                <a:solidFill>
                  <a:srgbClr val="000000"/>
                </a:solidFill>
                <a:latin typeface="Comic Sans MS" panose="030F0702030302020204" pitchFamily="66" charset="0"/>
              </a:rPr>
              <a:t>0</a:t>
            </a:r>
            <a:endParaRPr lang="en-GB" dirty="0"/>
          </a:p>
        </p:txBody>
      </p:sp>
      <p:sp>
        <p:nvSpPr>
          <p:cNvPr id="8" name="TextBox 7">
            <a:extLst>
              <a:ext uri="{FF2B5EF4-FFF2-40B4-BE49-F238E27FC236}">
                <a16:creationId xmlns:a16="http://schemas.microsoft.com/office/drawing/2014/main" id="{C3E28483-CBDB-4B2E-927F-643D586AF970}"/>
              </a:ext>
            </a:extLst>
          </p:cNvPr>
          <p:cNvSpPr txBox="1"/>
          <p:nvPr/>
        </p:nvSpPr>
        <p:spPr>
          <a:xfrm>
            <a:off x="4149212" y="2623459"/>
            <a:ext cx="510076" cy="400110"/>
          </a:xfrm>
          <a:prstGeom prst="rect">
            <a:avLst/>
          </a:prstGeom>
          <a:noFill/>
        </p:spPr>
        <p:txBody>
          <a:bodyPr wrap="none" rtlCol="0">
            <a:spAutoFit/>
          </a:bodyPr>
          <a:lstStyle/>
          <a:p>
            <a:r>
              <a:rPr lang="en-GB" sz="2000" dirty="0"/>
              <a:t>mg</a:t>
            </a:r>
          </a:p>
        </p:txBody>
      </p:sp>
      <p:sp>
        <p:nvSpPr>
          <p:cNvPr id="9" name="TextBox 8">
            <a:extLst>
              <a:ext uri="{FF2B5EF4-FFF2-40B4-BE49-F238E27FC236}">
                <a16:creationId xmlns:a16="http://schemas.microsoft.com/office/drawing/2014/main" id="{3D195FEF-2759-4A24-B212-506771D3D3E8}"/>
              </a:ext>
            </a:extLst>
          </p:cNvPr>
          <p:cNvSpPr txBox="1"/>
          <p:nvPr/>
        </p:nvSpPr>
        <p:spPr>
          <a:xfrm>
            <a:off x="4566039" y="2623459"/>
            <a:ext cx="985911" cy="400110"/>
          </a:xfrm>
          <a:prstGeom prst="rect">
            <a:avLst/>
          </a:prstGeom>
          <a:noFill/>
        </p:spPr>
        <p:txBody>
          <a:bodyPr wrap="none" rtlCol="0">
            <a:spAutoFit/>
          </a:bodyPr>
          <a:lstStyle/>
          <a:p>
            <a:r>
              <a:rPr lang="en-GB" sz="2000" dirty="0"/>
              <a:t>= </a:t>
            </a:r>
            <a:r>
              <a:rPr lang="en-GB" sz="2000" dirty="0" err="1"/>
              <a:t>Tcos</a:t>
            </a:r>
            <a:r>
              <a:rPr lang="el-GR" sz="2000" dirty="0"/>
              <a:t>Θ</a:t>
            </a:r>
            <a:endParaRPr lang="en-GB" sz="2000"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DB7FCFA-C3BB-4E57-BCCC-A4B14FE9B2E2}"/>
                  </a:ext>
                </a:extLst>
              </p:cNvPr>
              <p:cNvSpPr txBox="1"/>
              <p:nvPr/>
            </p:nvSpPr>
            <p:spPr>
              <a:xfrm>
                <a:off x="4404250" y="3055444"/>
                <a:ext cx="966931" cy="504177"/>
              </a:xfrm>
              <a:prstGeom prst="rect">
                <a:avLst/>
              </a:prstGeom>
              <a:noFill/>
            </p:spPr>
            <p:txBody>
              <a:bodyPr wrap="none" rtlCol="0">
                <a:spAutoFit/>
              </a:bodyPr>
              <a:lstStyle/>
              <a:p>
                <a:r>
                  <a:rPr lang="en-GB" sz="2000" dirty="0"/>
                  <a:t>T = </a:t>
                </a:r>
                <a14:m>
                  <m:oMath xmlns:m="http://schemas.openxmlformats.org/officeDocument/2006/math">
                    <m:f>
                      <m:fPr>
                        <m:ctrlPr>
                          <a:rPr lang="en-GB" sz="2000" i="1" smtClean="0">
                            <a:latin typeface="Cambria Math" panose="02040503050406030204" pitchFamily="18" charset="0"/>
                          </a:rPr>
                        </m:ctrlPr>
                      </m:fPr>
                      <m:num>
                        <m:r>
                          <m:rPr>
                            <m:sty m:val="p"/>
                          </m:rPr>
                          <a:rPr lang="en-GB" sz="2000" b="0" i="0" smtClean="0">
                            <a:latin typeface="Cambria Math" panose="02040503050406030204" pitchFamily="18" charset="0"/>
                          </a:rPr>
                          <m:t>mg</m:t>
                        </m:r>
                      </m:num>
                      <m:den>
                        <m:r>
                          <m:rPr>
                            <m:sty m:val="p"/>
                          </m:rPr>
                          <a:rPr lang="en-GB" sz="2000" b="0" i="0" smtClean="0">
                            <a:latin typeface="Cambria Math" panose="02040503050406030204" pitchFamily="18" charset="0"/>
                          </a:rPr>
                          <m:t>cos</m:t>
                        </m:r>
                        <m:r>
                          <m:rPr>
                            <m:sty m:val="p"/>
                          </m:rPr>
                          <a:rPr lang="en-GB" sz="2000" b="0" i="0" smtClean="0">
                            <a:latin typeface="Cambria Math" panose="02040503050406030204" pitchFamily="18" charset="0"/>
                            <a:ea typeface="Cambria Math" panose="02040503050406030204" pitchFamily="18" charset="0"/>
                          </a:rPr>
                          <m:t>θ</m:t>
                        </m:r>
                      </m:den>
                    </m:f>
                  </m:oMath>
                </a14:m>
                <a:endParaRPr lang="en-GB" sz="2000" dirty="0"/>
              </a:p>
            </p:txBody>
          </p:sp>
        </mc:Choice>
        <mc:Fallback xmlns="">
          <p:sp>
            <p:nvSpPr>
              <p:cNvPr id="11" name="TextBox 10">
                <a:extLst>
                  <a:ext uri="{FF2B5EF4-FFF2-40B4-BE49-F238E27FC236}">
                    <a16:creationId xmlns:a16="http://schemas.microsoft.com/office/drawing/2014/main" id="{7DB7FCFA-C3BB-4E57-BCCC-A4B14FE9B2E2}"/>
                  </a:ext>
                </a:extLst>
              </p:cNvPr>
              <p:cNvSpPr txBox="1">
                <a:spLocks noRot="1" noChangeAspect="1" noMove="1" noResize="1" noEditPoints="1" noAdjustHandles="1" noChangeArrowheads="1" noChangeShapeType="1" noTextEdit="1"/>
              </p:cNvSpPr>
              <p:nvPr/>
            </p:nvSpPr>
            <p:spPr>
              <a:xfrm>
                <a:off x="4404250" y="3055444"/>
                <a:ext cx="966931" cy="504177"/>
              </a:xfrm>
              <a:prstGeom prst="rect">
                <a:avLst/>
              </a:prstGeom>
              <a:blipFill>
                <a:blip r:embed="rId3"/>
                <a:stretch>
                  <a:fillRect l="-6289" b="-843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A7CA193-BE23-4B29-B536-4C2CE4A7F914}"/>
                  </a:ext>
                </a:extLst>
              </p:cNvPr>
              <p:cNvSpPr txBox="1"/>
              <p:nvPr/>
            </p:nvSpPr>
            <p:spPr>
              <a:xfrm>
                <a:off x="4404250" y="3678984"/>
                <a:ext cx="1354858" cy="533608"/>
              </a:xfrm>
              <a:prstGeom prst="rect">
                <a:avLst/>
              </a:prstGeom>
              <a:noFill/>
            </p:spPr>
            <p:txBody>
              <a:bodyPr wrap="none" rtlCol="0">
                <a:spAutoFit/>
              </a:bodyPr>
              <a:lstStyle/>
              <a:p>
                <a:r>
                  <a:rPr lang="en-GB" sz="2000" dirty="0"/>
                  <a:t>T = </a:t>
                </a:r>
                <a14:m>
                  <m:oMath xmlns:m="http://schemas.openxmlformats.org/officeDocument/2006/math">
                    <m:f>
                      <m:fPr>
                        <m:ctrlPr>
                          <a:rPr lang="en-GB" sz="2000" i="1" smtClean="0">
                            <a:latin typeface="Cambria Math" panose="02040503050406030204" pitchFamily="18" charset="0"/>
                          </a:rPr>
                        </m:ctrlPr>
                      </m:fPr>
                      <m:num>
                        <m:r>
                          <a:rPr lang="en-GB" sz="2000" b="0" i="0" smtClean="0">
                            <a:latin typeface="Cambria Math" panose="02040503050406030204" pitchFamily="18" charset="0"/>
                          </a:rPr>
                          <m:t>0.05 </m:t>
                        </m:r>
                        <m:r>
                          <m:rPr>
                            <m:sty m:val="p"/>
                          </m:rPr>
                          <a:rPr lang="en-GB" sz="2000" b="0" i="0" smtClean="0">
                            <a:latin typeface="Cambria Math" panose="02040503050406030204" pitchFamily="18" charset="0"/>
                          </a:rPr>
                          <m:t>x</m:t>
                        </m:r>
                        <m:r>
                          <a:rPr lang="en-GB" sz="2000" b="0" i="0" smtClean="0">
                            <a:latin typeface="Cambria Math" panose="02040503050406030204" pitchFamily="18" charset="0"/>
                          </a:rPr>
                          <m:t> 9.8</m:t>
                        </m:r>
                      </m:num>
                      <m:den>
                        <m:r>
                          <m:rPr>
                            <m:sty m:val="p"/>
                          </m:rPr>
                          <a:rPr lang="en-GB" sz="2000" b="0" i="0" smtClean="0">
                            <a:latin typeface="Cambria Math" panose="02040503050406030204" pitchFamily="18" charset="0"/>
                          </a:rPr>
                          <m:t>cos</m:t>
                        </m:r>
                        <m:r>
                          <a:rPr lang="en-GB" sz="2000" b="0" i="0" smtClean="0">
                            <a:latin typeface="Cambria Math" panose="02040503050406030204" pitchFamily="18" charset="0"/>
                          </a:rPr>
                          <m:t>30</m:t>
                        </m:r>
                      </m:den>
                    </m:f>
                  </m:oMath>
                </a14:m>
                <a:endParaRPr lang="en-GB" sz="2000" dirty="0"/>
              </a:p>
            </p:txBody>
          </p:sp>
        </mc:Choice>
        <mc:Fallback xmlns="">
          <p:sp>
            <p:nvSpPr>
              <p:cNvPr id="12" name="TextBox 11">
                <a:extLst>
                  <a:ext uri="{FF2B5EF4-FFF2-40B4-BE49-F238E27FC236}">
                    <a16:creationId xmlns:a16="http://schemas.microsoft.com/office/drawing/2014/main" id="{DA7CA193-BE23-4B29-B536-4C2CE4A7F914}"/>
                  </a:ext>
                </a:extLst>
              </p:cNvPr>
              <p:cNvSpPr txBox="1">
                <a:spLocks noRot="1" noChangeAspect="1" noMove="1" noResize="1" noEditPoints="1" noAdjustHandles="1" noChangeArrowheads="1" noChangeShapeType="1" noTextEdit="1"/>
              </p:cNvSpPr>
              <p:nvPr/>
            </p:nvSpPr>
            <p:spPr>
              <a:xfrm>
                <a:off x="4404250" y="3678984"/>
                <a:ext cx="1354858" cy="533608"/>
              </a:xfrm>
              <a:prstGeom prst="rect">
                <a:avLst/>
              </a:prstGeom>
              <a:blipFill>
                <a:blip r:embed="rId4"/>
                <a:stretch>
                  <a:fillRect l="-4484" b="-8046"/>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E3FF40C-C1EF-4DA3-BDD3-8D95E9B036F8}"/>
              </a:ext>
            </a:extLst>
          </p:cNvPr>
          <p:cNvSpPr txBox="1"/>
          <p:nvPr/>
        </p:nvSpPr>
        <p:spPr>
          <a:xfrm>
            <a:off x="4404250" y="4260599"/>
            <a:ext cx="1172116" cy="400110"/>
          </a:xfrm>
          <a:prstGeom prst="rect">
            <a:avLst/>
          </a:prstGeom>
          <a:noFill/>
        </p:spPr>
        <p:txBody>
          <a:bodyPr wrap="none" rtlCol="0">
            <a:spAutoFit/>
          </a:bodyPr>
          <a:lstStyle/>
          <a:p>
            <a:r>
              <a:rPr lang="en-GB" sz="2000" dirty="0"/>
              <a:t>T = 0.57N</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C0778B14-E6EE-46B8-A85B-B36620607F81}"/>
                  </a:ext>
                </a:extLst>
              </p:cNvPr>
              <p:cNvSpPr txBox="1"/>
              <p:nvPr/>
            </p:nvSpPr>
            <p:spPr>
              <a:xfrm>
                <a:off x="6622402" y="2555652"/>
                <a:ext cx="1547773" cy="535724"/>
              </a:xfrm>
              <a:prstGeom prst="rect">
                <a:avLst/>
              </a:prstGeom>
              <a:noFill/>
            </p:spPr>
            <p:txBody>
              <a:bodyPr wrap="square" rtlCol="0">
                <a:spAutoFit/>
              </a:bodyPr>
              <a:lstStyle/>
              <a:p>
                <a:r>
                  <a:rPr lang="en-GB" sz="2000" dirty="0"/>
                  <a:t>cos</a:t>
                </a:r>
                <a:r>
                  <a:rPr lang="el-GR" sz="2000" dirty="0"/>
                  <a:t>Θ</a:t>
                </a:r>
                <a:r>
                  <a:rPr lang="en-GB" sz="2000" dirty="0"/>
                  <a:t> = </a:t>
                </a:r>
                <a14:m>
                  <m:oMath xmlns:m="http://schemas.openxmlformats.org/officeDocument/2006/math">
                    <m:f>
                      <m:fPr>
                        <m:ctrlPr>
                          <a:rPr lang="en-GB" sz="2000" i="1" smtClean="0">
                            <a:latin typeface="Cambria Math" panose="02040503050406030204" pitchFamily="18" charset="0"/>
                          </a:rPr>
                        </m:ctrlPr>
                      </m:fPr>
                      <m:num>
                        <m:r>
                          <m:rPr>
                            <m:nor/>
                          </m:rPr>
                          <a:rPr lang="en-GB" sz="2000" dirty="0"/>
                          <m:t>g</m:t>
                        </m:r>
                      </m:num>
                      <m:den>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m:t>
                        </m:r>
                        <m:r>
                          <m:rPr>
                            <m:nor/>
                          </m:rPr>
                          <a:rPr lang="en-GB" sz="2000" dirty="0"/>
                          <m:t>L</m:t>
                        </m:r>
                      </m:den>
                    </m:f>
                  </m:oMath>
                </a14:m>
                <a:endParaRPr lang="en-GB" sz="2000" dirty="0"/>
              </a:p>
            </p:txBody>
          </p:sp>
        </mc:Choice>
        <mc:Fallback xmlns="">
          <p:sp>
            <p:nvSpPr>
              <p:cNvPr id="14" name="TextBox 13">
                <a:extLst>
                  <a:ext uri="{FF2B5EF4-FFF2-40B4-BE49-F238E27FC236}">
                    <a16:creationId xmlns:a16="http://schemas.microsoft.com/office/drawing/2014/main" id="{C0778B14-E6EE-46B8-A85B-B36620607F81}"/>
                  </a:ext>
                </a:extLst>
              </p:cNvPr>
              <p:cNvSpPr txBox="1">
                <a:spLocks noRot="1" noChangeAspect="1" noMove="1" noResize="1" noEditPoints="1" noAdjustHandles="1" noChangeArrowheads="1" noChangeShapeType="1" noTextEdit="1"/>
              </p:cNvSpPr>
              <p:nvPr/>
            </p:nvSpPr>
            <p:spPr>
              <a:xfrm>
                <a:off x="6622402" y="2555652"/>
                <a:ext cx="1547773" cy="535724"/>
              </a:xfrm>
              <a:prstGeom prst="rect">
                <a:avLst/>
              </a:prstGeom>
              <a:blipFill>
                <a:blip r:embed="rId5"/>
                <a:stretch>
                  <a:fillRect l="-3937" b="-6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E052C5F-DC42-47E1-8F18-33BFF2297C68}"/>
                  </a:ext>
                </a:extLst>
              </p:cNvPr>
              <p:cNvSpPr txBox="1"/>
              <p:nvPr/>
            </p:nvSpPr>
            <p:spPr>
              <a:xfrm>
                <a:off x="6622401" y="3307532"/>
                <a:ext cx="1547773" cy="535724"/>
              </a:xfrm>
              <a:prstGeom prst="rect">
                <a:avLst/>
              </a:prstGeom>
              <a:noFill/>
            </p:spPr>
            <p:txBody>
              <a:bodyPr wrap="square" rtlCol="0">
                <a:spAutoFit/>
              </a:bodyPr>
              <a:lstStyle/>
              <a:p>
                <a14:m>
                  <m:oMath xmlns:m="http://schemas.openxmlformats.org/officeDocument/2006/math">
                    <m:r>
                      <m:rPr>
                        <m:nor/>
                      </m:rPr>
                      <a:rPr lang="el-GR" sz="2000" dirty="0">
                        <a:solidFill>
                          <a:srgbClr val="000000"/>
                        </a:solidFill>
                        <a:latin typeface="Comic Sans MS" panose="030F0702030302020204" pitchFamily="66" charset="0"/>
                      </a:rPr>
                      <m:t>ω</m:t>
                    </m:r>
                    <m:r>
                      <m:rPr>
                        <m:nor/>
                      </m:rPr>
                      <a:rPr lang="en-GB" sz="2000" baseline="30000" dirty="0">
                        <a:solidFill>
                          <a:srgbClr val="000000"/>
                        </a:solidFill>
                        <a:latin typeface="Comic Sans MS" panose="030F0702030302020204" pitchFamily="66" charset="0"/>
                      </a:rPr>
                      <m:t>2</m:t>
                    </m:r>
                  </m:oMath>
                </a14:m>
                <a:r>
                  <a:rPr lang="en-GB" sz="2000" dirty="0"/>
                  <a:t> = </a:t>
                </a:r>
                <a14:m>
                  <m:oMath xmlns:m="http://schemas.openxmlformats.org/officeDocument/2006/math">
                    <m:f>
                      <m:fPr>
                        <m:ctrlPr>
                          <a:rPr lang="en-GB" sz="2000" i="1" smtClean="0">
                            <a:latin typeface="Cambria Math" panose="02040503050406030204" pitchFamily="18" charset="0"/>
                          </a:rPr>
                        </m:ctrlPr>
                      </m:fPr>
                      <m:num>
                        <m:r>
                          <m:rPr>
                            <m:nor/>
                          </m:rPr>
                          <a:rPr lang="en-GB" sz="2000" dirty="0"/>
                          <m:t>g</m:t>
                        </m:r>
                      </m:num>
                      <m:den>
                        <m:r>
                          <m:rPr>
                            <m:nor/>
                          </m:rPr>
                          <a:rPr lang="en-GB" sz="2000" dirty="0"/>
                          <m:t>Lcos</m:t>
                        </m:r>
                        <m:r>
                          <m:rPr>
                            <m:nor/>
                          </m:rPr>
                          <a:rPr lang="el-GR" sz="2000" dirty="0"/>
                          <m:t>Θ</m:t>
                        </m:r>
                      </m:den>
                    </m:f>
                  </m:oMath>
                </a14:m>
                <a:endParaRPr lang="en-GB" sz="2000" dirty="0"/>
              </a:p>
            </p:txBody>
          </p:sp>
        </mc:Choice>
        <mc:Fallback xmlns="">
          <p:sp>
            <p:nvSpPr>
              <p:cNvPr id="15" name="TextBox 14">
                <a:extLst>
                  <a:ext uri="{FF2B5EF4-FFF2-40B4-BE49-F238E27FC236}">
                    <a16:creationId xmlns:a16="http://schemas.microsoft.com/office/drawing/2014/main" id="{6E052C5F-DC42-47E1-8F18-33BFF2297C68}"/>
                  </a:ext>
                </a:extLst>
              </p:cNvPr>
              <p:cNvSpPr txBox="1">
                <a:spLocks noRot="1" noChangeAspect="1" noMove="1" noResize="1" noEditPoints="1" noAdjustHandles="1" noChangeArrowheads="1" noChangeShapeType="1" noTextEdit="1"/>
              </p:cNvSpPr>
              <p:nvPr/>
            </p:nvSpPr>
            <p:spPr>
              <a:xfrm>
                <a:off x="6622401" y="3307532"/>
                <a:ext cx="1547773" cy="535724"/>
              </a:xfrm>
              <a:prstGeom prst="rect">
                <a:avLst/>
              </a:prstGeom>
              <a:blipFill>
                <a:blip r:embed="rId6"/>
                <a:stretch>
                  <a:fillRect b="-804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8A4A3969-915A-4D60-BF79-82DCF860A563}"/>
                  </a:ext>
                </a:extLst>
              </p:cNvPr>
              <p:cNvSpPr txBox="1"/>
              <p:nvPr/>
            </p:nvSpPr>
            <p:spPr>
              <a:xfrm>
                <a:off x="6622400" y="3945788"/>
                <a:ext cx="1547773" cy="718658"/>
              </a:xfrm>
              <a:prstGeom prst="rect">
                <a:avLst/>
              </a:prstGeom>
              <a:noFill/>
            </p:spPr>
            <p:txBody>
              <a:bodyPr wrap="square" rtlCol="0">
                <a:spAutoFit/>
              </a:bodyPr>
              <a:lstStyle/>
              <a:p>
                <a14:m>
                  <m:oMath xmlns:m="http://schemas.openxmlformats.org/officeDocument/2006/math">
                    <m:r>
                      <m:rPr>
                        <m:nor/>
                      </m:rPr>
                      <a:rPr lang="el-GR" sz="2000" dirty="0">
                        <a:solidFill>
                          <a:srgbClr val="000000"/>
                        </a:solidFill>
                        <a:latin typeface="Comic Sans MS" panose="030F0702030302020204" pitchFamily="66" charset="0"/>
                      </a:rPr>
                      <m:t>ω</m:t>
                    </m:r>
                  </m:oMath>
                </a14:m>
                <a:r>
                  <a:rPr lang="en-GB" sz="2000" dirty="0"/>
                  <a:t> =</a:t>
                </a:r>
                <a14:m>
                  <m:oMath xmlns:m="http://schemas.openxmlformats.org/officeDocument/2006/math">
                    <m:rad>
                      <m:radPr>
                        <m:degHide m:val="on"/>
                        <m:ctrlPr>
                          <a:rPr lang="en-GB" sz="2000" i="1" dirty="0" smtClean="0">
                            <a:latin typeface="Cambria Math" panose="02040503050406030204" pitchFamily="18" charset="0"/>
                          </a:rPr>
                        </m:ctrlPr>
                      </m:radPr>
                      <m:deg/>
                      <m:e>
                        <m:f>
                          <m:fPr>
                            <m:ctrlPr>
                              <a:rPr lang="en-GB" sz="2000" i="1">
                                <a:latin typeface="Cambria Math" panose="02040503050406030204" pitchFamily="18" charset="0"/>
                              </a:rPr>
                            </m:ctrlPr>
                          </m:fPr>
                          <m:num>
                            <m:r>
                              <m:rPr>
                                <m:nor/>
                              </m:rPr>
                              <a:rPr lang="en-GB" sz="2000" dirty="0"/>
                              <m:t>g</m:t>
                            </m:r>
                          </m:num>
                          <m:den>
                            <m:r>
                              <m:rPr>
                                <m:nor/>
                              </m:rPr>
                              <a:rPr lang="en-GB" sz="2000" dirty="0"/>
                              <m:t>Lcos</m:t>
                            </m:r>
                            <m:r>
                              <m:rPr>
                                <m:nor/>
                              </m:rPr>
                              <a:rPr lang="el-GR" sz="2000" dirty="0"/>
                              <m:t>Θ</m:t>
                            </m:r>
                          </m:den>
                        </m:f>
                      </m:e>
                    </m:rad>
                  </m:oMath>
                </a14:m>
                <a:endParaRPr lang="en-GB" sz="2000" dirty="0"/>
              </a:p>
            </p:txBody>
          </p:sp>
        </mc:Choice>
        <mc:Fallback xmlns="">
          <p:sp>
            <p:nvSpPr>
              <p:cNvPr id="16" name="TextBox 15">
                <a:extLst>
                  <a:ext uri="{FF2B5EF4-FFF2-40B4-BE49-F238E27FC236}">
                    <a16:creationId xmlns:a16="http://schemas.microsoft.com/office/drawing/2014/main" id="{8A4A3969-915A-4D60-BF79-82DCF860A563}"/>
                  </a:ext>
                </a:extLst>
              </p:cNvPr>
              <p:cNvSpPr txBox="1">
                <a:spLocks noRot="1" noChangeAspect="1" noMove="1" noResize="1" noEditPoints="1" noAdjustHandles="1" noChangeArrowheads="1" noChangeShapeType="1" noTextEdit="1"/>
              </p:cNvSpPr>
              <p:nvPr/>
            </p:nvSpPr>
            <p:spPr>
              <a:xfrm>
                <a:off x="6622400" y="3945788"/>
                <a:ext cx="1547773" cy="718658"/>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570ADEC-56B3-49E8-9A69-206F373AC830}"/>
                  </a:ext>
                </a:extLst>
              </p:cNvPr>
              <p:cNvSpPr txBox="1"/>
              <p:nvPr/>
            </p:nvSpPr>
            <p:spPr>
              <a:xfrm>
                <a:off x="6622399" y="4766978"/>
                <a:ext cx="2150898" cy="718658"/>
              </a:xfrm>
              <a:prstGeom prst="rect">
                <a:avLst/>
              </a:prstGeom>
              <a:noFill/>
            </p:spPr>
            <p:txBody>
              <a:bodyPr wrap="square" rtlCol="0">
                <a:spAutoFit/>
              </a:bodyPr>
              <a:lstStyle/>
              <a:p>
                <a14:m>
                  <m:oMath xmlns:m="http://schemas.openxmlformats.org/officeDocument/2006/math">
                    <m:r>
                      <m:rPr>
                        <m:nor/>
                      </m:rPr>
                      <a:rPr lang="el-GR" sz="2000" dirty="0">
                        <a:solidFill>
                          <a:srgbClr val="000000"/>
                        </a:solidFill>
                        <a:latin typeface="Comic Sans MS" panose="030F0702030302020204" pitchFamily="66" charset="0"/>
                      </a:rPr>
                      <m:t>ω</m:t>
                    </m:r>
                  </m:oMath>
                </a14:m>
                <a:r>
                  <a:rPr lang="en-GB" sz="2000" dirty="0"/>
                  <a:t> =</a:t>
                </a:r>
                <a14:m>
                  <m:oMath xmlns:m="http://schemas.openxmlformats.org/officeDocument/2006/math">
                    <m:rad>
                      <m:radPr>
                        <m:degHide m:val="on"/>
                        <m:ctrlPr>
                          <a:rPr lang="en-GB" sz="2000" i="1" dirty="0" smtClean="0">
                            <a:latin typeface="Cambria Math" panose="02040503050406030204" pitchFamily="18" charset="0"/>
                          </a:rPr>
                        </m:ctrlPr>
                      </m:radPr>
                      <m:deg/>
                      <m:e>
                        <m:f>
                          <m:fPr>
                            <m:ctrlPr>
                              <a:rPr lang="en-GB" sz="2000" i="1">
                                <a:latin typeface="Cambria Math" panose="02040503050406030204" pitchFamily="18" charset="0"/>
                              </a:rPr>
                            </m:ctrlPr>
                          </m:fPr>
                          <m:num>
                            <m:r>
                              <m:rPr>
                                <m:nor/>
                              </m:rPr>
                              <a:rPr lang="en-GB" sz="2000" b="0" i="0" smtClean="0">
                                <a:latin typeface="Cambria Math" panose="02040503050406030204" pitchFamily="18" charset="0"/>
                              </a:rPr>
                              <m:t>9.8</m:t>
                            </m:r>
                          </m:num>
                          <m:den>
                            <m:r>
                              <m:rPr>
                                <m:nor/>
                              </m:rPr>
                              <a:rPr lang="en-GB" sz="2000" b="0" i="0" dirty="0" smtClean="0">
                                <a:latin typeface="Cambria Math" panose="02040503050406030204" pitchFamily="18" charset="0"/>
                              </a:rPr>
                              <m:t>0.6 </m:t>
                            </m:r>
                            <m:r>
                              <m:rPr>
                                <m:nor/>
                              </m:rPr>
                              <a:rPr lang="en-GB" sz="2000" b="0" i="0" dirty="0" smtClean="0">
                                <a:latin typeface="Cambria Math" panose="02040503050406030204" pitchFamily="18" charset="0"/>
                              </a:rPr>
                              <m:t>x</m:t>
                            </m:r>
                            <m:r>
                              <m:rPr>
                                <m:nor/>
                              </m:rPr>
                              <a:rPr lang="en-GB" sz="2000" b="0" i="0" dirty="0" smtClean="0">
                                <a:latin typeface="Cambria Math" panose="02040503050406030204" pitchFamily="18" charset="0"/>
                              </a:rPr>
                              <m:t> </m:t>
                            </m:r>
                            <m:r>
                              <m:rPr>
                                <m:nor/>
                              </m:rPr>
                              <a:rPr lang="en-GB" sz="2000" dirty="0"/>
                              <m:t>cos</m:t>
                            </m:r>
                            <m:r>
                              <m:rPr>
                                <m:nor/>
                              </m:rPr>
                              <a:rPr lang="en-GB" sz="2000" b="0" dirty="0" smtClean="0"/>
                              <m:t>30</m:t>
                            </m:r>
                          </m:den>
                        </m:f>
                      </m:e>
                    </m:rad>
                  </m:oMath>
                </a14:m>
                <a:endParaRPr lang="en-GB" sz="2000" dirty="0"/>
              </a:p>
            </p:txBody>
          </p:sp>
        </mc:Choice>
        <mc:Fallback xmlns="">
          <p:sp>
            <p:nvSpPr>
              <p:cNvPr id="17" name="TextBox 16">
                <a:extLst>
                  <a:ext uri="{FF2B5EF4-FFF2-40B4-BE49-F238E27FC236}">
                    <a16:creationId xmlns:a16="http://schemas.microsoft.com/office/drawing/2014/main" id="{3570ADEC-56B3-49E8-9A69-206F373AC830}"/>
                  </a:ext>
                </a:extLst>
              </p:cNvPr>
              <p:cNvSpPr txBox="1">
                <a:spLocks noRot="1" noChangeAspect="1" noMove="1" noResize="1" noEditPoints="1" noAdjustHandles="1" noChangeArrowheads="1" noChangeShapeType="1" noTextEdit="1"/>
              </p:cNvSpPr>
              <p:nvPr/>
            </p:nvSpPr>
            <p:spPr>
              <a:xfrm>
                <a:off x="6622399" y="4766978"/>
                <a:ext cx="2150898" cy="718658"/>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4D90A31-5ABD-4EF4-A6C1-3451053F0C91}"/>
                  </a:ext>
                </a:extLst>
              </p:cNvPr>
              <p:cNvSpPr txBox="1"/>
              <p:nvPr/>
            </p:nvSpPr>
            <p:spPr>
              <a:xfrm>
                <a:off x="6622399" y="5644523"/>
                <a:ext cx="2150898" cy="400110"/>
              </a:xfrm>
              <a:prstGeom prst="rect">
                <a:avLst/>
              </a:prstGeom>
              <a:noFill/>
            </p:spPr>
            <p:txBody>
              <a:bodyPr wrap="square" rtlCol="0">
                <a:spAutoFit/>
              </a:bodyPr>
              <a:lstStyle/>
              <a:p>
                <a14:m>
                  <m:oMath xmlns:m="http://schemas.openxmlformats.org/officeDocument/2006/math">
                    <m:r>
                      <m:rPr>
                        <m:nor/>
                      </m:rPr>
                      <a:rPr lang="el-GR" sz="2000" dirty="0">
                        <a:solidFill>
                          <a:srgbClr val="000000"/>
                        </a:solidFill>
                        <a:latin typeface="Comic Sans MS" panose="030F0702030302020204" pitchFamily="66" charset="0"/>
                      </a:rPr>
                      <m:t>ω</m:t>
                    </m:r>
                  </m:oMath>
                </a14:m>
                <a:r>
                  <a:rPr lang="en-GB" sz="2000" dirty="0"/>
                  <a:t> = 4.34 rad/s</a:t>
                </a:r>
              </a:p>
            </p:txBody>
          </p:sp>
        </mc:Choice>
        <mc:Fallback xmlns="">
          <p:sp>
            <p:nvSpPr>
              <p:cNvPr id="18" name="TextBox 17">
                <a:extLst>
                  <a:ext uri="{FF2B5EF4-FFF2-40B4-BE49-F238E27FC236}">
                    <a16:creationId xmlns:a16="http://schemas.microsoft.com/office/drawing/2014/main" id="{34D90A31-5ABD-4EF4-A6C1-3451053F0C91}"/>
                  </a:ext>
                </a:extLst>
              </p:cNvPr>
              <p:cNvSpPr txBox="1">
                <a:spLocks noRot="1" noChangeAspect="1" noMove="1" noResize="1" noEditPoints="1" noAdjustHandles="1" noChangeArrowheads="1" noChangeShapeType="1" noTextEdit="1"/>
              </p:cNvSpPr>
              <p:nvPr/>
            </p:nvSpPr>
            <p:spPr>
              <a:xfrm>
                <a:off x="6622399" y="5644523"/>
                <a:ext cx="2150898" cy="400110"/>
              </a:xfrm>
              <a:prstGeom prst="rect">
                <a:avLst/>
              </a:prstGeom>
              <a:blipFill>
                <a:blip r:embed="rId9"/>
                <a:stretch>
                  <a:fillRect t="-9091" b="-25758"/>
                </a:stretch>
              </a:blipFill>
            </p:spPr>
            <p:txBody>
              <a:bodyPr/>
              <a:lstStyle/>
              <a:p>
                <a:r>
                  <a:rPr lang="en-GB">
                    <a:noFill/>
                  </a:rPr>
                  <a:t> </a:t>
                </a:r>
              </a:p>
            </p:txBody>
          </p:sp>
        </mc:Fallback>
      </mc:AlternateContent>
    </p:spTree>
    <p:extLst>
      <p:ext uri="{BB962C8B-B14F-4D97-AF65-F5344CB8AC3E}">
        <p14:creationId xmlns:p14="http://schemas.microsoft.com/office/powerpoint/2010/main" val="370336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14" grpId="0"/>
      <p:bldP spid="15" grpId="0"/>
      <p:bldP spid="16"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C63282-6B9C-4DF3-B3DA-3D51EFE999F4}"/>
              </a:ext>
            </a:extLst>
          </p:cNvPr>
          <p:cNvSpPr/>
          <p:nvPr/>
        </p:nvSpPr>
        <p:spPr>
          <a:xfrm>
            <a:off x="1964405" y="229285"/>
            <a:ext cx="4980851" cy="461665"/>
          </a:xfrm>
          <a:prstGeom prst="rect">
            <a:avLst/>
          </a:prstGeom>
        </p:spPr>
        <p:txBody>
          <a:bodyPr wrap="none">
            <a:spAutoFit/>
          </a:bodyPr>
          <a:lstStyle/>
          <a:p>
            <a:r>
              <a:rPr lang="en-GB" sz="2400" u="sng" dirty="0">
                <a:solidFill>
                  <a:srgbClr val="000000"/>
                </a:solidFill>
                <a:latin typeface="Comic Sans MS" panose="030F0702030302020204" pitchFamily="66" charset="0"/>
              </a:rPr>
              <a:t>Circular Motion on Banked Curves</a:t>
            </a:r>
          </a:p>
        </p:txBody>
      </p:sp>
      <p:pic>
        <p:nvPicPr>
          <p:cNvPr id="4" name="Picture 3">
            <a:extLst>
              <a:ext uri="{FF2B5EF4-FFF2-40B4-BE49-F238E27FC236}">
                <a16:creationId xmlns:a16="http://schemas.microsoft.com/office/drawing/2014/main" id="{CB871492-6E56-4AF8-B505-9E09B6A09CF5}"/>
              </a:ext>
            </a:extLst>
          </p:cNvPr>
          <p:cNvPicPr>
            <a:picLocks noChangeAspect="1"/>
          </p:cNvPicPr>
          <p:nvPr/>
        </p:nvPicPr>
        <p:blipFill>
          <a:blip r:embed="rId2"/>
          <a:stretch>
            <a:fillRect/>
          </a:stretch>
        </p:blipFill>
        <p:spPr>
          <a:xfrm>
            <a:off x="0" y="690950"/>
            <a:ext cx="9144000" cy="1834303"/>
          </a:xfrm>
          <a:prstGeom prst="rect">
            <a:avLst/>
          </a:prstGeom>
        </p:spPr>
      </p:pic>
      <p:pic>
        <p:nvPicPr>
          <p:cNvPr id="5" name="Picture 4">
            <a:extLst>
              <a:ext uri="{FF2B5EF4-FFF2-40B4-BE49-F238E27FC236}">
                <a16:creationId xmlns:a16="http://schemas.microsoft.com/office/drawing/2014/main" id="{16958724-7402-4DA6-8A22-E5422CAFB994}"/>
              </a:ext>
            </a:extLst>
          </p:cNvPr>
          <p:cNvPicPr>
            <a:picLocks noChangeAspect="1"/>
          </p:cNvPicPr>
          <p:nvPr/>
        </p:nvPicPr>
        <p:blipFill>
          <a:blip r:embed="rId3"/>
          <a:stretch>
            <a:fillRect/>
          </a:stretch>
        </p:blipFill>
        <p:spPr>
          <a:xfrm>
            <a:off x="758010" y="3654639"/>
            <a:ext cx="3228975" cy="1476375"/>
          </a:xfrm>
          <a:prstGeom prst="rect">
            <a:avLst/>
          </a:prstGeom>
        </p:spPr>
      </p:pic>
      <p:cxnSp>
        <p:nvCxnSpPr>
          <p:cNvPr id="6" name="Straight Arrow Connector 5">
            <a:extLst>
              <a:ext uri="{FF2B5EF4-FFF2-40B4-BE49-F238E27FC236}">
                <a16:creationId xmlns:a16="http://schemas.microsoft.com/office/drawing/2014/main" id="{DA910D69-59A3-4DB0-AAE8-8751CB457984}"/>
              </a:ext>
            </a:extLst>
          </p:cNvPr>
          <p:cNvCxnSpPr>
            <a:cxnSpLocks/>
          </p:cNvCxnSpPr>
          <p:nvPr/>
        </p:nvCxnSpPr>
        <p:spPr>
          <a:xfrm>
            <a:off x="2214975" y="4541507"/>
            <a:ext cx="0" cy="8213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45F05B2-8808-41A4-B7D5-6155A9E9E5E0}"/>
              </a:ext>
            </a:extLst>
          </p:cNvPr>
          <p:cNvSpPr txBox="1"/>
          <p:nvPr/>
        </p:nvSpPr>
        <p:spPr>
          <a:xfrm>
            <a:off x="2214975" y="4625362"/>
            <a:ext cx="478016" cy="369332"/>
          </a:xfrm>
          <a:prstGeom prst="rect">
            <a:avLst/>
          </a:prstGeom>
          <a:noFill/>
        </p:spPr>
        <p:txBody>
          <a:bodyPr wrap="none" rtlCol="0">
            <a:spAutoFit/>
          </a:bodyPr>
          <a:lstStyle/>
          <a:p>
            <a:r>
              <a:rPr lang="en-GB" dirty="0"/>
              <a:t>mg</a:t>
            </a:r>
          </a:p>
        </p:txBody>
      </p:sp>
      <p:cxnSp>
        <p:nvCxnSpPr>
          <p:cNvPr id="9" name="Straight Arrow Connector 8">
            <a:extLst>
              <a:ext uri="{FF2B5EF4-FFF2-40B4-BE49-F238E27FC236}">
                <a16:creationId xmlns:a16="http://schemas.microsoft.com/office/drawing/2014/main" id="{989F794C-2669-42B9-9509-34AEB53A6336}"/>
              </a:ext>
            </a:extLst>
          </p:cNvPr>
          <p:cNvCxnSpPr>
            <a:cxnSpLocks/>
          </p:cNvCxnSpPr>
          <p:nvPr/>
        </p:nvCxnSpPr>
        <p:spPr>
          <a:xfrm flipH="1" flipV="1">
            <a:off x="1655806" y="3180162"/>
            <a:ext cx="390293" cy="7747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E707343-6EA3-42C1-88E2-3BAA5910AC2A}"/>
              </a:ext>
            </a:extLst>
          </p:cNvPr>
          <p:cNvSpPr txBox="1"/>
          <p:nvPr/>
        </p:nvSpPr>
        <p:spPr>
          <a:xfrm>
            <a:off x="1346106" y="3382895"/>
            <a:ext cx="309700" cy="369332"/>
          </a:xfrm>
          <a:prstGeom prst="rect">
            <a:avLst/>
          </a:prstGeom>
          <a:noFill/>
        </p:spPr>
        <p:txBody>
          <a:bodyPr wrap="none" rtlCol="0">
            <a:spAutoFit/>
          </a:bodyPr>
          <a:lstStyle/>
          <a:p>
            <a:r>
              <a:rPr lang="en-GB" dirty="0"/>
              <a:t>R</a:t>
            </a:r>
          </a:p>
        </p:txBody>
      </p:sp>
      <p:sp>
        <p:nvSpPr>
          <p:cNvPr id="14" name="TextBox 13">
            <a:extLst>
              <a:ext uri="{FF2B5EF4-FFF2-40B4-BE49-F238E27FC236}">
                <a16:creationId xmlns:a16="http://schemas.microsoft.com/office/drawing/2014/main" id="{AF6F6651-6DAF-43B0-B49C-AEE92EC10751}"/>
              </a:ext>
            </a:extLst>
          </p:cNvPr>
          <p:cNvSpPr txBox="1"/>
          <p:nvPr/>
        </p:nvSpPr>
        <p:spPr>
          <a:xfrm>
            <a:off x="3002654" y="4187307"/>
            <a:ext cx="353045" cy="369332"/>
          </a:xfrm>
          <a:prstGeom prst="rect">
            <a:avLst/>
          </a:prstGeom>
          <a:noFill/>
        </p:spPr>
        <p:txBody>
          <a:bodyPr wrap="none" rtlCol="0">
            <a:spAutoFit/>
          </a:bodyPr>
          <a:lstStyle/>
          <a:p>
            <a:r>
              <a:rPr lang="en-GB" dirty="0"/>
              <a:t>F</a:t>
            </a:r>
            <a:r>
              <a:rPr lang="en-GB" baseline="-25000" dirty="0"/>
              <a:t>c</a:t>
            </a:r>
          </a:p>
        </p:txBody>
      </p:sp>
      <p:cxnSp>
        <p:nvCxnSpPr>
          <p:cNvPr id="15" name="Straight Arrow Connector 14">
            <a:extLst>
              <a:ext uri="{FF2B5EF4-FFF2-40B4-BE49-F238E27FC236}">
                <a16:creationId xmlns:a16="http://schemas.microsoft.com/office/drawing/2014/main" id="{F6D1E4A2-C3E2-4AEB-A48C-4EF8819F905B}"/>
              </a:ext>
            </a:extLst>
          </p:cNvPr>
          <p:cNvCxnSpPr/>
          <p:nvPr/>
        </p:nvCxnSpPr>
        <p:spPr>
          <a:xfrm>
            <a:off x="2946336" y="4201257"/>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01C3385-EA84-4857-A9EB-8CFA0CC7E2E4}"/>
              </a:ext>
            </a:extLst>
          </p:cNvPr>
          <p:cNvCxnSpPr/>
          <p:nvPr/>
        </p:nvCxnSpPr>
        <p:spPr>
          <a:xfrm flipV="1">
            <a:off x="2214975" y="3180162"/>
            <a:ext cx="0" cy="77479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70B42A7-7F9F-445E-8659-7046468B7F7B}"/>
              </a:ext>
            </a:extLst>
          </p:cNvPr>
          <p:cNvCxnSpPr>
            <a:cxnSpLocks/>
          </p:cNvCxnSpPr>
          <p:nvPr/>
        </p:nvCxnSpPr>
        <p:spPr>
          <a:xfrm flipH="1">
            <a:off x="1772257" y="3180161"/>
            <a:ext cx="358280" cy="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D1F89C7-13CE-482E-9440-92E9CCBD02B4}"/>
              </a:ext>
            </a:extLst>
          </p:cNvPr>
          <p:cNvSpPr txBox="1"/>
          <p:nvPr/>
        </p:nvSpPr>
        <p:spPr>
          <a:xfrm>
            <a:off x="2322250" y="3311310"/>
            <a:ext cx="372218" cy="369332"/>
          </a:xfrm>
          <a:prstGeom prst="rect">
            <a:avLst/>
          </a:prstGeom>
          <a:noFill/>
        </p:spPr>
        <p:txBody>
          <a:bodyPr wrap="none" rtlCol="0">
            <a:spAutoFit/>
          </a:bodyPr>
          <a:lstStyle/>
          <a:p>
            <a:r>
              <a:rPr lang="en-GB" dirty="0" err="1"/>
              <a:t>y</a:t>
            </a:r>
            <a:r>
              <a:rPr lang="en-GB" baseline="-25000" dirty="0" err="1"/>
              <a:t>R</a:t>
            </a:r>
            <a:endParaRPr lang="en-GB" baseline="-25000" dirty="0"/>
          </a:p>
        </p:txBody>
      </p:sp>
      <p:sp>
        <p:nvSpPr>
          <p:cNvPr id="22" name="TextBox 21">
            <a:extLst>
              <a:ext uri="{FF2B5EF4-FFF2-40B4-BE49-F238E27FC236}">
                <a16:creationId xmlns:a16="http://schemas.microsoft.com/office/drawing/2014/main" id="{3663C78C-26EE-4C33-9C47-F56C567ACE7C}"/>
              </a:ext>
            </a:extLst>
          </p:cNvPr>
          <p:cNvSpPr txBox="1"/>
          <p:nvPr/>
        </p:nvSpPr>
        <p:spPr>
          <a:xfrm>
            <a:off x="1813562" y="2742074"/>
            <a:ext cx="367408" cy="369332"/>
          </a:xfrm>
          <a:prstGeom prst="rect">
            <a:avLst/>
          </a:prstGeom>
          <a:noFill/>
        </p:spPr>
        <p:txBody>
          <a:bodyPr wrap="none" rtlCol="0">
            <a:spAutoFit/>
          </a:bodyPr>
          <a:lstStyle/>
          <a:p>
            <a:r>
              <a:rPr lang="en-GB" dirty="0" err="1"/>
              <a:t>x</a:t>
            </a:r>
            <a:r>
              <a:rPr lang="en-GB" baseline="-25000" dirty="0" err="1"/>
              <a:t>R</a:t>
            </a:r>
            <a:endParaRPr lang="en-GB" baseline="-25000" dirty="0"/>
          </a:p>
        </p:txBody>
      </p:sp>
      <p:sp>
        <p:nvSpPr>
          <p:cNvPr id="23" name="TextBox 22">
            <a:extLst>
              <a:ext uri="{FF2B5EF4-FFF2-40B4-BE49-F238E27FC236}">
                <a16:creationId xmlns:a16="http://schemas.microsoft.com/office/drawing/2014/main" id="{5737853E-00E0-4C0F-8C93-090CD854BB29}"/>
              </a:ext>
            </a:extLst>
          </p:cNvPr>
          <p:cNvSpPr txBox="1"/>
          <p:nvPr/>
        </p:nvSpPr>
        <p:spPr>
          <a:xfrm>
            <a:off x="4155388" y="2720614"/>
            <a:ext cx="1502399" cy="369332"/>
          </a:xfrm>
          <a:prstGeom prst="rect">
            <a:avLst/>
          </a:prstGeom>
          <a:noFill/>
        </p:spPr>
        <p:txBody>
          <a:bodyPr wrap="none" rtlCol="0">
            <a:spAutoFit/>
          </a:bodyPr>
          <a:lstStyle/>
          <a:p>
            <a:r>
              <a:rPr lang="en-GB" dirty="0" err="1"/>
              <a:t>x</a:t>
            </a:r>
            <a:r>
              <a:rPr lang="en-GB" baseline="-25000" dirty="0" err="1"/>
              <a:t>R</a:t>
            </a:r>
            <a:r>
              <a:rPr lang="en-GB" baseline="-25000" dirty="0"/>
              <a:t> </a:t>
            </a:r>
            <a:r>
              <a:rPr lang="en-GB" dirty="0"/>
              <a:t>= </a:t>
            </a:r>
            <a:r>
              <a:rPr lang="en-GB" dirty="0" err="1"/>
              <a:t>Rsin</a:t>
            </a:r>
            <a:r>
              <a:rPr lang="el-GR" dirty="0"/>
              <a:t>Θ</a:t>
            </a:r>
            <a:r>
              <a:rPr lang="en-GB" dirty="0"/>
              <a:t> = F</a:t>
            </a:r>
            <a:r>
              <a:rPr lang="en-GB" baseline="-25000" dirty="0"/>
              <a:t>c</a:t>
            </a:r>
          </a:p>
        </p:txBody>
      </p:sp>
      <p:sp>
        <p:nvSpPr>
          <p:cNvPr id="25" name="TextBox 24">
            <a:extLst>
              <a:ext uri="{FF2B5EF4-FFF2-40B4-BE49-F238E27FC236}">
                <a16:creationId xmlns:a16="http://schemas.microsoft.com/office/drawing/2014/main" id="{58F4DB22-90E3-4C2E-A285-7B771E7DC011}"/>
              </a:ext>
            </a:extLst>
          </p:cNvPr>
          <p:cNvSpPr txBox="1"/>
          <p:nvPr/>
        </p:nvSpPr>
        <p:spPr>
          <a:xfrm>
            <a:off x="4155388" y="3146886"/>
            <a:ext cx="1675139" cy="369332"/>
          </a:xfrm>
          <a:prstGeom prst="rect">
            <a:avLst/>
          </a:prstGeom>
          <a:noFill/>
        </p:spPr>
        <p:txBody>
          <a:bodyPr wrap="none" rtlCol="0">
            <a:spAutoFit/>
          </a:bodyPr>
          <a:lstStyle/>
          <a:p>
            <a:r>
              <a:rPr lang="en-GB" dirty="0" err="1"/>
              <a:t>y</a:t>
            </a:r>
            <a:r>
              <a:rPr lang="en-GB" baseline="-25000" dirty="0" err="1"/>
              <a:t>R</a:t>
            </a:r>
            <a:r>
              <a:rPr lang="en-GB" baseline="-25000" dirty="0"/>
              <a:t> </a:t>
            </a:r>
            <a:r>
              <a:rPr lang="en-GB" dirty="0"/>
              <a:t>= </a:t>
            </a:r>
            <a:r>
              <a:rPr lang="en-GB" dirty="0" err="1"/>
              <a:t>Rcos</a:t>
            </a:r>
            <a:r>
              <a:rPr lang="el-GR" dirty="0"/>
              <a:t>Θ</a:t>
            </a:r>
            <a:r>
              <a:rPr lang="en-GB" dirty="0"/>
              <a:t> = mg</a:t>
            </a:r>
            <a:endParaRPr lang="en-GB" baseline="-25000" dirty="0"/>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336CC805-3DB3-4560-B1C2-6D95E3AF03BC}"/>
                  </a:ext>
                </a:extLst>
              </p:cNvPr>
              <p:cNvSpPr/>
              <p:nvPr/>
            </p:nvSpPr>
            <p:spPr>
              <a:xfrm>
                <a:off x="6099397" y="2672952"/>
                <a:ext cx="1029449" cy="461537"/>
              </a:xfrm>
              <a:prstGeom prst="rect">
                <a:avLst/>
              </a:prstGeom>
            </p:spPr>
            <p:txBody>
              <a:bodyPr wrap="none">
                <a:spAutoFit/>
              </a:bodyPr>
              <a:lstStyle/>
              <a:p>
                <a:pPr algn="ctr"/>
                <a:r>
                  <a:rPr lang="en-GB" dirty="0">
                    <a:latin typeface="Comic Sans MS" panose="030F0702030302020204" pitchFamily="66" charset="0"/>
                  </a:rPr>
                  <a:t>F</a:t>
                </a:r>
                <a:r>
                  <a:rPr lang="en-GB" baseline="-25000" dirty="0">
                    <a:latin typeface="Comic Sans MS" panose="030F0702030302020204" pitchFamily="66" charset="0"/>
                  </a:rPr>
                  <a:t>c</a:t>
                </a:r>
                <a:r>
                  <a:rPr lang="en-GB" dirty="0">
                    <a:latin typeface="Comic Sans MS" panose="030F0702030302020204" pitchFamily="66" charset="0"/>
                  </a:rPr>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p:txBody>
          </p:sp>
        </mc:Choice>
        <mc:Fallback xmlns="">
          <p:sp>
            <p:nvSpPr>
              <p:cNvPr id="26" name="Rectangle 25">
                <a:extLst>
                  <a:ext uri="{FF2B5EF4-FFF2-40B4-BE49-F238E27FC236}">
                    <a16:creationId xmlns:a16="http://schemas.microsoft.com/office/drawing/2014/main" id="{336CC805-3DB3-4560-B1C2-6D95E3AF03BC}"/>
                  </a:ext>
                </a:extLst>
              </p:cNvPr>
              <p:cNvSpPr>
                <a:spLocks noRot="1" noChangeAspect="1" noMove="1" noResize="1" noEditPoints="1" noAdjustHandles="1" noChangeArrowheads="1" noChangeShapeType="1" noTextEdit="1"/>
              </p:cNvSpPr>
              <p:nvPr/>
            </p:nvSpPr>
            <p:spPr>
              <a:xfrm>
                <a:off x="6099397" y="2672952"/>
                <a:ext cx="1029449" cy="461537"/>
              </a:xfrm>
              <a:prstGeom prst="rect">
                <a:avLst/>
              </a:prstGeom>
              <a:blipFill>
                <a:blip r:embed="rId4"/>
                <a:stretch>
                  <a:fillRect l="-4762"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7D26D3AF-7309-421F-A61F-CE1083C9F1BE}"/>
                  </a:ext>
                </a:extLst>
              </p:cNvPr>
              <p:cNvSpPr txBox="1"/>
              <p:nvPr/>
            </p:nvSpPr>
            <p:spPr>
              <a:xfrm>
                <a:off x="4791624" y="3605375"/>
                <a:ext cx="912429" cy="6689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m:rPr>
                              <m:nor/>
                            </m:rPr>
                            <a:rPr lang="en-GB" sz="2000" b="0" i="0" smtClean="0">
                              <a:latin typeface="Cambria Math" panose="02040503050406030204" pitchFamily="18" charset="0"/>
                            </a:rPr>
                            <m:t>R</m:t>
                          </m:r>
                          <m:r>
                            <m:rPr>
                              <m:nor/>
                            </m:rPr>
                            <a:rPr lang="en-GB" sz="2000" dirty="0"/>
                            <m:t>sin</m:t>
                          </m:r>
                          <m:r>
                            <m:rPr>
                              <m:nor/>
                            </m:rPr>
                            <a:rPr lang="el-GR" sz="2000" dirty="0"/>
                            <m:t>Θ</m:t>
                          </m:r>
                        </m:num>
                        <m:den>
                          <m:r>
                            <m:rPr>
                              <m:nor/>
                            </m:rPr>
                            <a:rPr lang="en-GB" sz="2000" b="0" i="0" smtClean="0">
                              <a:latin typeface="Cambria Math" panose="02040503050406030204" pitchFamily="18" charset="0"/>
                            </a:rPr>
                            <m:t>R</m:t>
                          </m:r>
                          <m:r>
                            <m:rPr>
                              <m:nor/>
                            </m:rPr>
                            <a:rPr lang="en-GB" sz="2000" dirty="0"/>
                            <m:t>cos</m:t>
                          </m:r>
                          <m:r>
                            <m:rPr>
                              <m:nor/>
                            </m:rPr>
                            <a:rPr lang="el-GR" sz="2000" dirty="0"/>
                            <m:t>Θ</m:t>
                          </m:r>
                        </m:den>
                      </m:f>
                    </m:oMath>
                  </m:oMathPara>
                </a14:m>
                <a:endParaRPr lang="en-GB" sz="2000" dirty="0"/>
              </a:p>
            </p:txBody>
          </p:sp>
        </mc:Choice>
        <mc:Fallback xmlns="">
          <p:sp>
            <p:nvSpPr>
              <p:cNvPr id="27" name="TextBox 26">
                <a:extLst>
                  <a:ext uri="{FF2B5EF4-FFF2-40B4-BE49-F238E27FC236}">
                    <a16:creationId xmlns:a16="http://schemas.microsoft.com/office/drawing/2014/main" id="{7D26D3AF-7309-421F-A61F-CE1083C9F1BE}"/>
                  </a:ext>
                </a:extLst>
              </p:cNvPr>
              <p:cNvSpPr txBox="1">
                <a:spLocks noRot="1" noChangeAspect="1" noMove="1" noResize="1" noEditPoints="1" noAdjustHandles="1" noChangeArrowheads="1" noChangeShapeType="1" noTextEdit="1"/>
              </p:cNvSpPr>
              <p:nvPr/>
            </p:nvSpPr>
            <p:spPr>
              <a:xfrm>
                <a:off x="4791624" y="3605375"/>
                <a:ext cx="912429" cy="668966"/>
              </a:xfrm>
              <a:prstGeom prst="rect">
                <a:avLst/>
              </a:prstGeom>
              <a:blipFill>
                <a:blip r:embed="rId5"/>
                <a:stretch>
                  <a:fillRect/>
                </a:stretch>
              </a:blipFill>
            </p:spPr>
            <p:txBody>
              <a:bodyPr/>
              <a:lstStyle/>
              <a:p>
                <a:r>
                  <a:rPr lang="en-GB">
                    <a:noFill/>
                  </a:rPr>
                  <a:t> </a:t>
                </a:r>
              </a:p>
            </p:txBody>
          </p:sp>
        </mc:Fallback>
      </mc:AlternateContent>
      <p:sp>
        <p:nvSpPr>
          <p:cNvPr id="28" name="TextBox 27">
            <a:extLst>
              <a:ext uri="{FF2B5EF4-FFF2-40B4-BE49-F238E27FC236}">
                <a16:creationId xmlns:a16="http://schemas.microsoft.com/office/drawing/2014/main" id="{2C71D7CE-441F-4A34-AA09-91BA8195C770}"/>
              </a:ext>
            </a:extLst>
          </p:cNvPr>
          <p:cNvSpPr txBox="1"/>
          <p:nvPr/>
        </p:nvSpPr>
        <p:spPr>
          <a:xfrm>
            <a:off x="5530547" y="3758899"/>
            <a:ext cx="882036" cy="400110"/>
          </a:xfrm>
          <a:prstGeom prst="rect">
            <a:avLst/>
          </a:prstGeom>
          <a:noFill/>
        </p:spPr>
        <p:txBody>
          <a:bodyPr wrap="none" rtlCol="0">
            <a:spAutoFit/>
          </a:bodyPr>
          <a:lstStyle/>
          <a:p>
            <a:r>
              <a:rPr lang="en-GB" sz="2000" dirty="0"/>
              <a:t>= tan</a:t>
            </a:r>
            <a:r>
              <a:rPr lang="el-GR" sz="2000" dirty="0"/>
              <a:t>Θ</a:t>
            </a:r>
            <a:endParaRPr lang="en-GB" sz="2000" dirty="0"/>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179C3F6C-EEF2-4064-8B32-A0FBF4D1B679}"/>
                  </a:ext>
                </a:extLst>
              </p:cNvPr>
              <p:cNvSpPr txBox="1"/>
              <p:nvPr/>
            </p:nvSpPr>
            <p:spPr>
              <a:xfrm>
                <a:off x="6508692" y="3614385"/>
                <a:ext cx="721672" cy="685957"/>
              </a:xfrm>
              <a:prstGeom prst="rect">
                <a:avLst/>
              </a:prstGeom>
              <a:noFill/>
            </p:spPr>
            <p:txBody>
              <a:bodyPr wrap="none" rtlCol="0">
                <a:spAutoFit/>
              </a:bodyPr>
              <a:lstStyle/>
              <a:p>
                <a:r>
                  <a:rPr lang="en-GB" sz="2000" dirty="0"/>
                  <a:t>= </a:t>
                </a:r>
                <a14:m>
                  <m:oMath xmlns:m="http://schemas.openxmlformats.org/officeDocument/2006/math">
                    <m:f>
                      <m:fPr>
                        <m:ctrlPr>
                          <a:rPr lang="en-GB" sz="2000" i="1" smtClean="0">
                            <a:latin typeface="Cambria Math" panose="02040503050406030204" pitchFamily="18" charset="0"/>
                          </a:rPr>
                        </m:ctrlPr>
                      </m:fPr>
                      <m:num>
                        <m:f>
                          <m:fPr>
                            <m:ctrlPr>
                              <a:rPr lang="en-GB" sz="2000" i="1">
                                <a:latin typeface="Cambria Math" panose="02040503050406030204" pitchFamily="18" charset="0"/>
                              </a:rPr>
                            </m:ctrlPr>
                          </m:fPr>
                          <m:num>
                            <m:r>
                              <a:rPr lang="en-GB" sz="2000" i="1">
                                <a:latin typeface="Cambria Math" panose="02040503050406030204" pitchFamily="18" charset="0"/>
                              </a:rPr>
                              <m:t>𝑚</m:t>
                            </m:r>
                            <m:r>
                              <m:rPr>
                                <m:sty m:val="p"/>
                              </m:rPr>
                              <a:rPr lang="en-GB" sz="2000">
                                <a:latin typeface="Cambria Math" panose="02040503050406030204" pitchFamily="18" charset="0"/>
                              </a:rPr>
                              <m:t>v</m:t>
                            </m:r>
                            <m:r>
                              <a:rPr lang="en-GB" sz="2000" baseline="30000">
                                <a:latin typeface="Cambria Math" panose="02040503050406030204" pitchFamily="18" charset="0"/>
                              </a:rPr>
                              <m:t>2</m:t>
                            </m:r>
                          </m:num>
                          <m:den>
                            <m:r>
                              <m:rPr>
                                <m:sty m:val="p"/>
                              </m:rPr>
                              <a:rPr lang="en-GB" sz="2000">
                                <a:latin typeface="Cambria Math" panose="02040503050406030204" pitchFamily="18" charset="0"/>
                              </a:rPr>
                              <m:t>r</m:t>
                            </m:r>
                            <m:r>
                              <a:rPr lang="en-GB" sz="2000">
                                <a:latin typeface="Cambria Math" panose="02040503050406030204" pitchFamily="18" charset="0"/>
                              </a:rPr>
                              <m:t> </m:t>
                            </m:r>
                          </m:den>
                        </m:f>
                      </m:num>
                      <m:den>
                        <m:r>
                          <m:rPr>
                            <m:nor/>
                          </m:rPr>
                          <a:rPr lang="en-GB" sz="2000" dirty="0"/>
                          <m:t>mg</m:t>
                        </m:r>
                      </m:den>
                    </m:f>
                  </m:oMath>
                </a14:m>
                <a:endParaRPr lang="en-GB" sz="2000" dirty="0"/>
              </a:p>
            </p:txBody>
          </p:sp>
        </mc:Choice>
        <mc:Fallback xmlns="">
          <p:sp>
            <p:nvSpPr>
              <p:cNvPr id="29" name="TextBox 28">
                <a:extLst>
                  <a:ext uri="{FF2B5EF4-FFF2-40B4-BE49-F238E27FC236}">
                    <a16:creationId xmlns:a16="http://schemas.microsoft.com/office/drawing/2014/main" id="{179C3F6C-EEF2-4064-8B32-A0FBF4D1B679}"/>
                  </a:ext>
                </a:extLst>
              </p:cNvPr>
              <p:cNvSpPr txBox="1">
                <a:spLocks noRot="1" noChangeAspect="1" noMove="1" noResize="1" noEditPoints="1" noAdjustHandles="1" noChangeArrowheads="1" noChangeShapeType="1" noTextEdit="1"/>
              </p:cNvSpPr>
              <p:nvPr/>
            </p:nvSpPr>
            <p:spPr>
              <a:xfrm>
                <a:off x="6508692" y="3614385"/>
                <a:ext cx="721672" cy="685957"/>
              </a:xfrm>
              <a:prstGeom prst="rect">
                <a:avLst/>
              </a:prstGeom>
              <a:blipFill>
                <a:blip r:embed="rId6"/>
                <a:stretch>
                  <a:fillRect l="-93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A6153ADF-0031-42D1-99F6-01C9224CCC64}"/>
                  </a:ext>
                </a:extLst>
              </p:cNvPr>
              <p:cNvSpPr txBox="1"/>
              <p:nvPr/>
            </p:nvSpPr>
            <p:spPr>
              <a:xfrm>
                <a:off x="5925808" y="4618212"/>
                <a:ext cx="1165768" cy="546368"/>
              </a:xfrm>
              <a:prstGeom prst="rect">
                <a:avLst/>
              </a:prstGeom>
              <a:noFill/>
            </p:spPr>
            <p:txBody>
              <a:bodyPr wrap="none" rtlCol="0">
                <a:spAutoFit/>
              </a:bodyPr>
              <a:lstStyle/>
              <a:p>
                <a:r>
                  <a:rPr lang="en-GB" sz="2000" dirty="0"/>
                  <a:t>tan</a:t>
                </a:r>
                <a:r>
                  <a:rPr lang="el-GR" sz="2000" dirty="0"/>
                  <a:t>Θ </a:t>
                </a:r>
                <a:r>
                  <a:rPr lang="en-GB" sz="2000" dirty="0"/>
                  <a:t>= </a:t>
                </a:r>
                <a14:m>
                  <m:oMath xmlns:m="http://schemas.openxmlformats.org/officeDocument/2006/math">
                    <m:f>
                      <m:fPr>
                        <m:ctrlPr>
                          <a:rPr lang="en-GB" sz="2000" i="1" smtClean="0">
                            <a:latin typeface="Cambria Math" panose="02040503050406030204" pitchFamily="18" charset="0"/>
                          </a:rPr>
                        </m:ctrlPr>
                      </m:fPr>
                      <m:num>
                        <m:r>
                          <m:rPr>
                            <m:sty m:val="p"/>
                          </m:rPr>
                          <a:rPr lang="en-GB" sz="2000">
                            <a:latin typeface="Cambria Math" panose="02040503050406030204" pitchFamily="18" charset="0"/>
                          </a:rPr>
                          <m:t>v</m:t>
                        </m:r>
                        <m:r>
                          <a:rPr lang="en-GB" sz="2000" baseline="30000">
                            <a:latin typeface="Cambria Math" panose="02040503050406030204" pitchFamily="18" charset="0"/>
                          </a:rPr>
                          <m:t>2</m:t>
                        </m:r>
                      </m:num>
                      <m:den>
                        <m:r>
                          <m:rPr>
                            <m:nor/>
                          </m:rPr>
                          <a:rPr lang="en-GB" sz="2000" b="0" i="0" smtClean="0">
                            <a:latin typeface="Cambria Math" panose="02040503050406030204" pitchFamily="18" charset="0"/>
                          </a:rPr>
                          <m:t>r</m:t>
                        </m:r>
                        <m:r>
                          <m:rPr>
                            <m:nor/>
                          </m:rPr>
                          <a:rPr lang="en-GB" sz="2000" dirty="0"/>
                          <m:t>g</m:t>
                        </m:r>
                      </m:den>
                    </m:f>
                  </m:oMath>
                </a14:m>
                <a:endParaRPr lang="en-GB" sz="2000" dirty="0"/>
              </a:p>
            </p:txBody>
          </p:sp>
        </mc:Choice>
        <mc:Fallback xmlns="">
          <p:sp>
            <p:nvSpPr>
              <p:cNvPr id="30" name="TextBox 29">
                <a:extLst>
                  <a:ext uri="{FF2B5EF4-FFF2-40B4-BE49-F238E27FC236}">
                    <a16:creationId xmlns:a16="http://schemas.microsoft.com/office/drawing/2014/main" id="{A6153ADF-0031-42D1-99F6-01C9224CCC64}"/>
                  </a:ext>
                </a:extLst>
              </p:cNvPr>
              <p:cNvSpPr txBox="1">
                <a:spLocks noRot="1" noChangeAspect="1" noMove="1" noResize="1" noEditPoints="1" noAdjustHandles="1" noChangeArrowheads="1" noChangeShapeType="1" noTextEdit="1"/>
              </p:cNvSpPr>
              <p:nvPr/>
            </p:nvSpPr>
            <p:spPr>
              <a:xfrm>
                <a:off x="5925808" y="4618212"/>
                <a:ext cx="1165768" cy="546368"/>
              </a:xfrm>
              <a:prstGeom prst="rect">
                <a:avLst/>
              </a:prstGeom>
              <a:blipFill>
                <a:blip r:embed="rId7"/>
                <a:stretch>
                  <a:fillRect l="-5236" t="-3371" b="-7865"/>
                </a:stretch>
              </a:blipFill>
            </p:spPr>
            <p:txBody>
              <a:bodyPr/>
              <a:lstStyle/>
              <a:p>
                <a:r>
                  <a:rPr lang="en-GB">
                    <a:noFill/>
                  </a:rPr>
                  <a:t> </a:t>
                </a:r>
              </a:p>
            </p:txBody>
          </p:sp>
        </mc:Fallback>
      </mc:AlternateContent>
    </p:spTree>
    <p:extLst>
      <p:ext uri="{BB962C8B-B14F-4D97-AF65-F5344CB8AC3E}">
        <p14:creationId xmlns:p14="http://schemas.microsoft.com/office/powerpoint/2010/main" val="75401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21" grpId="0"/>
      <p:bldP spid="22" grpId="0"/>
      <p:bldP spid="23" grpId="0"/>
      <p:bldP spid="25" grpId="0"/>
      <p:bldP spid="26" grpId="0"/>
      <p:bldP spid="27" grpId="0"/>
      <p:bldP spid="28" grpId="0"/>
      <p:bldP spid="29"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505C75-EF1F-4E65-8EB8-A34085DDCCAB}"/>
              </a:ext>
            </a:extLst>
          </p:cNvPr>
          <p:cNvPicPr>
            <a:picLocks noChangeAspect="1"/>
          </p:cNvPicPr>
          <p:nvPr/>
        </p:nvPicPr>
        <p:blipFill>
          <a:blip r:embed="rId2"/>
          <a:stretch>
            <a:fillRect/>
          </a:stretch>
        </p:blipFill>
        <p:spPr>
          <a:xfrm>
            <a:off x="0" y="-5234"/>
            <a:ext cx="9048750" cy="1504950"/>
          </a:xfrm>
          <a:prstGeom prst="rect">
            <a:avLst/>
          </a:prstGeom>
        </p:spPr>
      </p:pic>
      <p:pic>
        <p:nvPicPr>
          <p:cNvPr id="3" name="Picture 2">
            <a:extLst>
              <a:ext uri="{FF2B5EF4-FFF2-40B4-BE49-F238E27FC236}">
                <a16:creationId xmlns:a16="http://schemas.microsoft.com/office/drawing/2014/main" id="{19F2F8DA-BD4B-49D7-AB26-A005F3C8FEEE}"/>
              </a:ext>
            </a:extLst>
          </p:cNvPr>
          <p:cNvPicPr>
            <a:picLocks noChangeAspect="1"/>
          </p:cNvPicPr>
          <p:nvPr/>
        </p:nvPicPr>
        <p:blipFill>
          <a:blip r:embed="rId3"/>
          <a:stretch>
            <a:fillRect/>
          </a:stretch>
        </p:blipFill>
        <p:spPr>
          <a:xfrm>
            <a:off x="335552" y="1816443"/>
            <a:ext cx="3787908" cy="2817341"/>
          </a:xfrm>
          <a:prstGeom prst="rect">
            <a:avLst/>
          </a:prstGeom>
        </p:spPr>
      </p:pic>
      <p:cxnSp>
        <p:nvCxnSpPr>
          <p:cNvPr id="4" name="Straight Arrow Connector 3">
            <a:extLst>
              <a:ext uri="{FF2B5EF4-FFF2-40B4-BE49-F238E27FC236}">
                <a16:creationId xmlns:a16="http://schemas.microsoft.com/office/drawing/2014/main" id="{1B452B0B-6D44-44C5-9121-0BF6AF7060CD}"/>
              </a:ext>
            </a:extLst>
          </p:cNvPr>
          <p:cNvCxnSpPr>
            <a:cxnSpLocks/>
          </p:cNvCxnSpPr>
          <p:nvPr/>
        </p:nvCxnSpPr>
        <p:spPr>
          <a:xfrm flipH="1">
            <a:off x="902262" y="3442155"/>
            <a:ext cx="754209" cy="3333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E8AC6CA-12B6-4CB4-AEEA-17BC17DE7734}"/>
              </a:ext>
            </a:extLst>
          </p:cNvPr>
          <p:cNvSpPr txBox="1"/>
          <p:nvPr/>
        </p:nvSpPr>
        <p:spPr>
          <a:xfrm>
            <a:off x="693041" y="3590877"/>
            <a:ext cx="343364" cy="369332"/>
          </a:xfrm>
          <a:prstGeom prst="rect">
            <a:avLst/>
          </a:prstGeom>
          <a:noFill/>
        </p:spPr>
        <p:txBody>
          <a:bodyPr wrap="none" rtlCol="0">
            <a:spAutoFit/>
          </a:bodyPr>
          <a:lstStyle/>
          <a:p>
            <a:r>
              <a:rPr lang="en-GB" dirty="0"/>
              <a:t>F</a:t>
            </a:r>
            <a:r>
              <a:rPr lang="en-GB" baseline="-25000" dirty="0"/>
              <a:t>r</a:t>
            </a:r>
          </a:p>
        </p:txBody>
      </p:sp>
      <p:sp>
        <p:nvSpPr>
          <p:cNvPr id="7" name="TextBox 6">
            <a:extLst>
              <a:ext uri="{FF2B5EF4-FFF2-40B4-BE49-F238E27FC236}">
                <a16:creationId xmlns:a16="http://schemas.microsoft.com/office/drawing/2014/main" id="{79D9CAA9-E37D-40BE-9B86-FDCCDD909F34}"/>
              </a:ext>
            </a:extLst>
          </p:cNvPr>
          <p:cNvSpPr txBox="1"/>
          <p:nvPr/>
        </p:nvSpPr>
        <p:spPr>
          <a:xfrm>
            <a:off x="4281833" y="1746225"/>
            <a:ext cx="833883" cy="369332"/>
          </a:xfrm>
          <a:prstGeom prst="rect">
            <a:avLst/>
          </a:prstGeom>
          <a:noFill/>
        </p:spPr>
        <p:txBody>
          <a:bodyPr wrap="none" rtlCol="0">
            <a:spAutoFit/>
          </a:bodyPr>
          <a:lstStyle/>
          <a:p>
            <a:r>
              <a:rPr lang="en-GB" dirty="0"/>
              <a:t>F</a:t>
            </a:r>
            <a:r>
              <a:rPr lang="en-GB" baseline="-25000" dirty="0"/>
              <a:t>r </a:t>
            </a:r>
            <a:r>
              <a:rPr lang="en-GB" dirty="0"/>
              <a:t>= </a:t>
            </a:r>
            <a:r>
              <a:rPr lang="el-GR" dirty="0"/>
              <a:t>μ</a:t>
            </a:r>
            <a:r>
              <a:rPr lang="en-GB" dirty="0"/>
              <a:t>R</a:t>
            </a:r>
            <a:r>
              <a:rPr lang="en-GB" baseline="-25000" dirty="0"/>
              <a:t> </a:t>
            </a:r>
          </a:p>
        </p:txBody>
      </p:sp>
      <p:cxnSp>
        <p:nvCxnSpPr>
          <p:cNvPr id="9" name="Straight Arrow Connector 8">
            <a:extLst>
              <a:ext uri="{FF2B5EF4-FFF2-40B4-BE49-F238E27FC236}">
                <a16:creationId xmlns:a16="http://schemas.microsoft.com/office/drawing/2014/main" id="{15202F1E-EFDA-43FD-ADC4-67D3848B758E}"/>
              </a:ext>
            </a:extLst>
          </p:cNvPr>
          <p:cNvCxnSpPr>
            <a:cxnSpLocks/>
          </p:cNvCxnSpPr>
          <p:nvPr/>
        </p:nvCxnSpPr>
        <p:spPr>
          <a:xfrm>
            <a:off x="720870" y="3238023"/>
            <a:ext cx="0" cy="56030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4AA52A-879B-4A11-A5DC-E28870613148}"/>
              </a:ext>
            </a:extLst>
          </p:cNvPr>
          <p:cNvCxnSpPr>
            <a:cxnSpLocks/>
          </p:cNvCxnSpPr>
          <p:nvPr/>
        </p:nvCxnSpPr>
        <p:spPr>
          <a:xfrm flipH="1">
            <a:off x="902262" y="3257489"/>
            <a:ext cx="735384"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4AF95AC-E97A-4D69-B2CA-A295125E0F49}"/>
              </a:ext>
            </a:extLst>
          </p:cNvPr>
          <p:cNvSpPr txBox="1"/>
          <p:nvPr/>
        </p:nvSpPr>
        <p:spPr>
          <a:xfrm>
            <a:off x="432008" y="3244334"/>
            <a:ext cx="288862" cy="369332"/>
          </a:xfrm>
          <a:prstGeom prst="rect">
            <a:avLst/>
          </a:prstGeom>
          <a:noFill/>
        </p:spPr>
        <p:txBody>
          <a:bodyPr wrap="none" rtlCol="0">
            <a:spAutoFit/>
          </a:bodyPr>
          <a:lstStyle/>
          <a:p>
            <a:r>
              <a:rPr lang="en-GB" dirty="0"/>
              <a:t>y</a:t>
            </a:r>
            <a:endParaRPr lang="en-GB" baseline="-25000" dirty="0"/>
          </a:p>
        </p:txBody>
      </p:sp>
      <p:sp>
        <p:nvSpPr>
          <p:cNvPr id="12" name="TextBox 11">
            <a:extLst>
              <a:ext uri="{FF2B5EF4-FFF2-40B4-BE49-F238E27FC236}">
                <a16:creationId xmlns:a16="http://schemas.microsoft.com/office/drawing/2014/main" id="{4B3909B5-8D77-4FC6-98B1-C807D832C2AD}"/>
              </a:ext>
            </a:extLst>
          </p:cNvPr>
          <p:cNvSpPr txBox="1"/>
          <p:nvPr/>
        </p:nvSpPr>
        <p:spPr>
          <a:xfrm>
            <a:off x="1036405" y="2896396"/>
            <a:ext cx="284052" cy="369332"/>
          </a:xfrm>
          <a:prstGeom prst="rect">
            <a:avLst/>
          </a:prstGeom>
          <a:noFill/>
        </p:spPr>
        <p:txBody>
          <a:bodyPr wrap="none" rtlCol="0">
            <a:spAutoFit/>
          </a:bodyPr>
          <a:lstStyle/>
          <a:p>
            <a:r>
              <a:rPr lang="en-GB" dirty="0"/>
              <a:t>x</a:t>
            </a:r>
            <a:endParaRPr lang="en-GB" baseline="-25000" dirty="0"/>
          </a:p>
        </p:txBody>
      </p:sp>
      <p:sp>
        <p:nvSpPr>
          <p:cNvPr id="15" name="TextBox 14">
            <a:extLst>
              <a:ext uri="{FF2B5EF4-FFF2-40B4-BE49-F238E27FC236}">
                <a16:creationId xmlns:a16="http://schemas.microsoft.com/office/drawing/2014/main" id="{1FD9BB09-D7E4-4816-A15F-AAABA8014C1D}"/>
              </a:ext>
            </a:extLst>
          </p:cNvPr>
          <p:cNvSpPr txBox="1"/>
          <p:nvPr/>
        </p:nvSpPr>
        <p:spPr>
          <a:xfrm>
            <a:off x="4266764" y="2068822"/>
            <a:ext cx="2808526" cy="369332"/>
          </a:xfrm>
          <a:prstGeom prst="rect">
            <a:avLst/>
          </a:prstGeom>
          <a:noFill/>
        </p:spPr>
        <p:txBody>
          <a:bodyPr wrap="none" rtlCol="0">
            <a:spAutoFit/>
          </a:bodyPr>
          <a:lstStyle/>
          <a:p>
            <a:r>
              <a:rPr lang="en-GB" dirty="0"/>
              <a:t>x + </a:t>
            </a:r>
            <a:r>
              <a:rPr lang="en-GB" dirty="0" err="1"/>
              <a:t>x</a:t>
            </a:r>
            <a:r>
              <a:rPr lang="en-GB" baseline="-25000" dirty="0" err="1"/>
              <a:t>R</a:t>
            </a:r>
            <a:r>
              <a:rPr lang="en-GB" baseline="-25000" dirty="0"/>
              <a:t> </a:t>
            </a:r>
            <a:r>
              <a:rPr lang="en-GB" dirty="0"/>
              <a:t>= </a:t>
            </a:r>
            <a:r>
              <a:rPr lang="el-GR" dirty="0"/>
              <a:t>μ</a:t>
            </a:r>
            <a:r>
              <a:rPr lang="en-GB" dirty="0" err="1"/>
              <a:t>Rcos</a:t>
            </a:r>
            <a:r>
              <a:rPr lang="el-GR" dirty="0"/>
              <a:t> Θ </a:t>
            </a:r>
            <a:r>
              <a:rPr lang="en-GB" dirty="0"/>
              <a:t>+ </a:t>
            </a:r>
            <a:r>
              <a:rPr lang="en-GB" dirty="0" err="1"/>
              <a:t>Rsin</a:t>
            </a:r>
            <a:r>
              <a:rPr lang="el-GR" dirty="0"/>
              <a:t>Θ</a:t>
            </a:r>
            <a:r>
              <a:rPr lang="en-GB" dirty="0"/>
              <a:t> = F</a:t>
            </a:r>
            <a:r>
              <a:rPr lang="en-GB" baseline="-25000" dirty="0"/>
              <a:t>c</a:t>
            </a:r>
          </a:p>
        </p:txBody>
      </p:sp>
      <p:sp>
        <p:nvSpPr>
          <p:cNvPr id="16" name="TextBox 15">
            <a:extLst>
              <a:ext uri="{FF2B5EF4-FFF2-40B4-BE49-F238E27FC236}">
                <a16:creationId xmlns:a16="http://schemas.microsoft.com/office/drawing/2014/main" id="{C907520E-5DB6-471C-9A04-D8268AFC2085}"/>
              </a:ext>
            </a:extLst>
          </p:cNvPr>
          <p:cNvSpPr txBox="1"/>
          <p:nvPr/>
        </p:nvSpPr>
        <p:spPr>
          <a:xfrm>
            <a:off x="4824313" y="3071398"/>
            <a:ext cx="2800447" cy="369332"/>
          </a:xfrm>
          <a:prstGeom prst="rect">
            <a:avLst/>
          </a:prstGeom>
          <a:noFill/>
        </p:spPr>
        <p:txBody>
          <a:bodyPr wrap="none" rtlCol="0">
            <a:spAutoFit/>
          </a:bodyPr>
          <a:lstStyle/>
          <a:p>
            <a:r>
              <a:rPr lang="en-GB" dirty="0" err="1"/>
              <a:t>y</a:t>
            </a:r>
            <a:r>
              <a:rPr lang="en-GB" baseline="-25000" dirty="0" err="1"/>
              <a:t>R</a:t>
            </a:r>
            <a:r>
              <a:rPr lang="en-GB" baseline="-25000" dirty="0"/>
              <a:t> </a:t>
            </a:r>
            <a:r>
              <a:rPr lang="en-GB" dirty="0"/>
              <a:t>- y = </a:t>
            </a:r>
            <a:r>
              <a:rPr lang="en-GB" dirty="0" err="1"/>
              <a:t>Rcos</a:t>
            </a:r>
            <a:r>
              <a:rPr lang="el-GR" dirty="0"/>
              <a:t>Θ</a:t>
            </a:r>
            <a:r>
              <a:rPr lang="en-GB" dirty="0"/>
              <a:t> - </a:t>
            </a:r>
            <a:r>
              <a:rPr lang="el-GR" dirty="0"/>
              <a:t>μ</a:t>
            </a:r>
            <a:r>
              <a:rPr lang="en-GB" dirty="0" err="1"/>
              <a:t>Rsin</a:t>
            </a:r>
            <a:r>
              <a:rPr lang="el-GR" dirty="0"/>
              <a:t>Θ</a:t>
            </a:r>
            <a:r>
              <a:rPr lang="en-GB" dirty="0"/>
              <a:t> = mg</a:t>
            </a:r>
            <a:endParaRPr lang="en-GB" baseline="-25000" dirty="0"/>
          </a:p>
        </p:txBody>
      </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CBDBF1E3-7811-4F2F-80F1-54C41F99398E}"/>
                  </a:ext>
                </a:extLst>
              </p:cNvPr>
              <p:cNvSpPr/>
              <p:nvPr/>
            </p:nvSpPr>
            <p:spPr>
              <a:xfrm>
                <a:off x="7075290" y="2127690"/>
                <a:ext cx="742511" cy="461537"/>
              </a:xfrm>
              <a:prstGeom prst="rect">
                <a:avLst/>
              </a:prstGeom>
            </p:spPr>
            <p:txBody>
              <a:bodyPr wrap="none">
                <a:spAutoFit/>
              </a:bodyPr>
              <a:lstStyle/>
              <a:p>
                <a:r>
                  <a:rPr lang="en-GB" dirty="0">
                    <a:latin typeface="Comic Sans MS" panose="030F0702030302020204" pitchFamily="66" charset="0"/>
                  </a:rPr>
                  <a:t>=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i="1">
                        <a:latin typeface="Cambria Math" panose="02040503050406030204" pitchFamily="18" charset="0"/>
                      </a:rPr>
                      <m:t> </m:t>
                    </m:r>
                  </m:oMath>
                </a14:m>
                <a:endParaRPr lang="en-GB" dirty="0"/>
              </a:p>
            </p:txBody>
          </p:sp>
        </mc:Choice>
        <mc:Fallback xmlns="">
          <p:sp>
            <p:nvSpPr>
              <p:cNvPr id="17" name="Rectangle 16">
                <a:extLst>
                  <a:ext uri="{FF2B5EF4-FFF2-40B4-BE49-F238E27FC236}">
                    <a16:creationId xmlns:a16="http://schemas.microsoft.com/office/drawing/2014/main" id="{CBDBF1E3-7811-4F2F-80F1-54C41F99398E}"/>
                  </a:ext>
                </a:extLst>
              </p:cNvPr>
              <p:cNvSpPr>
                <a:spLocks noRot="1" noChangeAspect="1" noMove="1" noResize="1" noEditPoints="1" noAdjustHandles="1" noChangeArrowheads="1" noChangeShapeType="1" noTextEdit="1"/>
              </p:cNvSpPr>
              <p:nvPr/>
            </p:nvSpPr>
            <p:spPr>
              <a:xfrm>
                <a:off x="7075290" y="2127690"/>
                <a:ext cx="742511" cy="461537"/>
              </a:xfrm>
              <a:prstGeom prst="rect">
                <a:avLst/>
              </a:prstGeom>
              <a:blipFill>
                <a:blip r:embed="rId4"/>
                <a:stretch>
                  <a:fillRect l="-7438"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AADD66A-C732-43D3-8063-8CB3C51CB647}"/>
                  </a:ext>
                </a:extLst>
              </p:cNvPr>
              <p:cNvSpPr txBox="1"/>
              <p:nvPr/>
            </p:nvSpPr>
            <p:spPr>
              <a:xfrm>
                <a:off x="5547949" y="2674569"/>
                <a:ext cx="2269852" cy="461537"/>
              </a:xfrm>
              <a:prstGeom prst="rect">
                <a:avLst/>
              </a:prstGeom>
              <a:noFill/>
            </p:spPr>
            <p:txBody>
              <a:bodyPr wrap="none" rtlCol="0">
                <a:spAutoFit/>
              </a:bodyPr>
              <a:lstStyle/>
              <a:p>
                <a:r>
                  <a:rPr lang="en-GB" dirty="0"/>
                  <a:t>R(</a:t>
                </a:r>
                <a:r>
                  <a:rPr lang="el-GR" dirty="0"/>
                  <a:t>μ</a:t>
                </a:r>
                <a:r>
                  <a:rPr lang="en-GB" dirty="0"/>
                  <a:t>cos</a:t>
                </a:r>
                <a:r>
                  <a:rPr lang="el-GR" dirty="0"/>
                  <a:t>Θ </a:t>
                </a:r>
                <a:r>
                  <a:rPr lang="en-GB" dirty="0"/>
                  <a:t>+ sin</a:t>
                </a:r>
                <a:r>
                  <a:rPr lang="el-GR" dirty="0"/>
                  <a:t>Θ</a:t>
                </a:r>
                <a:r>
                  <a:rPr lang="en-GB" dirty="0"/>
                  <a:t>)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oMath>
                </a14:m>
                <a:r>
                  <a:rPr lang="en-GB" dirty="0"/>
                  <a:t> </a:t>
                </a:r>
                <a:endParaRPr lang="en-GB" baseline="-25000" dirty="0"/>
              </a:p>
            </p:txBody>
          </p:sp>
        </mc:Choice>
        <mc:Fallback xmlns="">
          <p:sp>
            <p:nvSpPr>
              <p:cNvPr id="18" name="TextBox 17">
                <a:extLst>
                  <a:ext uri="{FF2B5EF4-FFF2-40B4-BE49-F238E27FC236}">
                    <a16:creationId xmlns:a16="http://schemas.microsoft.com/office/drawing/2014/main" id="{8AADD66A-C732-43D3-8063-8CB3C51CB647}"/>
                  </a:ext>
                </a:extLst>
              </p:cNvPr>
              <p:cNvSpPr txBox="1">
                <a:spLocks noRot="1" noChangeAspect="1" noMove="1" noResize="1" noEditPoints="1" noAdjustHandles="1" noChangeArrowheads="1" noChangeShapeType="1" noTextEdit="1"/>
              </p:cNvSpPr>
              <p:nvPr/>
            </p:nvSpPr>
            <p:spPr>
              <a:xfrm>
                <a:off x="5547949" y="2674569"/>
                <a:ext cx="2269852" cy="461537"/>
              </a:xfrm>
              <a:prstGeom prst="rect">
                <a:avLst/>
              </a:prstGeom>
              <a:blipFill>
                <a:blip r:embed="rId5"/>
                <a:stretch>
                  <a:fillRect l="-2151" b="-9333"/>
                </a:stretch>
              </a:blipFill>
            </p:spPr>
            <p:txBody>
              <a:bodyPr/>
              <a:lstStyle/>
              <a:p>
                <a:r>
                  <a:rPr lang="en-GB">
                    <a:noFill/>
                  </a:rPr>
                  <a:t> </a:t>
                </a:r>
              </a:p>
            </p:txBody>
          </p:sp>
        </mc:Fallback>
      </mc:AlternateContent>
      <p:sp>
        <p:nvSpPr>
          <p:cNvPr id="19" name="TextBox 18">
            <a:extLst>
              <a:ext uri="{FF2B5EF4-FFF2-40B4-BE49-F238E27FC236}">
                <a16:creationId xmlns:a16="http://schemas.microsoft.com/office/drawing/2014/main" id="{B9565EF4-9A86-4EB2-AF4A-4680CC9E56FF}"/>
              </a:ext>
            </a:extLst>
          </p:cNvPr>
          <p:cNvSpPr txBox="1"/>
          <p:nvPr/>
        </p:nvSpPr>
        <p:spPr>
          <a:xfrm>
            <a:off x="5435058" y="3547423"/>
            <a:ext cx="2189702" cy="369332"/>
          </a:xfrm>
          <a:prstGeom prst="rect">
            <a:avLst/>
          </a:prstGeom>
          <a:noFill/>
        </p:spPr>
        <p:txBody>
          <a:bodyPr wrap="none" rtlCol="0">
            <a:spAutoFit/>
          </a:bodyPr>
          <a:lstStyle/>
          <a:p>
            <a:r>
              <a:rPr lang="en-GB" dirty="0"/>
              <a:t>R(cos</a:t>
            </a:r>
            <a:r>
              <a:rPr lang="el-GR" dirty="0"/>
              <a:t>Θ</a:t>
            </a:r>
            <a:r>
              <a:rPr lang="en-GB" dirty="0"/>
              <a:t> – </a:t>
            </a:r>
            <a:r>
              <a:rPr lang="el-GR" dirty="0"/>
              <a:t>μ</a:t>
            </a:r>
            <a:r>
              <a:rPr lang="en-GB" dirty="0"/>
              <a:t>sin</a:t>
            </a:r>
            <a:r>
              <a:rPr lang="el-GR" dirty="0"/>
              <a:t>Θ</a:t>
            </a:r>
            <a:r>
              <a:rPr lang="en-GB" dirty="0"/>
              <a:t>) = mg</a:t>
            </a:r>
            <a:endParaRPr lang="en-GB" baseline="-25000" dirty="0"/>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EDEEA8E-32D3-4D5C-8D8B-627E481C8817}"/>
                  </a:ext>
                </a:extLst>
              </p:cNvPr>
              <p:cNvSpPr txBox="1"/>
              <p:nvPr/>
            </p:nvSpPr>
            <p:spPr>
              <a:xfrm>
                <a:off x="5435058" y="3969713"/>
                <a:ext cx="2316660" cy="621517"/>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n-GB" dirty="0"/>
                          <m:t>R</m:t>
                        </m:r>
                        <m:r>
                          <m:rPr>
                            <m:nor/>
                          </m:rPr>
                          <a:rPr lang="en-GB" dirty="0"/>
                          <m:t>(</m:t>
                        </m:r>
                        <m:r>
                          <m:rPr>
                            <m:nor/>
                          </m:rPr>
                          <a:rPr lang="el-GR" dirty="0"/>
                          <m:t>μ</m:t>
                        </m:r>
                        <m:r>
                          <m:rPr>
                            <m:nor/>
                          </m:rPr>
                          <a:rPr lang="en-GB" dirty="0"/>
                          <m:t>cos</m:t>
                        </m:r>
                        <m:r>
                          <m:rPr>
                            <m:nor/>
                          </m:rPr>
                          <a:rPr lang="el-GR" dirty="0"/>
                          <m:t>Θ</m:t>
                        </m:r>
                        <m:r>
                          <m:rPr>
                            <m:nor/>
                          </m:rPr>
                          <a:rPr lang="el-GR" dirty="0"/>
                          <m:t> </m:t>
                        </m:r>
                        <m:r>
                          <m:rPr>
                            <m:nor/>
                          </m:rPr>
                          <a:rPr lang="en-GB" dirty="0"/>
                          <m:t>+ </m:t>
                        </m:r>
                        <m:r>
                          <m:rPr>
                            <m:nor/>
                          </m:rPr>
                          <a:rPr lang="en-GB" dirty="0"/>
                          <m:t>sin</m:t>
                        </m:r>
                        <m:r>
                          <m:rPr>
                            <m:nor/>
                          </m:rPr>
                          <a:rPr lang="el-GR" dirty="0"/>
                          <m:t>Θ</m:t>
                        </m:r>
                        <m:r>
                          <m:rPr>
                            <m:nor/>
                          </m:rPr>
                          <a:rPr lang="en-GB" dirty="0"/>
                          <m:t>)</m:t>
                        </m:r>
                      </m:num>
                      <m:den>
                        <m:r>
                          <m:rPr>
                            <m:nor/>
                          </m:rPr>
                          <a:rPr lang="en-GB" dirty="0"/>
                          <m:t>R</m:t>
                        </m:r>
                        <m:r>
                          <m:rPr>
                            <m:nor/>
                          </m:rPr>
                          <a:rPr lang="en-GB" dirty="0"/>
                          <m:t>(</m:t>
                        </m:r>
                        <m:r>
                          <m:rPr>
                            <m:nor/>
                          </m:rPr>
                          <a:rPr lang="en-GB" dirty="0"/>
                          <m:t>cos</m:t>
                        </m:r>
                        <m:r>
                          <m:rPr>
                            <m:nor/>
                          </m:rPr>
                          <a:rPr lang="el-GR" dirty="0"/>
                          <m:t>Θ</m:t>
                        </m:r>
                        <m:r>
                          <m:rPr>
                            <m:nor/>
                          </m:rPr>
                          <a:rPr lang="en-GB" dirty="0"/>
                          <m:t> – </m:t>
                        </m:r>
                        <m:r>
                          <m:rPr>
                            <m:nor/>
                          </m:rPr>
                          <a:rPr lang="el-GR" dirty="0"/>
                          <m:t>μ</m:t>
                        </m:r>
                        <m:r>
                          <m:rPr>
                            <m:nor/>
                          </m:rPr>
                          <a:rPr lang="en-GB" dirty="0"/>
                          <m:t>sin</m:t>
                        </m:r>
                        <m:r>
                          <m:rPr>
                            <m:nor/>
                          </m:rPr>
                          <a:rPr lang="el-GR" dirty="0"/>
                          <m:t>Θ</m:t>
                        </m:r>
                        <m:r>
                          <m:rPr>
                            <m:nor/>
                          </m:rPr>
                          <a:rPr lang="en-GB" dirty="0"/>
                          <m:t>)</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num>
                      <m:den>
                        <m:r>
                          <m:rPr>
                            <m:sty m:val="p"/>
                          </m:rPr>
                          <a:rPr lang="en-GB" b="0" i="0" smtClean="0">
                            <a:latin typeface="Cambria Math" panose="02040503050406030204" pitchFamily="18" charset="0"/>
                          </a:rPr>
                          <m:t>mg</m:t>
                        </m:r>
                        <m:r>
                          <a:rPr lang="en-GB">
                            <a:latin typeface="Cambria Math" panose="02040503050406030204" pitchFamily="18" charset="0"/>
                          </a:rPr>
                          <m:t> </m:t>
                        </m:r>
                      </m:den>
                    </m:f>
                  </m:oMath>
                </a14:m>
                <a:r>
                  <a:rPr lang="en-GB" dirty="0"/>
                  <a:t> </a:t>
                </a:r>
                <a:endParaRPr lang="en-GB" baseline="-25000" dirty="0"/>
              </a:p>
            </p:txBody>
          </p:sp>
        </mc:Choice>
        <mc:Fallback xmlns="">
          <p:sp>
            <p:nvSpPr>
              <p:cNvPr id="20" name="TextBox 19">
                <a:extLst>
                  <a:ext uri="{FF2B5EF4-FFF2-40B4-BE49-F238E27FC236}">
                    <a16:creationId xmlns:a16="http://schemas.microsoft.com/office/drawing/2014/main" id="{1EDEEA8E-32D3-4D5C-8D8B-627E481C8817}"/>
                  </a:ext>
                </a:extLst>
              </p:cNvPr>
              <p:cNvSpPr txBox="1">
                <a:spLocks noRot="1" noChangeAspect="1" noMove="1" noResize="1" noEditPoints="1" noAdjustHandles="1" noChangeArrowheads="1" noChangeShapeType="1" noTextEdit="1"/>
              </p:cNvSpPr>
              <p:nvPr/>
            </p:nvSpPr>
            <p:spPr>
              <a:xfrm>
                <a:off x="5435058" y="3969713"/>
                <a:ext cx="2316660" cy="62151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D106A87-6E03-4987-BEBB-F9E5E5F953D9}"/>
                  </a:ext>
                </a:extLst>
              </p:cNvPr>
              <p:cNvSpPr txBox="1"/>
              <p:nvPr/>
            </p:nvSpPr>
            <p:spPr>
              <a:xfrm>
                <a:off x="5645852" y="4604755"/>
                <a:ext cx="1895071" cy="568104"/>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l-GR" dirty="0"/>
                          <m:t>μ</m:t>
                        </m:r>
                        <m:r>
                          <m:rPr>
                            <m:nor/>
                          </m:rPr>
                          <a:rPr lang="en-GB" dirty="0"/>
                          <m:t>cos</m:t>
                        </m:r>
                        <m:r>
                          <m:rPr>
                            <m:nor/>
                          </m:rPr>
                          <a:rPr lang="el-GR" dirty="0"/>
                          <m:t>Θ</m:t>
                        </m:r>
                        <m:r>
                          <m:rPr>
                            <m:nor/>
                          </m:rPr>
                          <a:rPr lang="el-GR" dirty="0"/>
                          <m:t> </m:t>
                        </m:r>
                        <m:r>
                          <m:rPr>
                            <m:nor/>
                          </m:rPr>
                          <a:rPr lang="en-GB" dirty="0"/>
                          <m:t>+ </m:t>
                        </m:r>
                        <m:r>
                          <m:rPr>
                            <m:nor/>
                          </m:rPr>
                          <a:rPr lang="en-GB" dirty="0"/>
                          <m:t>sin</m:t>
                        </m:r>
                        <m:r>
                          <m:rPr>
                            <m:nor/>
                          </m:rPr>
                          <a:rPr lang="el-GR" dirty="0"/>
                          <m:t>Θ</m:t>
                        </m:r>
                      </m:num>
                      <m:den>
                        <m:r>
                          <m:rPr>
                            <m:nor/>
                          </m:rPr>
                          <a:rPr lang="en-GB" dirty="0"/>
                          <m:t>cos</m:t>
                        </m:r>
                        <m:r>
                          <m:rPr>
                            <m:nor/>
                          </m:rPr>
                          <a:rPr lang="el-GR" dirty="0"/>
                          <m:t>Θ</m:t>
                        </m:r>
                        <m:r>
                          <m:rPr>
                            <m:nor/>
                          </m:rPr>
                          <a:rPr lang="en-GB" dirty="0"/>
                          <m:t> – </m:t>
                        </m:r>
                        <m:r>
                          <m:rPr>
                            <m:nor/>
                          </m:rPr>
                          <a:rPr lang="el-GR" dirty="0"/>
                          <m:t>μ</m:t>
                        </m:r>
                        <m:r>
                          <m:rPr>
                            <m:nor/>
                          </m:rPr>
                          <a:rPr lang="en-GB" dirty="0"/>
                          <m:t>sin</m:t>
                        </m:r>
                        <m:r>
                          <m:rPr>
                            <m:nor/>
                          </m:rPr>
                          <a:rPr lang="el-GR" dirty="0"/>
                          <m:t>Θ</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b="0" i="0" smtClean="0">
                            <a:latin typeface="Cambria Math" panose="02040503050406030204" pitchFamily="18" charset="0"/>
                          </a:rPr>
                          <m:t>rg</m:t>
                        </m:r>
                        <m:r>
                          <a:rPr lang="en-GB">
                            <a:latin typeface="Cambria Math" panose="02040503050406030204" pitchFamily="18" charset="0"/>
                          </a:rPr>
                          <m:t> </m:t>
                        </m:r>
                      </m:den>
                    </m:f>
                  </m:oMath>
                </a14:m>
                <a:r>
                  <a:rPr lang="en-GB" dirty="0"/>
                  <a:t> </a:t>
                </a:r>
                <a:endParaRPr lang="en-GB" baseline="-25000" dirty="0"/>
              </a:p>
            </p:txBody>
          </p:sp>
        </mc:Choice>
        <mc:Fallback xmlns="">
          <p:sp>
            <p:nvSpPr>
              <p:cNvPr id="21" name="TextBox 20">
                <a:extLst>
                  <a:ext uri="{FF2B5EF4-FFF2-40B4-BE49-F238E27FC236}">
                    <a16:creationId xmlns:a16="http://schemas.microsoft.com/office/drawing/2014/main" id="{7D106A87-6E03-4987-BEBB-F9E5E5F953D9}"/>
                  </a:ext>
                </a:extLst>
              </p:cNvPr>
              <p:cNvSpPr txBox="1">
                <a:spLocks noRot="1" noChangeAspect="1" noMove="1" noResize="1" noEditPoints="1" noAdjustHandles="1" noChangeArrowheads="1" noChangeShapeType="1" noTextEdit="1"/>
              </p:cNvSpPr>
              <p:nvPr/>
            </p:nvSpPr>
            <p:spPr>
              <a:xfrm>
                <a:off x="5645852" y="4604755"/>
                <a:ext cx="1895071" cy="56810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0F0A837-B92B-40E2-AB1F-F5541F80C1A3}"/>
                  </a:ext>
                </a:extLst>
              </p:cNvPr>
              <p:cNvSpPr txBox="1"/>
              <p:nvPr/>
            </p:nvSpPr>
            <p:spPr>
              <a:xfrm>
                <a:off x="2398625" y="5326323"/>
                <a:ext cx="3149324" cy="369332"/>
              </a:xfrm>
              <a:prstGeom prst="rect">
                <a:avLst/>
              </a:prstGeom>
              <a:noFill/>
            </p:spPr>
            <p:txBody>
              <a:bodyPr wrap="none" rtlCol="0">
                <a:spAutoFit/>
              </a:bodyPr>
              <a:lstStyle/>
              <a:p>
                <a:r>
                  <a:rPr lang="en-GB" dirty="0"/>
                  <a:t>Divide top and bottom by </a:t>
                </a:r>
                <a14:m>
                  <m:oMath xmlns:m="http://schemas.openxmlformats.org/officeDocument/2006/math">
                    <m:r>
                      <m:rPr>
                        <m:nor/>
                      </m:rPr>
                      <a:rPr lang="en-GB" dirty="0"/>
                      <m:t>cos</m:t>
                    </m:r>
                    <m:r>
                      <m:rPr>
                        <m:nor/>
                      </m:rPr>
                      <a:rPr lang="el-GR" dirty="0"/>
                      <m:t>Θ</m:t>
                    </m:r>
                  </m:oMath>
                </a14:m>
                <a:r>
                  <a:rPr lang="en-GB" dirty="0"/>
                  <a:t> </a:t>
                </a:r>
                <a:endParaRPr lang="en-GB" baseline="-25000" dirty="0"/>
              </a:p>
            </p:txBody>
          </p:sp>
        </mc:Choice>
        <mc:Fallback xmlns="">
          <p:sp>
            <p:nvSpPr>
              <p:cNvPr id="22" name="TextBox 21">
                <a:extLst>
                  <a:ext uri="{FF2B5EF4-FFF2-40B4-BE49-F238E27FC236}">
                    <a16:creationId xmlns:a16="http://schemas.microsoft.com/office/drawing/2014/main" id="{E0F0A837-B92B-40E2-AB1F-F5541F80C1A3}"/>
                  </a:ext>
                </a:extLst>
              </p:cNvPr>
              <p:cNvSpPr txBox="1">
                <a:spLocks noRot="1" noChangeAspect="1" noMove="1" noResize="1" noEditPoints="1" noAdjustHandles="1" noChangeArrowheads="1" noChangeShapeType="1" noTextEdit="1"/>
              </p:cNvSpPr>
              <p:nvPr/>
            </p:nvSpPr>
            <p:spPr>
              <a:xfrm>
                <a:off x="2398625" y="5326323"/>
                <a:ext cx="3149324" cy="369332"/>
              </a:xfrm>
              <a:prstGeom prst="rect">
                <a:avLst/>
              </a:prstGeom>
              <a:blipFill>
                <a:blip r:embed="rId8"/>
                <a:stretch>
                  <a:fillRect l="-1547"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67F66E25-4118-4234-B03F-BA009481B7E5}"/>
                  </a:ext>
                </a:extLst>
              </p:cNvPr>
              <p:cNvSpPr txBox="1"/>
              <p:nvPr/>
            </p:nvSpPr>
            <p:spPr>
              <a:xfrm>
                <a:off x="5879610" y="5227738"/>
                <a:ext cx="1606530" cy="566502"/>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l-GR" dirty="0"/>
                          <m:t>μ</m:t>
                        </m:r>
                        <m:r>
                          <m:rPr>
                            <m:nor/>
                          </m:rPr>
                          <a:rPr lang="el-GR" dirty="0"/>
                          <m:t> </m:t>
                        </m:r>
                        <m:r>
                          <m:rPr>
                            <m:nor/>
                          </m:rPr>
                          <a:rPr lang="en-GB" dirty="0"/>
                          <m:t>+ </m:t>
                        </m:r>
                        <m:r>
                          <m:rPr>
                            <m:nor/>
                          </m:rPr>
                          <a:rPr lang="en-GB" b="0" i="0" dirty="0" smtClean="0"/>
                          <m:t>ta</m:t>
                        </m:r>
                        <m:r>
                          <m:rPr>
                            <m:nor/>
                          </m:rPr>
                          <a:rPr lang="en-GB" dirty="0"/>
                          <m:t>n</m:t>
                        </m:r>
                        <m:r>
                          <m:rPr>
                            <m:nor/>
                          </m:rPr>
                          <a:rPr lang="el-GR" dirty="0"/>
                          <m:t>Θ</m:t>
                        </m:r>
                      </m:num>
                      <m:den>
                        <m:r>
                          <m:rPr>
                            <m:nor/>
                          </m:rPr>
                          <a:rPr lang="en-GB" b="0" i="0" smtClean="0">
                            <a:latin typeface="Cambria Math" panose="02040503050406030204" pitchFamily="18" charset="0"/>
                          </a:rPr>
                          <m:t>1</m:t>
                        </m:r>
                        <m:r>
                          <m:rPr>
                            <m:nor/>
                          </m:rPr>
                          <a:rPr lang="en-GB" dirty="0"/>
                          <m:t> – </m:t>
                        </m:r>
                        <m:r>
                          <m:rPr>
                            <m:nor/>
                          </m:rPr>
                          <a:rPr lang="el-GR" dirty="0"/>
                          <m:t>μ</m:t>
                        </m:r>
                        <m:r>
                          <m:rPr>
                            <m:nor/>
                          </m:rPr>
                          <a:rPr lang="en-GB" b="0" i="0" dirty="0" smtClean="0"/>
                          <m:t>tan</m:t>
                        </m:r>
                        <m:r>
                          <m:rPr>
                            <m:nor/>
                          </m:rPr>
                          <a:rPr lang="el-GR" dirty="0"/>
                          <m:t>Θ</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b="0" i="0" smtClean="0">
                            <a:latin typeface="Cambria Math" panose="02040503050406030204" pitchFamily="18" charset="0"/>
                          </a:rPr>
                          <m:t>rg</m:t>
                        </m:r>
                        <m:r>
                          <a:rPr lang="en-GB">
                            <a:latin typeface="Cambria Math" panose="02040503050406030204" pitchFamily="18" charset="0"/>
                          </a:rPr>
                          <m:t> </m:t>
                        </m:r>
                      </m:den>
                    </m:f>
                  </m:oMath>
                </a14:m>
                <a:r>
                  <a:rPr lang="en-GB" dirty="0"/>
                  <a:t> </a:t>
                </a:r>
                <a:endParaRPr lang="en-GB" baseline="-25000" dirty="0"/>
              </a:p>
            </p:txBody>
          </p:sp>
        </mc:Choice>
        <mc:Fallback xmlns="">
          <p:sp>
            <p:nvSpPr>
              <p:cNvPr id="23" name="TextBox 22">
                <a:extLst>
                  <a:ext uri="{FF2B5EF4-FFF2-40B4-BE49-F238E27FC236}">
                    <a16:creationId xmlns:a16="http://schemas.microsoft.com/office/drawing/2014/main" id="{67F66E25-4118-4234-B03F-BA009481B7E5}"/>
                  </a:ext>
                </a:extLst>
              </p:cNvPr>
              <p:cNvSpPr txBox="1">
                <a:spLocks noRot="1" noChangeAspect="1" noMove="1" noResize="1" noEditPoints="1" noAdjustHandles="1" noChangeArrowheads="1" noChangeShapeType="1" noTextEdit="1"/>
              </p:cNvSpPr>
              <p:nvPr/>
            </p:nvSpPr>
            <p:spPr>
              <a:xfrm>
                <a:off x="5879610" y="5227738"/>
                <a:ext cx="1606530" cy="566502"/>
              </a:xfrm>
              <a:prstGeom prst="rect">
                <a:avLst/>
              </a:prstGeom>
              <a:blipFill>
                <a:blip r:embed="rId9"/>
                <a:stretch>
                  <a:fillRect b="-1087"/>
                </a:stretch>
              </a:blipFill>
            </p:spPr>
            <p:txBody>
              <a:bodyPr/>
              <a:lstStyle/>
              <a:p>
                <a:r>
                  <a:rPr lang="en-GB">
                    <a:noFill/>
                  </a:rPr>
                  <a:t> </a:t>
                </a:r>
              </a:p>
            </p:txBody>
          </p:sp>
        </mc:Fallback>
      </mc:AlternateContent>
      <p:sp>
        <p:nvSpPr>
          <p:cNvPr id="24" name="TextBox 23">
            <a:extLst>
              <a:ext uri="{FF2B5EF4-FFF2-40B4-BE49-F238E27FC236}">
                <a16:creationId xmlns:a16="http://schemas.microsoft.com/office/drawing/2014/main" id="{8DF81449-BA43-4829-9D0A-90D6FCDFCC81}"/>
              </a:ext>
            </a:extLst>
          </p:cNvPr>
          <p:cNvSpPr txBox="1"/>
          <p:nvPr/>
        </p:nvSpPr>
        <p:spPr>
          <a:xfrm>
            <a:off x="3594736" y="4280471"/>
            <a:ext cx="1758302" cy="369332"/>
          </a:xfrm>
          <a:prstGeom prst="rect">
            <a:avLst/>
          </a:prstGeom>
          <a:noFill/>
        </p:spPr>
        <p:txBody>
          <a:bodyPr wrap="none" rtlCol="0">
            <a:spAutoFit/>
          </a:bodyPr>
          <a:lstStyle/>
          <a:p>
            <a:r>
              <a:rPr lang="en-GB" dirty="0"/>
              <a:t>Divide equations</a:t>
            </a:r>
            <a:endParaRPr lang="en-GB" baseline="-25000" dirty="0"/>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5E8F710A-BEA2-44FC-BC94-D4D4712C3209}"/>
                  </a:ext>
                </a:extLst>
              </p:cNvPr>
              <p:cNvSpPr txBox="1"/>
              <p:nvPr/>
            </p:nvSpPr>
            <p:spPr>
              <a:xfrm>
                <a:off x="0" y="1354663"/>
                <a:ext cx="8315325" cy="461665"/>
              </a:xfrm>
              <a:prstGeom prst="rect">
                <a:avLst/>
              </a:prstGeom>
              <a:noFill/>
            </p:spPr>
            <p:txBody>
              <a:bodyPr wrap="square" rtlCol="0">
                <a:spAutoFit/>
              </a:bodyPr>
              <a:lstStyle/>
              <a:p>
                <a:r>
                  <a:rPr lang="en-GB" sz="2400" dirty="0"/>
                  <a:t>For maximum speed friction (</a:t>
                </a:r>
                <a14:m>
                  <m:oMath xmlns:m="http://schemas.openxmlformats.org/officeDocument/2006/math">
                    <m:r>
                      <m:rPr>
                        <m:nor/>
                      </m:rPr>
                      <a:rPr lang="el-GR" sz="2400" dirty="0"/>
                      <m:t>μ</m:t>
                    </m:r>
                  </m:oMath>
                </a14:m>
                <a:r>
                  <a:rPr lang="en-GB" sz="2400" dirty="0"/>
                  <a:t>R) works down the slope</a:t>
                </a:r>
              </a:p>
            </p:txBody>
          </p:sp>
        </mc:Choice>
        <mc:Fallback xmlns="">
          <p:sp>
            <p:nvSpPr>
              <p:cNvPr id="25" name="TextBox 24">
                <a:extLst>
                  <a:ext uri="{FF2B5EF4-FFF2-40B4-BE49-F238E27FC236}">
                    <a16:creationId xmlns:a16="http://schemas.microsoft.com/office/drawing/2014/main" id="{5E8F710A-BEA2-44FC-BC94-D4D4712C3209}"/>
                  </a:ext>
                </a:extLst>
              </p:cNvPr>
              <p:cNvSpPr txBox="1">
                <a:spLocks noRot="1" noChangeAspect="1" noMove="1" noResize="1" noEditPoints="1" noAdjustHandles="1" noChangeArrowheads="1" noChangeShapeType="1" noTextEdit="1"/>
              </p:cNvSpPr>
              <p:nvPr/>
            </p:nvSpPr>
            <p:spPr>
              <a:xfrm>
                <a:off x="0" y="1354663"/>
                <a:ext cx="8315325" cy="461665"/>
              </a:xfrm>
              <a:prstGeom prst="rect">
                <a:avLst/>
              </a:prstGeom>
              <a:blipFill>
                <a:blip r:embed="rId10"/>
                <a:stretch>
                  <a:fillRect l="-1100" t="-10526" b="-289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328EA38B-488A-4F2B-A88D-05D407C7185B}"/>
                  </a:ext>
                </a:extLst>
              </p:cNvPr>
              <p:cNvSpPr txBox="1"/>
              <p:nvPr/>
            </p:nvSpPr>
            <p:spPr>
              <a:xfrm>
                <a:off x="5788641" y="5737310"/>
                <a:ext cx="1983300" cy="566502"/>
              </a:xfrm>
              <a:prstGeom prst="rect">
                <a:avLst/>
              </a:prstGeom>
              <a:noFill/>
            </p:spPr>
            <p:txBody>
              <a:bodyPr wrap="none" rtlCol="0">
                <a:spAutoFit/>
              </a:bodyPr>
              <a:lstStyle/>
              <a:p>
                <a14:m>
                  <m:oMath xmlns:m="http://schemas.openxmlformats.org/officeDocument/2006/math">
                    <m:r>
                      <m:rPr>
                        <m:sty m:val="p"/>
                      </m:rPr>
                      <a:rPr lang="en-GB">
                        <a:latin typeface="Cambria Math" panose="02040503050406030204" pitchFamily="18" charset="0"/>
                      </a:rPr>
                      <m:t>v</m:t>
                    </m:r>
                    <m:r>
                      <a:rPr lang="en-GB" baseline="30000">
                        <a:latin typeface="Cambria Math" panose="02040503050406030204" pitchFamily="18" charset="0"/>
                      </a:rPr>
                      <m:t>2</m:t>
                    </m:r>
                    <m:r>
                      <a:rPr lang="en-GB" i="1" baseline="30000">
                        <a:latin typeface="Cambria Math" panose="02040503050406030204" pitchFamily="18" charset="0"/>
                      </a:rPr>
                      <m:t> </m:t>
                    </m:r>
                  </m:oMath>
                </a14:m>
                <a:r>
                  <a:rPr lang="en-GB" dirty="0"/>
                  <a:t> = </a:t>
                </a:r>
                <a:r>
                  <a:rPr lang="en-GB" dirty="0" err="1"/>
                  <a:t>rg</a:t>
                </a:r>
                <a:r>
                  <a:rPr lang="en-GB" dirty="0"/>
                  <a:t>(</a:t>
                </a:r>
                <a14:m>
                  <m:oMath xmlns:m="http://schemas.openxmlformats.org/officeDocument/2006/math">
                    <m:f>
                      <m:fPr>
                        <m:ctrlPr>
                          <a:rPr lang="en-GB" i="1" smtClean="0">
                            <a:latin typeface="Cambria Math" panose="02040503050406030204" pitchFamily="18" charset="0"/>
                          </a:rPr>
                        </m:ctrlPr>
                      </m:fPr>
                      <m:num>
                        <m:r>
                          <m:rPr>
                            <m:nor/>
                          </m:rPr>
                          <a:rPr lang="el-GR" dirty="0"/>
                          <m:t>μ</m:t>
                        </m:r>
                        <m:r>
                          <m:rPr>
                            <m:nor/>
                          </m:rPr>
                          <a:rPr lang="el-GR" dirty="0"/>
                          <m:t> </m:t>
                        </m:r>
                        <m:r>
                          <m:rPr>
                            <m:nor/>
                          </m:rPr>
                          <a:rPr lang="en-GB" dirty="0"/>
                          <m:t>+ </m:t>
                        </m:r>
                        <m:r>
                          <m:rPr>
                            <m:nor/>
                          </m:rPr>
                          <a:rPr lang="en-GB" b="0" i="0" dirty="0" smtClean="0"/>
                          <m:t>ta</m:t>
                        </m:r>
                        <m:r>
                          <m:rPr>
                            <m:nor/>
                          </m:rPr>
                          <a:rPr lang="en-GB" dirty="0"/>
                          <m:t>n</m:t>
                        </m:r>
                        <m:r>
                          <m:rPr>
                            <m:nor/>
                          </m:rPr>
                          <a:rPr lang="el-GR" dirty="0"/>
                          <m:t>Θ</m:t>
                        </m:r>
                      </m:num>
                      <m:den>
                        <m:r>
                          <m:rPr>
                            <m:nor/>
                          </m:rPr>
                          <a:rPr lang="en-GB" b="0" i="0" smtClean="0">
                            <a:latin typeface="Cambria Math" panose="02040503050406030204" pitchFamily="18" charset="0"/>
                          </a:rPr>
                          <m:t>1</m:t>
                        </m:r>
                        <m:r>
                          <m:rPr>
                            <m:nor/>
                          </m:rPr>
                          <a:rPr lang="en-GB" dirty="0"/>
                          <m:t> – </m:t>
                        </m:r>
                        <m:r>
                          <m:rPr>
                            <m:nor/>
                          </m:rPr>
                          <a:rPr lang="el-GR" dirty="0"/>
                          <m:t>μ</m:t>
                        </m:r>
                        <m:r>
                          <m:rPr>
                            <m:nor/>
                          </m:rPr>
                          <a:rPr lang="en-GB" b="0" i="0" dirty="0" smtClean="0"/>
                          <m:t>tan</m:t>
                        </m:r>
                        <m:r>
                          <m:rPr>
                            <m:nor/>
                          </m:rPr>
                          <a:rPr lang="el-GR" dirty="0"/>
                          <m:t>Θ</m:t>
                        </m:r>
                      </m:den>
                    </m:f>
                    <m:r>
                      <a:rPr lang="en-GB" b="0" i="1" smtClean="0">
                        <a:latin typeface="Cambria Math" panose="02040503050406030204" pitchFamily="18" charset="0"/>
                      </a:rPr>
                      <m:t> )</m:t>
                    </m:r>
                  </m:oMath>
                </a14:m>
                <a:endParaRPr lang="en-GB" baseline="-25000" dirty="0"/>
              </a:p>
            </p:txBody>
          </p:sp>
        </mc:Choice>
        <mc:Fallback xmlns="">
          <p:sp>
            <p:nvSpPr>
              <p:cNvPr id="26" name="TextBox 25">
                <a:extLst>
                  <a:ext uri="{FF2B5EF4-FFF2-40B4-BE49-F238E27FC236}">
                    <a16:creationId xmlns:a16="http://schemas.microsoft.com/office/drawing/2014/main" id="{328EA38B-488A-4F2B-A88D-05D407C7185B}"/>
                  </a:ext>
                </a:extLst>
              </p:cNvPr>
              <p:cNvSpPr txBox="1">
                <a:spLocks noRot="1" noChangeAspect="1" noMove="1" noResize="1" noEditPoints="1" noAdjustHandles="1" noChangeArrowheads="1" noChangeShapeType="1" noTextEdit="1"/>
              </p:cNvSpPr>
              <p:nvPr/>
            </p:nvSpPr>
            <p:spPr>
              <a:xfrm>
                <a:off x="5788641" y="5737310"/>
                <a:ext cx="1983300" cy="56650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8EAFD6F-F050-4080-88DF-495B9E22712B}"/>
                  </a:ext>
                </a:extLst>
              </p:cNvPr>
              <p:cNvSpPr txBox="1"/>
              <p:nvPr/>
            </p:nvSpPr>
            <p:spPr>
              <a:xfrm>
                <a:off x="5706055" y="6246882"/>
                <a:ext cx="2148473" cy="656013"/>
              </a:xfrm>
              <a:prstGeom prst="rect">
                <a:avLst/>
              </a:prstGeom>
              <a:noFill/>
            </p:spPr>
            <p:txBody>
              <a:bodyPr wrap="none" rtlCol="0">
                <a:spAutoFit/>
              </a:bodyPr>
              <a:lstStyle/>
              <a:p>
                <a14:m>
                  <m:oMath xmlns:m="http://schemas.openxmlformats.org/officeDocument/2006/math">
                    <m:r>
                      <m:rPr>
                        <m:sty m:val="p"/>
                      </m:rPr>
                      <a:rPr lang="en-GB">
                        <a:latin typeface="Cambria Math" panose="02040503050406030204" pitchFamily="18" charset="0"/>
                      </a:rPr>
                      <m:t>v</m:t>
                    </m:r>
                    <m:r>
                      <a:rPr lang="en-GB" i="1" baseline="30000">
                        <a:latin typeface="Cambria Math" panose="02040503050406030204" pitchFamily="18" charset="0"/>
                      </a:rPr>
                      <m:t> </m:t>
                    </m:r>
                  </m:oMath>
                </a14:m>
                <a:r>
                  <a:rPr lang="en-GB" dirty="0"/>
                  <a:t> = </a:t>
                </a:r>
                <a14:m>
                  <m:oMath xmlns:m="http://schemas.openxmlformats.org/officeDocument/2006/math">
                    <m:rad>
                      <m:radPr>
                        <m:degHide m:val="on"/>
                        <m:ctrlPr>
                          <a:rPr lang="en-GB" i="1" smtClean="0">
                            <a:latin typeface="Cambria Math" panose="02040503050406030204" pitchFamily="18" charset="0"/>
                          </a:rPr>
                        </m:ctrlPr>
                      </m:radPr>
                      <m:deg/>
                      <m:e>
                        <m:r>
                          <m:rPr>
                            <m:nor/>
                          </m:rPr>
                          <a:rPr lang="en-GB" dirty="0"/>
                          <m:t>rg</m:t>
                        </m:r>
                        <m:r>
                          <m:rPr>
                            <m:nor/>
                          </m:rPr>
                          <a:rPr lang="en-GB" dirty="0"/>
                          <m:t>(</m:t>
                        </m:r>
                        <m:f>
                          <m:fPr>
                            <m:ctrlPr>
                              <a:rPr lang="en-GB" i="1">
                                <a:latin typeface="Cambria Math" panose="02040503050406030204" pitchFamily="18" charset="0"/>
                              </a:rPr>
                            </m:ctrlPr>
                          </m:fPr>
                          <m:num>
                            <m:r>
                              <m:rPr>
                                <m:nor/>
                              </m:rPr>
                              <a:rPr lang="el-GR" dirty="0"/>
                              <m:t>μ</m:t>
                            </m:r>
                            <m:r>
                              <m:rPr>
                                <m:nor/>
                              </m:rPr>
                              <a:rPr lang="el-GR" dirty="0"/>
                              <m:t> </m:t>
                            </m:r>
                            <m:r>
                              <m:rPr>
                                <m:nor/>
                              </m:rPr>
                              <a:rPr lang="en-GB" dirty="0"/>
                              <m:t>+ </m:t>
                            </m:r>
                            <m:r>
                              <m:rPr>
                                <m:nor/>
                              </m:rPr>
                              <a:rPr lang="en-GB" dirty="0"/>
                              <m:t>tan</m:t>
                            </m:r>
                            <m:r>
                              <m:rPr>
                                <m:nor/>
                              </m:rPr>
                              <a:rPr lang="el-GR" dirty="0"/>
                              <m:t>Θ</m:t>
                            </m:r>
                          </m:num>
                          <m:den>
                            <m:r>
                              <m:rPr>
                                <m:nor/>
                              </m:rPr>
                              <a:rPr lang="en-GB">
                                <a:latin typeface="Cambria Math" panose="02040503050406030204" pitchFamily="18" charset="0"/>
                              </a:rPr>
                              <m:t>1</m:t>
                            </m:r>
                            <m:r>
                              <m:rPr>
                                <m:nor/>
                              </m:rPr>
                              <a:rPr lang="en-GB" dirty="0"/>
                              <m:t> – </m:t>
                            </m:r>
                            <m:r>
                              <m:rPr>
                                <m:nor/>
                              </m:rPr>
                              <a:rPr lang="el-GR" dirty="0"/>
                              <m:t>μ</m:t>
                            </m:r>
                            <m:r>
                              <m:rPr>
                                <m:nor/>
                              </m:rPr>
                              <a:rPr lang="en-GB" dirty="0"/>
                              <m:t>tan</m:t>
                            </m:r>
                            <m:r>
                              <m:rPr>
                                <m:nor/>
                              </m:rPr>
                              <a:rPr lang="el-GR" dirty="0"/>
                              <m:t>Θ</m:t>
                            </m:r>
                          </m:den>
                        </m:f>
                        <m:r>
                          <a:rPr lang="en-GB" i="1">
                            <a:latin typeface="Cambria Math" panose="02040503050406030204" pitchFamily="18" charset="0"/>
                          </a:rPr>
                          <m:t> )</m:t>
                        </m:r>
                        <m:r>
                          <m:rPr>
                            <m:nor/>
                          </m:rPr>
                          <a:rPr lang="en-GB" baseline="-25000" dirty="0"/>
                          <m:t> </m:t>
                        </m:r>
                      </m:e>
                    </m:rad>
                  </m:oMath>
                </a14:m>
                <a:endParaRPr lang="en-GB" baseline="-25000" dirty="0"/>
              </a:p>
            </p:txBody>
          </p:sp>
        </mc:Choice>
        <mc:Fallback xmlns="">
          <p:sp>
            <p:nvSpPr>
              <p:cNvPr id="27" name="TextBox 26">
                <a:extLst>
                  <a:ext uri="{FF2B5EF4-FFF2-40B4-BE49-F238E27FC236}">
                    <a16:creationId xmlns:a16="http://schemas.microsoft.com/office/drawing/2014/main" id="{48EAFD6F-F050-4080-88DF-495B9E22712B}"/>
                  </a:ext>
                </a:extLst>
              </p:cNvPr>
              <p:cNvSpPr txBox="1">
                <a:spLocks noRot="1" noChangeAspect="1" noMove="1" noResize="1" noEditPoints="1" noAdjustHandles="1" noChangeArrowheads="1" noChangeShapeType="1" noTextEdit="1"/>
              </p:cNvSpPr>
              <p:nvPr/>
            </p:nvSpPr>
            <p:spPr>
              <a:xfrm>
                <a:off x="5706055" y="6246882"/>
                <a:ext cx="2148473" cy="656013"/>
              </a:xfrm>
              <a:prstGeom prst="rect">
                <a:avLst/>
              </a:prstGeom>
              <a:blipFill>
                <a:blip r:embed="rId12"/>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83934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2"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958724-7402-4DA6-8A22-E5422CAFB994}"/>
              </a:ext>
            </a:extLst>
          </p:cNvPr>
          <p:cNvPicPr>
            <a:picLocks noChangeAspect="1"/>
          </p:cNvPicPr>
          <p:nvPr/>
        </p:nvPicPr>
        <p:blipFill>
          <a:blip r:embed="rId2"/>
          <a:stretch>
            <a:fillRect/>
          </a:stretch>
        </p:blipFill>
        <p:spPr>
          <a:xfrm>
            <a:off x="451364" y="3046573"/>
            <a:ext cx="3228975" cy="1476375"/>
          </a:xfrm>
          <a:prstGeom prst="rect">
            <a:avLst/>
          </a:prstGeom>
        </p:spPr>
      </p:pic>
      <p:cxnSp>
        <p:nvCxnSpPr>
          <p:cNvPr id="6" name="Straight Arrow Connector 5">
            <a:extLst>
              <a:ext uri="{FF2B5EF4-FFF2-40B4-BE49-F238E27FC236}">
                <a16:creationId xmlns:a16="http://schemas.microsoft.com/office/drawing/2014/main" id="{DA910D69-59A3-4DB0-AAE8-8751CB457984}"/>
              </a:ext>
            </a:extLst>
          </p:cNvPr>
          <p:cNvCxnSpPr>
            <a:cxnSpLocks/>
          </p:cNvCxnSpPr>
          <p:nvPr/>
        </p:nvCxnSpPr>
        <p:spPr>
          <a:xfrm>
            <a:off x="1908329" y="3933441"/>
            <a:ext cx="0" cy="8213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45F05B2-8808-41A4-B7D5-6155A9E9E5E0}"/>
              </a:ext>
            </a:extLst>
          </p:cNvPr>
          <p:cNvSpPr txBox="1"/>
          <p:nvPr/>
        </p:nvSpPr>
        <p:spPr>
          <a:xfrm>
            <a:off x="1908329" y="4017296"/>
            <a:ext cx="478016" cy="369332"/>
          </a:xfrm>
          <a:prstGeom prst="rect">
            <a:avLst/>
          </a:prstGeom>
          <a:noFill/>
        </p:spPr>
        <p:txBody>
          <a:bodyPr wrap="none" rtlCol="0">
            <a:spAutoFit/>
          </a:bodyPr>
          <a:lstStyle/>
          <a:p>
            <a:r>
              <a:rPr lang="en-GB" dirty="0"/>
              <a:t>mg</a:t>
            </a:r>
          </a:p>
        </p:txBody>
      </p:sp>
      <p:cxnSp>
        <p:nvCxnSpPr>
          <p:cNvPr id="9" name="Straight Arrow Connector 8">
            <a:extLst>
              <a:ext uri="{FF2B5EF4-FFF2-40B4-BE49-F238E27FC236}">
                <a16:creationId xmlns:a16="http://schemas.microsoft.com/office/drawing/2014/main" id="{989F794C-2669-42B9-9509-34AEB53A6336}"/>
              </a:ext>
            </a:extLst>
          </p:cNvPr>
          <p:cNvCxnSpPr>
            <a:cxnSpLocks/>
          </p:cNvCxnSpPr>
          <p:nvPr/>
        </p:nvCxnSpPr>
        <p:spPr>
          <a:xfrm flipH="1" flipV="1">
            <a:off x="1349160" y="2572096"/>
            <a:ext cx="390293" cy="7747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E707343-6EA3-42C1-88E2-3BAA5910AC2A}"/>
              </a:ext>
            </a:extLst>
          </p:cNvPr>
          <p:cNvSpPr txBox="1"/>
          <p:nvPr/>
        </p:nvSpPr>
        <p:spPr>
          <a:xfrm>
            <a:off x="1039460" y="2774829"/>
            <a:ext cx="309700" cy="369332"/>
          </a:xfrm>
          <a:prstGeom prst="rect">
            <a:avLst/>
          </a:prstGeom>
          <a:noFill/>
        </p:spPr>
        <p:txBody>
          <a:bodyPr wrap="none" rtlCol="0">
            <a:spAutoFit/>
          </a:bodyPr>
          <a:lstStyle/>
          <a:p>
            <a:r>
              <a:rPr lang="en-GB" dirty="0"/>
              <a:t>R</a:t>
            </a:r>
          </a:p>
        </p:txBody>
      </p:sp>
      <p:sp>
        <p:nvSpPr>
          <p:cNvPr id="14" name="TextBox 13">
            <a:extLst>
              <a:ext uri="{FF2B5EF4-FFF2-40B4-BE49-F238E27FC236}">
                <a16:creationId xmlns:a16="http://schemas.microsoft.com/office/drawing/2014/main" id="{AF6F6651-6DAF-43B0-B49C-AEE92EC10751}"/>
              </a:ext>
            </a:extLst>
          </p:cNvPr>
          <p:cNvSpPr txBox="1"/>
          <p:nvPr/>
        </p:nvSpPr>
        <p:spPr>
          <a:xfrm>
            <a:off x="2696008" y="3579241"/>
            <a:ext cx="353045" cy="369332"/>
          </a:xfrm>
          <a:prstGeom prst="rect">
            <a:avLst/>
          </a:prstGeom>
          <a:noFill/>
        </p:spPr>
        <p:txBody>
          <a:bodyPr wrap="none" rtlCol="0">
            <a:spAutoFit/>
          </a:bodyPr>
          <a:lstStyle/>
          <a:p>
            <a:r>
              <a:rPr lang="en-GB" dirty="0"/>
              <a:t>F</a:t>
            </a:r>
            <a:r>
              <a:rPr lang="en-GB" baseline="-25000" dirty="0"/>
              <a:t>c</a:t>
            </a:r>
          </a:p>
        </p:txBody>
      </p:sp>
      <p:cxnSp>
        <p:nvCxnSpPr>
          <p:cNvPr id="15" name="Straight Arrow Connector 14">
            <a:extLst>
              <a:ext uri="{FF2B5EF4-FFF2-40B4-BE49-F238E27FC236}">
                <a16:creationId xmlns:a16="http://schemas.microsoft.com/office/drawing/2014/main" id="{F6D1E4A2-C3E2-4AEB-A48C-4EF8819F905B}"/>
              </a:ext>
            </a:extLst>
          </p:cNvPr>
          <p:cNvCxnSpPr/>
          <p:nvPr/>
        </p:nvCxnSpPr>
        <p:spPr>
          <a:xfrm>
            <a:off x="2639690" y="3602716"/>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01C3385-EA84-4857-A9EB-8CFA0CC7E2E4}"/>
              </a:ext>
            </a:extLst>
          </p:cNvPr>
          <p:cNvCxnSpPr/>
          <p:nvPr/>
        </p:nvCxnSpPr>
        <p:spPr>
          <a:xfrm flipV="1">
            <a:off x="1908329" y="2572096"/>
            <a:ext cx="0" cy="77479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70B42A7-7F9F-445E-8659-7046468B7F7B}"/>
              </a:ext>
            </a:extLst>
          </p:cNvPr>
          <p:cNvCxnSpPr>
            <a:cxnSpLocks/>
          </p:cNvCxnSpPr>
          <p:nvPr/>
        </p:nvCxnSpPr>
        <p:spPr>
          <a:xfrm flipH="1">
            <a:off x="1465611" y="2572095"/>
            <a:ext cx="358280" cy="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737853E-00E0-4C0F-8C93-090CD854BB29}"/>
              </a:ext>
            </a:extLst>
          </p:cNvPr>
          <p:cNvSpPr txBox="1"/>
          <p:nvPr/>
        </p:nvSpPr>
        <p:spPr>
          <a:xfrm>
            <a:off x="4382142" y="2091726"/>
            <a:ext cx="2367699" cy="369332"/>
          </a:xfrm>
          <a:prstGeom prst="rect">
            <a:avLst/>
          </a:prstGeom>
          <a:noFill/>
        </p:spPr>
        <p:txBody>
          <a:bodyPr wrap="none" rtlCol="0">
            <a:spAutoFit/>
          </a:bodyPr>
          <a:lstStyle/>
          <a:p>
            <a:r>
              <a:rPr lang="en-GB" dirty="0"/>
              <a:t>Rsin20 = F</a:t>
            </a:r>
            <a:r>
              <a:rPr lang="en-GB" baseline="-25000" dirty="0"/>
              <a:t>c </a:t>
            </a:r>
            <a:r>
              <a:rPr lang="en-GB" dirty="0"/>
              <a:t> - 0.3Rcos20</a:t>
            </a:r>
          </a:p>
        </p:txBody>
      </p:sp>
      <p:sp>
        <p:nvSpPr>
          <p:cNvPr id="25" name="TextBox 24">
            <a:extLst>
              <a:ext uri="{FF2B5EF4-FFF2-40B4-BE49-F238E27FC236}">
                <a16:creationId xmlns:a16="http://schemas.microsoft.com/office/drawing/2014/main" id="{58F4DB22-90E3-4C2E-A285-7B771E7DC011}"/>
              </a:ext>
            </a:extLst>
          </p:cNvPr>
          <p:cNvSpPr txBox="1"/>
          <p:nvPr/>
        </p:nvSpPr>
        <p:spPr>
          <a:xfrm>
            <a:off x="4424968" y="3182666"/>
            <a:ext cx="2502288" cy="369332"/>
          </a:xfrm>
          <a:prstGeom prst="rect">
            <a:avLst/>
          </a:prstGeom>
          <a:noFill/>
        </p:spPr>
        <p:txBody>
          <a:bodyPr wrap="none" rtlCol="0">
            <a:spAutoFit/>
          </a:bodyPr>
          <a:lstStyle/>
          <a:p>
            <a:r>
              <a:rPr lang="en-GB" dirty="0"/>
              <a:t>Rcos20 = mg + 0.3Rsin20</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336CC805-3DB3-4560-B1C2-6D95E3AF03BC}"/>
                  </a:ext>
                </a:extLst>
              </p:cNvPr>
              <p:cNvSpPr/>
              <p:nvPr/>
            </p:nvSpPr>
            <p:spPr>
              <a:xfrm>
                <a:off x="7466850" y="2026599"/>
                <a:ext cx="1029449" cy="461537"/>
              </a:xfrm>
              <a:prstGeom prst="rect">
                <a:avLst/>
              </a:prstGeom>
            </p:spPr>
            <p:txBody>
              <a:bodyPr wrap="none">
                <a:spAutoFit/>
              </a:bodyPr>
              <a:lstStyle/>
              <a:p>
                <a:pPr algn="ctr"/>
                <a:r>
                  <a:rPr lang="en-GB" dirty="0">
                    <a:latin typeface="Comic Sans MS" panose="030F0702030302020204" pitchFamily="66" charset="0"/>
                  </a:rPr>
                  <a:t>F</a:t>
                </a:r>
                <a:r>
                  <a:rPr lang="en-GB" baseline="-25000" dirty="0">
                    <a:latin typeface="Comic Sans MS" panose="030F0702030302020204" pitchFamily="66" charset="0"/>
                  </a:rPr>
                  <a:t>c</a:t>
                </a:r>
                <a:r>
                  <a:rPr lang="en-GB" dirty="0">
                    <a:latin typeface="Comic Sans MS" panose="030F0702030302020204" pitchFamily="66" charset="0"/>
                  </a:rPr>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p:txBody>
          </p:sp>
        </mc:Choice>
        <mc:Fallback xmlns="">
          <p:sp>
            <p:nvSpPr>
              <p:cNvPr id="26" name="Rectangle 25">
                <a:extLst>
                  <a:ext uri="{FF2B5EF4-FFF2-40B4-BE49-F238E27FC236}">
                    <a16:creationId xmlns:a16="http://schemas.microsoft.com/office/drawing/2014/main" id="{336CC805-3DB3-4560-B1C2-6D95E3AF03BC}"/>
                  </a:ext>
                </a:extLst>
              </p:cNvPr>
              <p:cNvSpPr>
                <a:spLocks noRot="1" noChangeAspect="1" noMove="1" noResize="1" noEditPoints="1" noAdjustHandles="1" noChangeArrowheads="1" noChangeShapeType="1" noTextEdit="1"/>
              </p:cNvSpPr>
              <p:nvPr/>
            </p:nvSpPr>
            <p:spPr>
              <a:xfrm>
                <a:off x="7466850" y="2026599"/>
                <a:ext cx="1029449" cy="461537"/>
              </a:xfrm>
              <a:prstGeom prst="rect">
                <a:avLst/>
              </a:prstGeom>
              <a:blipFill>
                <a:blip r:embed="rId3"/>
                <a:stretch>
                  <a:fillRect l="-4734" b="-7895"/>
                </a:stretch>
              </a:blipFill>
            </p:spPr>
            <p:txBody>
              <a:bodyPr/>
              <a:lstStyle/>
              <a:p>
                <a:r>
                  <a:rPr lang="en-GB">
                    <a:noFill/>
                  </a:rPr>
                  <a:t> </a:t>
                </a:r>
              </a:p>
            </p:txBody>
          </p:sp>
        </mc:Fallback>
      </mc:AlternateContent>
      <p:sp>
        <p:nvSpPr>
          <p:cNvPr id="2" name="TextBox 1"/>
          <p:cNvSpPr txBox="1"/>
          <p:nvPr/>
        </p:nvSpPr>
        <p:spPr>
          <a:xfrm>
            <a:off x="180974" y="296569"/>
            <a:ext cx="8315325" cy="1200329"/>
          </a:xfrm>
          <a:prstGeom prst="rect">
            <a:avLst/>
          </a:prstGeom>
          <a:noFill/>
        </p:spPr>
        <p:txBody>
          <a:bodyPr wrap="square" rtlCol="0">
            <a:spAutoFit/>
          </a:bodyPr>
          <a:lstStyle/>
          <a:p>
            <a:r>
              <a:rPr lang="en-GB" sz="2400" dirty="0"/>
              <a:t>A car is going round a bend with a radius of 70m with a banked angle of 20</a:t>
            </a:r>
            <a:r>
              <a:rPr lang="en-GB" sz="2400" baseline="30000" dirty="0"/>
              <a:t>o</a:t>
            </a:r>
            <a:r>
              <a:rPr lang="en-GB" sz="2400" dirty="0"/>
              <a:t>. There is a friction coefficient of 0.3. Find the highest and lowest speeds that will prevent the car slipping.</a:t>
            </a:r>
          </a:p>
        </p:txBody>
      </p:sp>
      <mc:AlternateContent xmlns:mc="http://schemas.openxmlformats.org/markup-compatibility/2006" xmlns:a14="http://schemas.microsoft.com/office/drawing/2010/main">
        <mc:Choice Requires="a14">
          <p:sp>
            <p:nvSpPr>
              <p:cNvPr id="24" name="TextBox 23"/>
              <p:cNvSpPr txBox="1"/>
              <p:nvPr/>
            </p:nvSpPr>
            <p:spPr>
              <a:xfrm>
                <a:off x="295274" y="1564934"/>
                <a:ext cx="8315325" cy="461665"/>
              </a:xfrm>
              <a:prstGeom prst="rect">
                <a:avLst/>
              </a:prstGeom>
              <a:noFill/>
            </p:spPr>
            <p:txBody>
              <a:bodyPr wrap="square" rtlCol="0">
                <a:spAutoFit/>
              </a:bodyPr>
              <a:lstStyle/>
              <a:p>
                <a:r>
                  <a:rPr lang="en-GB" sz="2400" dirty="0"/>
                  <a:t>For maximum speed friction (</a:t>
                </a:r>
                <a14:m>
                  <m:oMath xmlns:m="http://schemas.openxmlformats.org/officeDocument/2006/math">
                    <m:r>
                      <m:rPr>
                        <m:nor/>
                      </m:rPr>
                      <a:rPr lang="el-GR" sz="2400" dirty="0"/>
                      <m:t>μ</m:t>
                    </m:r>
                  </m:oMath>
                </a14:m>
                <a:r>
                  <a:rPr lang="en-GB" sz="2400" dirty="0"/>
                  <a:t>R) works down the slope</a:t>
                </a:r>
              </a:p>
            </p:txBody>
          </p:sp>
        </mc:Choice>
        <mc:Fallback xmlns="">
          <p:sp>
            <p:nvSpPr>
              <p:cNvPr id="24" name="TextBox 23"/>
              <p:cNvSpPr txBox="1">
                <a:spLocks noRot="1" noChangeAspect="1" noMove="1" noResize="1" noEditPoints="1" noAdjustHandles="1" noChangeArrowheads="1" noChangeShapeType="1" noTextEdit="1"/>
              </p:cNvSpPr>
              <p:nvPr/>
            </p:nvSpPr>
            <p:spPr>
              <a:xfrm>
                <a:off x="295274" y="1564934"/>
                <a:ext cx="8315325" cy="461665"/>
              </a:xfrm>
              <a:prstGeom prst="rect">
                <a:avLst/>
              </a:prstGeom>
              <a:blipFill>
                <a:blip r:embed="rId4"/>
                <a:stretch>
                  <a:fillRect l="-1100" t="-10667" b="-30667"/>
                </a:stretch>
              </a:blipFill>
            </p:spPr>
            <p:txBody>
              <a:bodyPr/>
              <a:lstStyle/>
              <a:p>
                <a:r>
                  <a:rPr lang="en-GB">
                    <a:noFill/>
                  </a:rPr>
                  <a:t> </a:t>
                </a:r>
              </a:p>
            </p:txBody>
          </p:sp>
        </mc:Fallback>
      </mc:AlternateContent>
      <p:cxnSp>
        <p:nvCxnSpPr>
          <p:cNvPr id="31" name="Straight Arrow Connector 30">
            <a:extLst>
              <a:ext uri="{FF2B5EF4-FFF2-40B4-BE49-F238E27FC236}">
                <a16:creationId xmlns:a16="http://schemas.microsoft.com/office/drawing/2014/main" id="{F6D1E4A2-C3E2-4AEB-A48C-4EF8819F905B}"/>
              </a:ext>
            </a:extLst>
          </p:cNvPr>
          <p:cNvCxnSpPr/>
          <p:nvPr/>
        </p:nvCxnSpPr>
        <p:spPr>
          <a:xfrm flipH="1">
            <a:off x="899553" y="3763907"/>
            <a:ext cx="644753" cy="26218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Rectangle 11"/>
              <p:cNvSpPr/>
              <p:nvPr/>
            </p:nvSpPr>
            <p:spPr>
              <a:xfrm rot="20246457">
                <a:off x="1143593" y="4007248"/>
                <a:ext cx="451895" cy="369332"/>
              </a:xfrm>
              <a:prstGeom prst="rect">
                <a:avLst/>
              </a:prstGeom>
            </p:spPr>
            <p:txBody>
              <a:bodyPr wrap="square">
                <a:spAutoFit/>
              </a:bodyPr>
              <a:lstStyle/>
              <a:p>
                <a14:m>
                  <m:oMath xmlns:m="http://schemas.openxmlformats.org/officeDocument/2006/math">
                    <m:r>
                      <m:rPr>
                        <m:nor/>
                      </m:rPr>
                      <a:rPr lang="el-GR" dirty="0"/>
                      <m:t>μ</m:t>
                    </m:r>
                  </m:oMath>
                </a14:m>
                <a:r>
                  <a:rPr lang="en-GB" dirty="0"/>
                  <a:t>R</a:t>
                </a:r>
              </a:p>
            </p:txBody>
          </p:sp>
        </mc:Choice>
        <mc:Fallback xmlns="">
          <p:sp>
            <p:nvSpPr>
              <p:cNvPr id="12" name="Rectangle 11"/>
              <p:cNvSpPr>
                <a:spLocks noRot="1" noChangeAspect="1" noMove="1" noResize="1" noEditPoints="1" noAdjustHandles="1" noChangeArrowheads="1" noChangeShapeType="1" noTextEdit="1"/>
              </p:cNvSpPr>
              <p:nvPr/>
            </p:nvSpPr>
            <p:spPr>
              <a:xfrm rot="20246457">
                <a:off x="1143593" y="4007248"/>
                <a:ext cx="451895" cy="369332"/>
              </a:xfrm>
              <a:prstGeom prst="rect">
                <a:avLst/>
              </a:prstGeom>
              <a:blipFill>
                <a:blip r:embed="rId5"/>
                <a:stretch>
                  <a:fillRect t="-8235" r="-11828" b="-10588"/>
                </a:stretch>
              </a:blipFill>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F01C3385-EA84-4857-A9EB-8CFA0CC7E2E4}"/>
              </a:ext>
            </a:extLst>
          </p:cNvPr>
          <p:cNvCxnSpPr/>
          <p:nvPr/>
        </p:nvCxnSpPr>
        <p:spPr>
          <a:xfrm flipH="1">
            <a:off x="821390" y="3678512"/>
            <a:ext cx="9362" cy="39611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70B42A7-7F9F-445E-8659-7046468B7F7B}"/>
              </a:ext>
            </a:extLst>
          </p:cNvPr>
          <p:cNvCxnSpPr>
            <a:cxnSpLocks/>
          </p:cNvCxnSpPr>
          <p:nvPr/>
        </p:nvCxnSpPr>
        <p:spPr>
          <a:xfrm flipH="1">
            <a:off x="899553" y="3656765"/>
            <a:ext cx="501516" cy="21747"/>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Rectangle 33"/>
              <p:cNvSpPr/>
              <p:nvPr/>
            </p:nvSpPr>
            <p:spPr>
              <a:xfrm>
                <a:off x="719587" y="3266483"/>
                <a:ext cx="1396621" cy="369332"/>
              </a:xfrm>
              <a:prstGeom prst="rect">
                <a:avLst/>
              </a:prstGeom>
            </p:spPr>
            <p:txBody>
              <a:bodyPr wrap="square">
                <a:spAutoFit/>
              </a:bodyPr>
              <a:lstStyle/>
              <a:p>
                <a14:m>
                  <m:oMath xmlns:m="http://schemas.openxmlformats.org/officeDocument/2006/math">
                    <m:r>
                      <m:rPr>
                        <m:nor/>
                      </m:rPr>
                      <a:rPr lang="el-GR" dirty="0"/>
                      <m:t>μ</m:t>
                    </m:r>
                  </m:oMath>
                </a14:m>
                <a:r>
                  <a:rPr lang="en-GB" dirty="0" err="1"/>
                  <a:t>Rcos</a:t>
                </a:r>
                <a:r>
                  <a:rPr lang="el-GR" dirty="0"/>
                  <a:t>Θ</a:t>
                </a:r>
                <a:endParaRPr lang="en-GB" dirty="0"/>
              </a:p>
            </p:txBody>
          </p:sp>
        </mc:Choice>
        <mc:Fallback xmlns="">
          <p:sp>
            <p:nvSpPr>
              <p:cNvPr id="34" name="Rectangle 33"/>
              <p:cNvSpPr>
                <a:spLocks noRot="1" noChangeAspect="1" noMove="1" noResize="1" noEditPoints="1" noAdjustHandles="1" noChangeArrowheads="1" noChangeShapeType="1" noTextEdit="1"/>
              </p:cNvSpPr>
              <p:nvPr/>
            </p:nvSpPr>
            <p:spPr>
              <a:xfrm>
                <a:off x="719587" y="3266483"/>
                <a:ext cx="1396621" cy="369332"/>
              </a:xfrm>
              <a:prstGeom prst="rect">
                <a:avLst/>
              </a:prstGeom>
              <a:blipFill>
                <a:blip r:embed="rId6"/>
                <a:stretch>
                  <a:fillRect t="-10000" b="-26667"/>
                </a:stretch>
              </a:blipFill>
            </p:spPr>
            <p:txBody>
              <a:bodyPr/>
              <a:lstStyle/>
              <a:p>
                <a:r>
                  <a:rPr lang="en-GB">
                    <a:noFill/>
                  </a:rPr>
                  <a:t> </a:t>
                </a:r>
              </a:p>
            </p:txBody>
          </p:sp>
        </mc:Fallback>
      </mc:AlternateContent>
      <p:sp>
        <p:nvSpPr>
          <p:cNvPr id="35" name="TextBox 34">
            <a:extLst>
              <a:ext uri="{FF2B5EF4-FFF2-40B4-BE49-F238E27FC236}">
                <a16:creationId xmlns:a16="http://schemas.microsoft.com/office/drawing/2014/main" id="{6D49FB7B-61CC-4C97-B68A-ACD2F551E22F}"/>
              </a:ext>
            </a:extLst>
          </p:cNvPr>
          <p:cNvSpPr txBox="1"/>
          <p:nvPr/>
        </p:nvSpPr>
        <p:spPr>
          <a:xfrm>
            <a:off x="867345" y="4144049"/>
            <a:ext cx="354584" cy="400110"/>
          </a:xfrm>
          <a:prstGeom prst="rect">
            <a:avLst/>
          </a:prstGeom>
          <a:noFill/>
        </p:spPr>
        <p:txBody>
          <a:bodyPr wrap="none" rtlCol="0">
            <a:spAutoFit/>
          </a:bodyPr>
          <a:lstStyle/>
          <a:p>
            <a:r>
              <a:rPr lang="el-GR" sz="2000" dirty="0"/>
              <a:t>Θ</a:t>
            </a:r>
            <a:endParaRPr lang="en-GB" sz="2000" dirty="0"/>
          </a:p>
        </p:txBody>
      </p:sp>
      <mc:AlternateContent xmlns:mc="http://schemas.openxmlformats.org/markup-compatibility/2006" xmlns:a14="http://schemas.microsoft.com/office/drawing/2010/main">
        <mc:Choice Requires="a14">
          <p:sp>
            <p:nvSpPr>
              <p:cNvPr id="37" name="Rectangle 36"/>
              <p:cNvSpPr/>
              <p:nvPr/>
            </p:nvSpPr>
            <p:spPr>
              <a:xfrm>
                <a:off x="19231" y="3705461"/>
                <a:ext cx="1396621" cy="369332"/>
              </a:xfrm>
              <a:prstGeom prst="rect">
                <a:avLst/>
              </a:prstGeom>
            </p:spPr>
            <p:txBody>
              <a:bodyPr wrap="square">
                <a:spAutoFit/>
              </a:bodyPr>
              <a:lstStyle/>
              <a:p>
                <a14:m>
                  <m:oMath xmlns:m="http://schemas.openxmlformats.org/officeDocument/2006/math">
                    <m:r>
                      <m:rPr>
                        <m:nor/>
                      </m:rPr>
                      <a:rPr lang="el-GR" dirty="0"/>
                      <m:t>μ</m:t>
                    </m:r>
                  </m:oMath>
                </a14:m>
                <a:r>
                  <a:rPr lang="en-GB" dirty="0"/>
                  <a:t>Rsin</a:t>
                </a:r>
                <a:r>
                  <a:rPr lang="el-GR" dirty="0"/>
                  <a:t>Θ</a:t>
                </a:r>
                <a:endParaRPr lang="en-GB" dirty="0"/>
              </a:p>
            </p:txBody>
          </p:sp>
        </mc:Choice>
        <mc:Fallback xmlns="">
          <p:sp>
            <p:nvSpPr>
              <p:cNvPr id="37" name="Rectangle 36"/>
              <p:cNvSpPr>
                <a:spLocks noRot="1" noChangeAspect="1" noMove="1" noResize="1" noEditPoints="1" noAdjustHandles="1" noChangeArrowheads="1" noChangeShapeType="1" noTextEdit="1"/>
              </p:cNvSpPr>
              <p:nvPr/>
            </p:nvSpPr>
            <p:spPr>
              <a:xfrm>
                <a:off x="19231" y="3705461"/>
                <a:ext cx="1396621" cy="369332"/>
              </a:xfrm>
              <a:prstGeom prst="rect">
                <a:avLst/>
              </a:prstGeom>
              <a:blipFill>
                <a:blip r:embed="rId7"/>
                <a:stretch>
                  <a:fillRect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67F66E25-4118-4234-B03F-BA009481B7E5}"/>
                  </a:ext>
                </a:extLst>
              </p:cNvPr>
              <p:cNvSpPr txBox="1"/>
              <p:nvPr/>
            </p:nvSpPr>
            <p:spPr>
              <a:xfrm>
                <a:off x="4512012" y="5468489"/>
                <a:ext cx="3058851" cy="6130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smtClean="0">
                          <a:latin typeface="Cambria Math" panose="02040503050406030204" pitchFamily="18" charset="0"/>
                        </a:rPr>
                        <m:t>v</m:t>
                      </m:r>
                      <m:r>
                        <a:rPr lang="en-GB" baseline="30000">
                          <a:latin typeface="Cambria Math" panose="02040503050406030204" pitchFamily="18" charset="0"/>
                        </a:rPr>
                        <m:t>2</m:t>
                      </m:r>
                      <m:r>
                        <a:rPr lang="en-GB" i="1">
                          <a:latin typeface="Cambria Math" panose="02040503050406030204" pitchFamily="18" charset="0"/>
                        </a:rPr>
                        <m:t> </m:t>
                      </m:r>
                      <m:r>
                        <a:rPr lang="en-GB" b="0" i="0" smtClean="0">
                          <a:latin typeface="Cambria Math" panose="02040503050406030204" pitchFamily="18" charset="0"/>
                        </a:rPr>
                        <m:t>= </m:t>
                      </m:r>
                      <m:r>
                        <a:rPr lang="en-GB" smtClean="0">
                          <a:latin typeface="Cambria Math" panose="02040503050406030204" pitchFamily="18" charset="0"/>
                        </a:rPr>
                        <m:t>70</m:t>
                      </m:r>
                      <m:r>
                        <m:rPr>
                          <m:sty m:val="p"/>
                        </m:rPr>
                        <a:rPr lang="en-GB" smtClean="0">
                          <a:latin typeface="Cambria Math" panose="02040503050406030204" pitchFamily="18" charset="0"/>
                        </a:rPr>
                        <m:t>g</m:t>
                      </m:r>
                      <m:r>
                        <a:rPr lang="en-GB" i="1">
                          <a:latin typeface="Cambria Math" panose="02040503050406030204" pitchFamily="18" charset="0"/>
                        </a:rPr>
                        <m:t> </m:t>
                      </m:r>
                      <m:r>
                        <a:rPr lang="en-GB" b="0" i="1" smtClean="0">
                          <a:latin typeface="Cambria Math" panose="02040503050406030204" pitchFamily="18" charset="0"/>
                        </a:rPr>
                        <m:t>(</m:t>
                      </m:r>
                      <m:f>
                        <m:fPr>
                          <m:ctrlPr>
                            <a:rPr lang="en-GB" i="1" smtClean="0">
                              <a:latin typeface="Cambria Math" panose="02040503050406030204" pitchFamily="18" charset="0"/>
                            </a:rPr>
                          </m:ctrlPr>
                        </m:fPr>
                        <m:num>
                          <m:r>
                            <m:rPr>
                              <m:nor/>
                            </m:rPr>
                            <a:rPr lang="en-GB">
                              <a:latin typeface="Cambria Math" panose="02040503050406030204" pitchFamily="18" charset="0"/>
                            </a:rPr>
                            <m:t>0.3</m:t>
                          </m:r>
                          <m:r>
                            <m:rPr>
                              <m:nor/>
                            </m:rPr>
                            <a:rPr lang="en-GB" dirty="0"/>
                            <m:t>cos</m:t>
                          </m:r>
                          <m:r>
                            <m:rPr>
                              <m:nor/>
                            </m:rPr>
                            <a:rPr lang="en-GB" dirty="0"/>
                            <m:t>20</m:t>
                          </m:r>
                          <m:r>
                            <m:rPr>
                              <m:nor/>
                            </m:rPr>
                            <a:rPr lang="el-GR" dirty="0"/>
                            <m:t> </m:t>
                          </m:r>
                          <m:r>
                            <m:rPr>
                              <m:nor/>
                            </m:rPr>
                            <a:rPr lang="en-GB" dirty="0"/>
                            <m:t>+ </m:t>
                          </m:r>
                          <m:r>
                            <m:rPr>
                              <m:nor/>
                            </m:rPr>
                            <a:rPr lang="en-GB" dirty="0"/>
                            <m:t>sin</m:t>
                          </m:r>
                          <m:r>
                            <m:rPr>
                              <m:nor/>
                            </m:rPr>
                            <a:rPr lang="en-GB" dirty="0"/>
                            <m:t>20</m:t>
                          </m:r>
                        </m:num>
                        <m:den>
                          <m:r>
                            <m:rPr>
                              <m:nor/>
                            </m:rPr>
                            <a:rPr lang="en-GB" dirty="0"/>
                            <m:t>cos</m:t>
                          </m:r>
                          <m:r>
                            <m:rPr>
                              <m:nor/>
                            </m:rPr>
                            <a:rPr lang="en-GB" dirty="0"/>
                            <m:t>20 – 0.3</m:t>
                          </m:r>
                          <m:r>
                            <m:rPr>
                              <m:nor/>
                            </m:rPr>
                            <a:rPr lang="en-GB" dirty="0"/>
                            <m:t>sin</m:t>
                          </m:r>
                          <m:r>
                            <m:rPr>
                              <m:nor/>
                            </m:rPr>
                            <a:rPr lang="en-GB" dirty="0"/>
                            <m:t>20</m:t>
                          </m:r>
                        </m:den>
                      </m:f>
                      <m:r>
                        <a:rPr lang="en-GB" b="0" i="1" smtClean="0">
                          <a:latin typeface="Cambria Math" panose="02040503050406030204" pitchFamily="18" charset="0"/>
                        </a:rPr>
                        <m:t> )</m:t>
                      </m:r>
                    </m:oMath>
                  </m:oMathPara>
                </a14:m>
                <a:endParaRPr lang="en-GB" baseline="-25000" dirty="0"/>
              </a:p>
            </p:txBody>
          </p:sp>
        </mc:Choice>
        <mc:Fallback xmlns="">
          <p:sp>
            <p:nvSpPr>
              <p:cNvPr id="40" name="TextBox 39">
                <a:extLst>
                  <a:ext uri="{FF2B5EF4-FFF2-40B4-BE49-F238E27FC236}">
                    <a16:creationId xmlns:a16="http://schemas.microsoft.com/office/drawing/2014/main" id="{67F66E25-4118-4234-B03F-BA009481B7E5}"/>
                  </a:ext>
                </a:extLst>
              </p:cNvPr>
              <p:cNvSpPr txBox="1">
                <a:spLocks noRot="1" noChangeAspect="1" noMove="1" noResize="1" noEditPoints="1" noAdjustHandles="1" noChangeArrowheads="1" noChangeShapeType="1" noTextEdit="1"/>
              </p:cNvSpPr>
              <p:nvPr/>
            </p:nvSpPr>
            <p:spPr>
              <a:xfrm>
                <a:off x="4512012" y="5468489"/>
                <a:ext cx="3058851" cy="613053"/>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67F66E25-4118-4234-B03F-BA009481B7E5}"/>
                  </a:ext>
                </a:extLst>
              </p:cNvPr>
              <p:cNvSpPr txBox="1"/>
              <p:nvPr/>
            </p:nvSpPr>
            <p:spPr>
              <a:xfrm>
                <a:off x="4452936" y="6081542"/>
                <a:ext cx="1803699"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smtClean="0">
                          <a:latin typeface="Cambria Math" panose="02040503050406030204" pitchFamily="18" charset="0"/>
                        </a:rPr>
                        <m:t>v</m:t>
                      </m:r>
                      <m:r>
                        <a:rPr lang="en-GB" baseline="30000">
                          <a:latin typeface="Cambria Math" panose="02040503050406030204" pitchFamily="18" charset="0"/>
                        </a:rPr>
                        <m:t>2</m:t>
                      </m:r>
                      <m:r>
                        <a:rPr lang="en-GB" i="1">
                          <a:latin typeface="Cambria Math" panose="02040503050406030204" pitchFamily="18" charset="0"/>
                        </a:rPr>
                        <m:t> </m:t>
                      </m:r>
                      <m:r>
                        <a:rPr lang="en-GB" b="0" i="0" smtClean="0">
                          <a:latin typeface="Cambria Math" panose="02040503050406030204" pitchFamily="18" charset="0"/>
                        </a:rPr>
                        <m:t>=</m:t>
                      </m:r>
                      <m:r>
                        <a:rPr lang="en-GB" i="1" smtClean="0">
                          <a:latin typeface="Cambria Math" panose="02040503050406030204" pitchFamily="18" charset="0"/>
                        </a:rPr>
                        <m:t>5</m:t>
                      </m:r>
                      <m:r>
                        <a:rPr lang="en-GB" b="0" i="1" smtClean="0">
                          <a:latin typeface="Cambria Math" panose="02040503050406030204" pitchFamily="18" charset="0"/>
                        </a:rPr>
                        <m:t>11.314…</m:t>
                      </m:r>
                    </m:oMath>
                  </m:oMathPara>
                </a14:m>
                <a:endParaRPr lang="en-GB" baseline="-25000" dirty="0"/>
              </a:p>
            </p:txBody>
          </p:sp>
        </mc:Choice>
        <mc:Fallback xmlns="">
          <p:sp>
            <p:nvSpPr>
              <p:cNvPr id="41" name="TextBox 40">
                <a:extLst>
                  <a:ext uri="{FF2B5EF4-FFF2-40B4-BE49-F238E27FC236}">
                    <a16:creationId xmlns:a16="http://schemas.microsoft.com/office/drawing/2014/main" id="{67F66E25-4118-4234-B03F-BA009481B7E5}"/>
                  </a:ext>
                </a:extLst>
              </p:cNvPr>
              <p:cNvSpPr txBox="1">
                <a:spLocks noRot="1" noChangeAspect="1" noMove="1" noResize="1" noEditPoints="1" noAdjustHandles="1" noChangeArrowheads="1" noChangeShapeType="1" noTextEdit="1"/>
              </p:cNvSpPr>
              <p:nvPr/>
            </p:nvSpPr>
            <p:spPr>
              <a:xfrm>
                <a:off x="4452936" y="6081542"/>
                <a:ext cx="1803699" cy="36298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67F66E25-4118-4234-B03F-BA009481B7E5}"/>
                  </a:ext>
                </a:extLst>
              </p:cNvPr>
              <p:cNvSpPr txBox="1"/>
              <p:nvPr/>
            </p:nvSpPr>
            <p:spPr>
              <a:xfrm>
                <a:off x="4452936" y="6446620"/>
                <a:ext cx="1527982"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i="0" smtClean="0">
                          <a:latin typeface="Cambria Math" panose="02040503050406030204" pitchFamily="18" charset="0"/>
                        </a:rPr>
                        <m:t>v</m:t>
                      </m:r>
                      <m:r>
                        <a:rPr lang="en-GB" i="0">
                          <a:latin typeface="Cambria Math" panose="02040503050406030204" pitchFamily="18" charset="0"/>
                        </a:rPr>
                        <m:t> </m:t>
                      </m:r>
                      <m:r>
                        <a:rPr lang="en-GB" b="0" i="0" smtClean="0">
                          <a:latin typeface="Cambria Math" panose="02040503050406030204" pitchFamily="18" charset="0"/>
                        </a:rPr>
                        <m:t>=22.6</m:t>
                      </m:r>
                      <m:r>
                        <m:rPr>
                          <m:sty m:val="p"/>
                        </m:rPr>
                        <a:rPr lang="en-GB" b="0" i="0" smtClean="0">
                          <a:latin typeface="Cambria Math" panose="02040503050406030204" pitchFamily="18" charset="0"/>
                        </a:rPr>
                        <m:t>m</m:t>
                      </m:r>
                      <m:r>
                        <a:rPr lang="en-GB" b="0" i="0" smtClean="0">
                          <a:latin typeface="Cambria Math" panose="02040503050406030204" pitchFamily="18" charset="0"/>
                        </a:rPr>
                        <m:t>/</m:t>
                      </m:r>
                      <m:r>
                        <m:rPr>
                          <m:sty m:val="p"/>
                        </m:rPr>
                        <a:rPr lang="en-GB" b="0" i="0" smtClean="0">
                          <a:latin typeface="Cambria Math" panose="02040503050406030204" pitchFamily="18" charset="0"/>
                        </a:rPr>
                        <m:t>s</m:t>
                      </m:r>
                    </m:oMath>
                  </m:oMathPara>
                </a14:m>
                <a:endParaRPr lang="en-GB" baseline="30000" dirty="0"/>
              </a:p>
            </p:txBody>
          </p:sp>
        </mc:Choice>
        <mc:Fallback xmlns="">
          <p:sp>
            <p:nvSpPr>
              <p:cNvPr id="42" name="TextBox 41">
                <a:extLst>
                  <a:ext uri="{FF2B5EF4-FFF2-40B4-BE49-F238E27FC236}">
                    <a16:creationId xmlns:a16="http://schemas.microsoft.com/office/drawing/2014/main" id="{67F66E25-4118-4234-B03F-BA009481B7E5}"/>
                  </a:ext>
                </a:extLst>
              </p:cNvPr>
              <p:cNvSpPr txBox="1">
                <a:spLocks noRot="1" noChangeAspect="1" noMove="1" noResize="1" noEditPoints="1" noAdjustHandles="1" noChangeArrowheads="1" noChangeShapeType="1" noTextEdit="1"/>
              </p:cNvSpPr>
              <p:nvPr/>
            </p:nvSpPr>
            <p:spPr>
              <a:xfrm>
                <a:off x="4452936" y="6446620"/>
                <a:ext cx="1527982" cy="362984"/>
              </a:xfrm>
              <a:prstGeom prst="rect">
                <a:avLst/>
              </a:prstGeom>
              <a:blipFill>
                <a:blip r:embed="rId10"/>
                <a:stretch>
                  <a:fillRect b="-16949"/>
                </a:stretch>
              </a:blipFill>
            </p:spPr>
            <p:txBody>
              <a:bodyPr/>
              <a:lstStyle/>
              <a:p>
                <a:r>
                  <a:rPr lang="en-GB">
                    <a:noFill/>
                  </a:rPr>
                  <a:t> </a:t>
                </a:r>
              </a:p>
            </p:txBody>
          </p:sp>
        </mc:Fallback>
      </mc:AlternateContent>
      <p:sp>
        <p:nvSpPr>
          <p:cNvPr id="30" name="TextBox 29">
            <a:extLst>
              <a:ext uri="{FF2B5EF4-FFF2-40B4-BE49-F238E27FC236}">
                <a16:creationId xmlns:a16="http://schemas.microsoft.com/office/drawing/2014/main" id="{2D0ECC63-ADA8-43BE-A85F-6BA5B1C82CE7}"/>
              </a:ext>
            </a:extLst>
          </p:cNvPr>
          <p:cNvSpPr txBox="1"/>
          <p:nvPr/>
        </p:nvSpPr>
        <p:spPr>
          <a:xfrm>
            <a:off x="3378463" y="3193213"/>
            <a:ext cx="1046505" cy="369332"/>
          </a:xfrm>
          <a:prstGeom prst="rect">
            <a:avLst/>
          </a:prstGeom>
          <a:noFill/>
        </p:spPr>
        <p:txBody>
          <a:bodyPr wrap="none" rtlCol="0">
            <a:spAutoFit/>
          </a:bodyPr>
          <a:lstStyle/>
          <a:p>
            <a:r>
              <a:rPr lang="en-GB" dirty="0"/>
              <a:t>Vertically</a:t>
            </a:r>
          </a:p>
        </p:txBody>
      </p:sp>
      <p:sp>
        <p:nvSpPr>
          <p:cNvPr id="36" name="TextBox 35">
            <a:extLst>
              <a:ext uri="{FF2B5EF4-FFF2-40B4-BE49-F238E27FC236}">
                <a16:creationId xmlns:a16="http://schemas.microsoft.com/office/drawing/2014/main" id="{CC22953C-E4D6-4049-81C6-A54AD32769CC}"/>
              </a:ext>
            </a:extLst>
          </p:cNvPr>
          <p:cNvSpPr txBox="1"/>
          <p:nvPr/>
        </p:nvSpPr>
        <p:spPr>
          <a:xfrm>
            <a:off x="3027147" y="2100927"/>
            <a:ext cx="1306383" cy="369332"/>
          </a:xfrm>
          <a:prstGeom prst="rect">
            <a:avLst/>
          </a:prstGeom>
          <a:noFill/>
        </p:spPr>
        <p:txBody>
          <a:bodyPr wrap="none" rtlCol="0">
            <a:spAutoFit/>
          </a:bodyPr>
          <a:lstStyle/>
          <a:p>
            <a:r>
              <a:rPr lang="en-GB" dirty="0"/>
              <a:t>Horizontally</a:t>
            </a:r>
          </a:p>
        </p:txBody>
      </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12A6A76D-2BA8-4B96-A60F-133F32845DB1}"/>
                  </a:ext>
                </a:extLst>
              </p:cNvPr>
              <p:cNvSpPr txBox="1"/>
              <p:nvPr/>
            </p:nvSpPr>
            <p:spPr>
              <a:xfrm>
                <a:off x="4431065" y="2587963"/>
                <a:ext cx="2697854" cy="461537"/>
              </a:xfrm>
              <a:prstGeom prst="rect">
                <a:avLst/>
              </a:prstGeom>
              <a:noFill/>
            </p:spPr>
            <p:txBody>
              <a:bodyPr wrap="none" rtlCol="0">
                <a:spAutoFit/>
              </a:bodyPr>
              <a:lstStyle/>
              <a:p>
                <a:r>
                  <a:rPr lang="en-GB" dirty="0"/>
                  <a:t>R(0.3cos</a:t>
                </a:r>
                <a:r>
                  <a:rPr lang="el-GR" dirty="0"/>
                  <a:t>Θ</a:t>
                </a:r>
                <a:r>
                  <a:rPr lang="en-GB" dirty="0"/>
                  <a:t>20+ sin20)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a:rPr lang="en-GB">
                            <a:latin typeface="Cambria Math" panose="02040503050406030204" pitchFamily="18" charset="0"/>
                          </a:rPr>
                          <m:t> </m:t>
                        </m:r>
                      </m:den>
                    </m:f>
                  </m:oMath>
                </a14:m>
                <a:r>
                  <a:rPr lang="en-GB" dirty="0"/>
                  <a:t> </a:t>
                </a:r>
                <a:endParaRPr lang="en-GB" baseline="-25000" dirty="0"/>
              </a:p>
            </p:txBody>
          </p:sp>
        </mc:Choice>
        <mc:Fallback xmlns="">
          <p:sp>
            <p:nvSpPr>
              <p:cNvPr id="44" name="TextBox 43">
                <a:extLst>
                  <a:ext uri="{FF2B5EF4-FFF2-40B4-BE49-F238E27FC236}">
                    <a16:creationId xmlns:a16="http://schemas.microsoft.com/office/drawing/2014/main" id="{12A6A76D-2BA8-4B96-A60F-133F32845DB1}"/>
                  </a:ext>
                </a:extLst>
              </p:cNvPr>
              <p:cNvSpPr txBox="1">
                <a:spLocks noRot="1" noChangeAspect="1" noMove="1" noResize="1" noEditPoints="1" noAdjustHandles="1" noChangeArrowheads="1" noChangeShapeType="1" noTextEdit="1"/>
              </p:cNvSpPr>
              <p:nvPr/>
            </p:nvSpPr>
            <p:spPr>
              <a:xfrm>
                <a:off x="4431065" y="2587963"/>
                <a:ext cx="2697854" cy="461537"/>
              </a:xfrm>
              <a:prstGeom prst="rect">
                <a:avLst/>
              </a:prstGeom>
              <a:blipFill>
                <a:blip r:embed="rId11"/>
                <a:stretch>
                  <a:fillRect l="-2036" b="-9333"/>
                </a:stretch>
              </a:blipFill>
            </p:spPr>
            <p:txBody>
              <a:bodyPr/>
              <a:lstStyle/>
              <a:p>
                <a:r>
                  <a:rPr lang="en-GB">
                    <a:noFill/>
                  </a:rPr>
                  <a:t> </a:t>
                </a:r>
              </a:p>
            </p:txBody>
          </p:sp>
        </mc:Fallback>
      </mc:AlternateContent>
      <p:sp>
        <p:nvSpPr>
          <p:cNvPr id="45" name="TextBox 44">
            <a:extLst>
              <a:ext uri="{FF2B5EF4-FFF2-40B4-BE49-F238E27FC236}">
                <a16:creationId xmlns:a16="http://schemas.microsoft.com/office/drawing/2014/main" id="{95CD45F5-9ED0-4199-B860-889D19851B05}"/>
              </a:ext>
            </a:extLst>
          </p:cNvPr>
          <p:cNvSpPr txBox="1"/>
          <p:nvPr/>
        </p:nvSpPr>
        <p:spPr>
          <a:xfrm>
            <a:off x="4403257" y="3610430"/>
            <a:ext cx="2518318" cy="369332"/>
          </a:xfrm>
          <a:prstGeom prst="rect">
            <a:avLst/>
          </a:prstGeom>
          <a:noFill/>
        </p:spPr>
        <p:txBody>
          <a:bodyPr wrap="none" rtlCol="0">
            <a:spAutoFit/>
          </a:bodyPr>
          <a:lstStyle/>
          <a:p>
            <a:r>
              <a:rPr lang="en-GB" dirty="0"/>
              <a:t>R(cos20 – 0.3sin20) = mg</a:t>
            </a:r>
            <a:endParaRPr lang="en-GB" baseline="-25000" dirty="0"/>
          </a:p>
        </p:txBody>
      </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E6A1E015-8914-4A45-B893-F46744CADA64}"/>
                  </a:ext>
                </a:extLst>
              </p:cNvPr>
              <p:cNvSpPr txBox="1"/>
              <p:nvPr/>
            </p:nvSpPr>
            <p:spPr>
              <a:xfrm>
                <a:off x="4517782" y="4144049"/>
                <a:ext cx="2669962" cy="621517"/>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n-GB" dirty="0"/>
                          <m:t>R</m:t>
                        </m:r>
                        <m:r>
                          <m:rPr>
                            <m:nor/>
                          </m:rPr>
                          <a:rPr lang="en-GB" dirty="0"/>
                          <m:t>(0.3</m:t>
                        </m:r>
                        <m:r>
                          <m:rPr>
                            <m:nor/>
                          </m:rPr>
                          <a:rPr lang="en-GB" dirty="0"/>
                          <m:t>cos</m:t>
                        </m:r>
                        <m:r>
                          <m:rPr>
                            <m:nor/>
                          </m:rPr>
                          <a:rPr lang="en-GB" b="0" i="0" dirty="0" smtClean="0"/>
                          <m:t>20</m:t>
                        </m:r>
                        <m:r>
                          <m:rPr>
                            <m:nor/>
                          </m:rPr>
                          <a:rPr lang="el-GR" dirty="0"/>
                          <m:t> </m:t>
                        </m:r>
                        <m:r>
                          <m:rPr>
                            <m:nor/>
                          </m:rPr>
                          <a:rPr lang="en-GB" dirty="0"/>
                          <m:t>+ </m:t>
                        </m:r>
                        <m:r>
                          <m:rPr>
                            <m:nor/>
                          </m:rPr>
                          <a:rPr lang="en-GB" dirty="0"/>
                          <m:t>sin</m:t>
                        </m:r>
                        <m:r>
                          <m:rPr>
                            <m:nor/>
                          </m:rPr>
                          <a:rPr lang="en-GB" b="0" i="0" dirty="0" smtClean="0"/>
                          <m:t>20</m:t>
                        </m:r>
                        <m:r>
                          <m:rPr>
                            <m:nor/>
                          </m:rPr>
                          <a:rPr lang="en-GB" dirty="0"/>
                          <m:t>)</m:t>
                        </m:r>
                      </m:num>
                      <m:den>
                        <m:r>
                          <m:rPr>
                            <m:nor/>
                          </m:rPr>
                          <a:rPr lang="en-GB" dirty="0"/>
                          <m:t>R</m:t>
                        </m:r>
                        <m:r>
                          <m:rPr>
                            <m:nor/>
                          </m:rPr>
                          <a:rPr lang="en-GB" dirty="0"/>
                          <m:t>(</m:t>
                        </m:r>
                        <m:r>
                          <m:rPr>
                            <m:nor/>
                          </m:rPr>
                          <a:rPr lang="en-GB" dirty="0"/>
                          <m:t>cos</m:t>
                        </m:r>
                        <m:r>
                          <m:rPr>
                            <m:nor/>
                          </m:rPr>
                          <a:rPr lang="en-GB" b="0" i="0" dirty="0" smtClean="0"/>
                          <m:t>20</m:t>
                        </m:r>
                        <m:r>
                          <m:rPr>
                            <m:nor/>
                          </m:rPr>
                          <a:rPr lang="en-GB" dirty="0"/>
                          <m:t> – </m:t>
                        </m:r>
                        <m:r>
                          <m:rPr>
                            <m:nor/>
                          </m:rPr>
                          <a:rPr lang="en-GB" b="0" i="0" dirty="0" smtClean="0"/>
                          <m:t>0.3</m:t>
                        </m:r>
                        <m:r>
                          <m:rPr>
                            <m:nor/>
                          </m:rPr>
                          <a:rPr lang="en-GB" dirty="0"/>
                          <m:t>sin</m:t>
                        </m:r>
                        <m:r>
                          <m:rPr>
                            <m:nor/>
                          </m:rPr>
                          <a:rPr lang="el-GR" dirty="0"/>
                          <m:t>Θ</m:t>
                        </m:r>
                        <m:r>
                          <m:rPr>
                            <m:nor/>
                          </m:rPr>
                          <a:rPr lang="en-GB" b="0" i="1" dirty="0" smtClean="0"/>
                          <m:t>20</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den>
                        </m:f>
                      </m:num>
                      <m:den>
                        <m:r>
                          <m:rPr>
                            <m:sty m:val="p"/>
                          </m:rPr>
                          <a:rPr lang="en-GB" b="0" i="0" smtClean="0">
                            <a:latin typeface="Cambria Math" panose="02040503050406030204" pitchFamily="18" charset="0"/>
                          </a:rPr>
                          <m:t>mg</m:t>
                        </m:r>
                        <m:r>
                          <a:rPr lang="en-GB">
                            <a:latin typeface="Cambria Math" panose="02040503050406030204" pitchFamily="18" charset="0"/>
                          </a:rPr>
                          <m:t> </m:t>
                        </m:r>
                      </m:den>
                    </m:f>
                  </m:oMath>
                </a14:m>
                <a:r>
                  <a:rPr lang="en-GB" dirty="0"/>
                  <a:t> </a:t>
                </a:r>
                <a:endParaRPr lang="en-GB" baseline="-25000" dirty="0"/>
              </a:p>
            </p:txBody>
          </p:sp>
        </mc:Choice>
        <mc:Fallback xmlns="">
          <p:sp>
            <p:nvSpPr>
              <p:cNvPr id="46" name="TextBox 45">
                <a:extLst>
                  <a:ext uri="{FF2B5EF4-FFF2-40B4-BE49-F238E27FC236}">
                    <a16:creationId xmlns:a16="http://schemas.microsoft.com/office/drawing/2014/main" id="{E6A1E015-8914-4A45-B893-F46744CADA64}"/>
                  </a:ext>
                </a:extLst>
              </p:cNvPr>
              <p:cNvSpPr txBox="1">
                <a:spLocks noRot="1" noChangeAspect="1" noMove="1" noResize="1" noEditPoints="1" noAdjustHandles="1" noChangeArrowheads="1" noChangeShapeType="1" noTextEdit="1"/>
              </p:cNvSpPr>
              <p:nvPr/>
            </p:nvSpPr>
            <p:spPr>
              <a:xfrm>
                <a:off x="4517782" y="4144049"/>
                <a:ext cx="2669962" cy="62151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91AB31DD-3BAA-4483-A7B1-B3DB18619402}"/>
                  </a:ext>
                </a:extLst>
              </p:cNvPr>
              <p:cNvSpPr txBox="1"/>
              <p:nvPr/>
            </p:nvSpPr>
            <p:spPr>
              <a:xfrm>
                <a:off x="4517782" y="4902522"/>
                <a:ext cx="2432076" cy="535339"/>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n-GB" b="0" i="0" smtClean="0">
                            <a:latin typeface="Cambria Math" panose="02040503050406030204" pitchFamily="18" charset="0"/>
                          </a:rPr>
                          <m:t>0.3</m:t>
                        </m:r>
                        <m:r>
                          <m:rPr>
                            <m:nor/>
                          </m:rPr>
                          <a:rPr lang="en-GB" dirty="0"/>
                          <m:t>cos</m:t>
                        </m:r>
                        <m:r>
                          <m:rPr>
                            <m:nor/>
                          </m:rPr>
                          <a:rPr lang="en-GB" b="0" i="0" dirty="0" smtClean="0"/>
                          <m:t>20</m:t>
                        </m:r>
                        <m:r>
                          <m:rPr>
                            <m:nor/>
                          </m:rPr>
                          <a:rPr lang="el-GR" dirty="0"/>
                          <m:t> </m:t>
                        </m:r>
                        <m:r>
                          <m:rPr>
                            <m:nor/>
                          </m:rPr>
                          <a:rPr lang="en-GB" dirty="0"/>
                          <m:t>+ </m:t>
                        </m:r>
                        <m:r>
                          <m:rPr>
                            <m:nor/>
                          </m:rPr>
                          <a:rPr lang="en-GB" dirty="0"/>
                          <m:t>sin</m:t>
                        </m:r>
                        <m:r>
                          <m:rPr>
                            <m:nor/>
                          </m:rPr>
                          <a:rPr lang="en-GB" b="0" dirty="0" smtClean="0"/>
                          <m:t>20</m:t>
                        </m:r>
                      </m:num>
                      <m:den>
                        <m:r>
                          <m:rPr>
                            <m:nor/>
                          </m:rPr>
                          <a:rPr lang="en-GB" dirty="0"/>
                          <m:t>cos</m:t>
                        </m:r>
                        <m:r>
                          <m:rPr>
                            <m:nor/>
                          </m:rPr>
                          <a:rPr lang="en-GB" b="0" i="0" dirty="0" smtClean="0"/>
                          <m:t>20</m:t>
                        </m:r>
                        <m:r>
                          <m:rPr>
                            <m:nor/>
                          </m:rPr>
                          <a:rPr lang="en-GB" dirty="0"/>
                          <m:t> – </m:t>
                        </m:r>
                        <m:r>
                          <m:rPr>
                            <m:nor/>
                          </m:rPr>
                          <a:rPr lang="en-GB" b="0" i="0" dirty="0" smtClean="0"/>
                          <m:t>0.3</m:t>
                        </m:r>
                        <m:r>
                          <m:rPr>
                            <m:nor/>
                          </m:rPr>
                          <a:rPr lang="en-GB" dirty="0"/>
                          <m:t>sin</m:t>
                        </m:r>
                        <m:r>
                          <m:rPr>
                            <m:nor/>
                          </m:rPr>
                          <a:rPr lang="en-GB" b="0" dirty="0" smtClean="0"/>
                          <m:t>20</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m:rPr>
                            <m:sty m:val="p"/>
                          </m:rPr>
                          <a:rPr lang="en-GB" b="0" i="0" smtClean="0">
                            <a:latin typeface="Cambria Math" panose="02040503050406030204" pitchFamily="18" charset="0"/>
                          </a:rPr>
                          <m:t>g</m:t>
                        </m:r>
                        <m:r>
                          <a:rPr lang="en-GB">
                            <a:latin typeface="Cambria Math" panose="02040503050406030204" pitchFamily="18" charset="0"/>
                          </a:rPr>
                          <m:t> </m:t>
                        </m:r>
                      </m:den>
                    </m:f>
                  </m:oMath>
                </a14:m>
                <a:r>
                  <a:rPr lang="en-GB" dirty="0"/>
                  <a:t> </a:t>
                </a:r>
                <a:endParaRPr lang="en-GB" baseline="-25000" dirty="0"/>
              </a:p>
            </p:txBody>
          </p:sp>
        </mc:Choice>
        <mc:Fallback xmlns="">
          <p:sp>
            <p:nvSpPr>
              <p:cNvPr id="47" name="TextBox 46">
                <a:extLst>
                  <a:ext uri="{FF2B5EF4-FFF2-40B4-BE49-F238E27FC236}">
                    <a16:creationId xmlns:a16="http://schemas.microsoft.com/office/drawing/2014/main" id="{91AB31DD-3BAA-4483-A7B1-B3DB18619402}"/>
                  </a:ext>
                </a:extLst>
              </p:cNvPr>
              <p:cNvSpPr txBox="1">
                <a:spLocks noRot="1" noChangeAspect="1" noMove="1" noResize="1" noEditPoints="1" noAdjustHandles="1" noChangeArrowheads="1" noChangeShapeType="1" noTextEdit="1"/>
              </p:cNvSpPr>
              <p:nvPr/>
            </p:nvSpPr>
            <p:spPr>
              <a:xfrm>
                <a:off x="4517782" y="4902522"/>
                <a:ext cx="2432076" cy="535339"/>
              </a:xfrm>
              <a:prstGeom prst="rect">
                <a:avLst/>
              </a:prstGeom>
              <a:blipFill>
                <a:blip r:embed="rId13"/>
                <a:stretch>
                  <a:fillRect b="-4545"/>
                </a:stretch>
              </a:blipFill>
            </p:spPr>
            <p:txBody>
              <a:bodyPr/>
              <a:lstStyle/>
              <a:p>
                <a:r>
                  <a:rPr lang="en-GB">
                    <a:noFill/>
                  </a:rPr>
                  <a:t> </a:t>
                </a:r>
              </a:p>
            </p:txBody>
          </p:sp>
        </mc:Fallback>
      </mc:AlternateContent>
      <p:sp>
        <p:nvSpPr>
          <p:cNvPr id="50" name="Rectangle 49">
            <a:extLst>
              <a:ext uri="{FF2B5EF4-FFF2-40B4-BE49-F238E27FC236}">
                <a16:creationId xmlns:a16="http://schemas.microsoft.com/office/drawing/2014/main" id="{6D1F8A5E-466A-4F27-8A9C-AFE690EDB2A2}"/>
              </a:ext>
            </a:extLst>
          </p:cNvPr>
          <p:cNvSpPr/>
          <p:nvPr/>
        </p:nvSpPr>
        <p:spPr>
          <a:xfrm>
            <a:off x="1273731" y="2151663"/>
            <a:ext cx="1396621" cy="369332"/>
          </a:xfrm>
          <a:prstGeom prst="rect">
            <a:avLst/>
          </a:prstGeom>
        </p:spPr>
        <p:txBody>
          <a:bodyPr wrap="square">
            <a:spAutoFit/>
          </a:bodyPr>
          <a:lstStyle/>
          <a:p>
            <a:r>
              <a:rPr lang="en-GB" dirty="0" err="1"/>
              <a:t>Rsin</a:t>
            </a:r>
            <a:r>
              <a:rPr lang="el-GR" dirty="0"/>
              <a:t>Θ</a:t>
            </a:r>
            <a:endParaRPr lang="en-GB" dirty="0"/>
          </a:p>
        </p:txBody>
      </p:sp>
      <p:sp>
        <p:nvSpPr>
          <p:cNvPr id="51" name="Rectangle 50">
            <a:extLst>
              <a:ext uri="{FF2B5EF4-FFF2-40B4-BE49-F238E27FC236}">
                <a16:creationId xmlns:a16="http://schemas.microsoft.com/office/drawing/2014/main" id="{839DE89E-294E-4CDB-B684-8470B9D741A0}"/>
              </a:ext>
            </a:extLst>
          </p:cNvPr>
          <p:cNvSpPr/>
          <p:nvPr/>
        </p:nvSpPr>
        <p:spPr>
          <a:xfrm>
            <a:off x="1927147" y="2763390"/>
            <a:ext cx="1396621" cy="369332"/>
          </a:xfrm>
          <a:prstGeom prst="rect">
            <a:avLst/>
          </a:prstGeom>
        </p:spPr>
        <p:txBody>
          <a:bodyPr wrap="square">
            <a:spAutoFit/>
          </a:bodyPr>
          <a:lstStyle/>
          <a:p>
            <a:r>
              <a:rPr lang="en-GB" dirty="0" err="1"/>
              <a:t>Rcos</a:t>
            </a:r>
            <a:r>
              <a:rPr lang="el-GR" dirty="0"/>
              <a:t>Θ</a:t>
            </a:r>
            <a:endParaRPr lang="en-GB" dirty="0"/>
          </a:p>
        </p:txBody>
      </p:sp>
    </p:spTree>
    <p:extLst>
      <p:ext uri="{BB962C8B-B14F-4D97-AF65-F5344CB8AC3E}">
        <p14:creationId xmlns:p14="http://schemas.microsoft.com/office/powerpoint/2010/main" val="160685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23" grpId="0"/>
      <p:bldP spid="25" grpId="0"/>
      <p:bldP spid="26" grpId="0"/>
      <p:bldP spid="24" grpId="0"/>
      <p:bldP spid="12" grpId="0"/>
      <p:bldP spid="34" grpId="0"/>
      <p:bldP spid="35" grpId="0"/>
      <p:bldP spid="37" grpId="0"/>
      <p:bldP spid="40" grpId="0"/>
      <p:bldP spid="41" grpId="0"/>
      <p:bldP spid="42" grpId="0"/>
      <p:bldP spid="30" grpId="0"/>
      <p:bldP spid="36" grpId="0"/>
      <p:bldP spid="44" grpId="0"/>
      <p:bldP spid="45" grpId="0"/>
      <p:bldP spid="46" grpId="0"/>
      <p:bldP spid="47" grpId="0"/>
      <p:bldP spid="50"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958724-7402-4DA6-8A22-E5422CAFB994}"/>
              </a:ext>
            </a:extLst>
          </p:cNvPr>
          <p:cNvPicPr>
            <a:picLocks noChangeAspect="1"/>
          </p:cNvPicPr>
          <p:nvPr/>
        </p:nvPicPr>
        <p:blipFill>
          <a:blip r:embed="rId2"/>
          <a:stretch>
            <a:fillRect/>
          </a:stretch>
        </p:blipFill>
        <p:spPr>
          <a:xfrm>
            <a:off x="302364" y="2088945"/>
            <a:ext cx="3228975" cy="1476375"/>
          </a:xfrm>
          <a:prstGeom prst="rect">
            <a:avLst/>
          </a:prstGeom>
        </p:spPr>
      </p:pic>
      <p:cxnSp>
        <p:nvCxnSpPr>
          <p:cNvPr id="6" name="Straight Arrow Connector 5">
            <a:extLst>
              <a:ext uri="{FF2B5EF4-FFF2-40B4-BE49-F238E27FC236}">
                <a16:creationId xmlns:a16="http://schemas.microsoft.com/office/drawing/2014/main" id="{DA910D69-59A3-4DB0-AAE8-8751CB457984}"/>
              </a:ext>
            </a:extLst>
          </p:cNvPr>
          <p:cNvCxnSpPr>
            <a:cxnSpLocks/>
          </p:cNvCxnSpPr>
          <p:nvPr/>
        </p:nvCxnSpPr>
        <p:spPr>
          <a:xfrm>
            <a:off x="1759329" y="2975813"/>
            <a:ext cx="0" cy="8213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45F05B2-8808-41A4-B7D5-6155A9E9E5E0}"/>
              </a:ext>
            </a:extLst>
          </p:cNvPr>
          <p:cNvSpPr txBox="1"/>
          <p:nvPr/>
        </p:nvSpPr>
        <p:spPr>
          <a:xfrm>
            <a:off x="1759329" y="3059668"/>
            <a:ext cx="478016" cy="369332"/>
          </a:xfrm>
          <a:prstGeom prst="rect">
            <a:avLst/>
          </a:prstGeom>
          <a:noFill/>
        </p:spPr>
        <p:txBody>
          <a:bodyPr wrap="none" rtlCol="0">
            <a:spAutoFit/>
          </a:bodyPr>
          <a:lstStyle/>
          <a:p>
            <a:r>
              <a:rPr lang="en-GB" dirty="0"/>
              <a:t>mg</a:t>
            </a:r>
          </a:p>
        </p:txBody>
      </p:sp>
      <p:cxnSp>
        <p:nvCxnSpPr>
          <p:cNvPr id="9" name="Straight Arrow Connector 8">
            <a:extLst>
              <a:ext uri="{FF2B5EF4-FFF2-40B4-BE49-F238E27FC236}">
                <a16:creationId xmlns:a16="http://schemas.microsoft.com/office/drawing/2014/main" id="{989F794C-2669-42B9-9509-34AEB53A6336}"/>
              </a:ext>
            </a:extLst>
          </p:cNvPr>
          <p:cNvCxnSpPr>
            <a:cxnSpLocks/>
          </p:cNvCxnSpPr>
          <p:nvPr/>
        </p:nvCxnSpPr>
        <p:spPr>
          <a:xfrm flipH="1" flipV="1">
            <a:off x="1200160" y="1614468"/>
            <a:ext cx="390293" cy="7747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E707343-6EA3-42C1-88E2-3BAA5910AC2A}"/>
              </a:ext>
            </a:extLst>
          </p:cNvPr>
          <p:cNvSpPr txBox="1"/>
          <p:nvPr/>
        </p:nvSpPr>
        <p:spPr>
          <a:xfrm>
            <a:off x="890460" y="1817201"/>
            <a:ext cx="309700" cy="369332"/>
          </a:xfrm>
          <a:prstGeom prst="rect">
            <a:avLst/>
          </a:prstGeom>
          <a:noFill/>
        </p:spPr>
        <p:txBody>
          <a:bodyPr wrap="none" rtlCol="0">
            <a:spAutoFit/>
          </a:bodyPr>
          <a:lstStyle/>
          <a:p>
            <a:r>
              <a:rPr lang="en-GB" dirty="0"/>
              <a:t>R</a:t>
            </a:r>
          </a:p>
        </p:txBody>
      </p:sp>
      <p:sp>
        <p:nvSpPr>
          <p:cNvPr id="14" name="TextBox 13">
            <a:extLst>
              <a:ext uri="{FF2B5EF4-FFF2-40B4-BE49-F238E27FC236}">
                <a16:creationId xmlns:a16="http://schemas.microsoft.com/office/drawing/2014/main" id="{AF6F6651-6DAF-43B0-B49C-AEE92EC10751}"/>
              </a:ext>
            </a:extLst>
          </p:cNvPr>
          <p:cNvSpPr txBox="1"/>
          <p:nvPr/>
        </p:nvSpPr>
        <p:spPr>
          <a:xfrm>
            <a:off x="813745" y="2389266"/>
            <a:ext cx="353045" cy="369332"/>
          </a:xfrm>
          <a:prstGeom prst="rect">
            <a:avLst/>
          </a:prstGeom>
          <a:noFill/>
        </p:spPr>
        <p:txBody>
          <a:bodyPr wrap="none" rtlCol="0">
            <a:spAutoFit/>
          </a:bodyPr>
          <a:lstStyle/>
          <a:p>
            <a:r>
              <a:rPr lang="en-GB" dirty="0"/>
              <a:t>F</a:t>
            </a:r>
            <a:r>
              <a:rPr lang="en-GB" baseline="-25000" dirty="0"/>
              <a:t>c</a:t>
            </a:r>
          </a:p>
        </p:txBody>
      </p:sp>
      <p:cxnSp>
        <p:nvCxnSpPr>
          <p:cNvPr id="15" name="Straight Arrow Connector 14">
            <a:extLst>
              <a:ext uri="{FF2B5EF4-FFF2-40B4-BE49-F238E27FC236}">
                <a16:creationId xmlns:a16="http://schemas.microsoft.com/office/drawing/2014/main" id="{F6D1E4A2-C3E2-4AEB-A48C-4EF8819F905B}"/>
              </a:ext>
            </a:extLst>
          </p:cNvPr>
          <p:cNvCxnSpPr>
            <a:cxnSpLocks/>
          </p:cNvCxnSpPr>
          <p:nvPr/>
        </p:nvCxnSpPr>
        <p:spPr>
          <a:xfrm flipH="1">
            <a:off x="801080" y="2855153"/>
            <a:ext cx="46047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01C3385-EA84-4857-A9EB-8CFA0CC7E2E4}"/>
              </a:ext>
            </a:extLst>
          </p:cNvPr>
          <p:cNvCxnSpPr/>
          <p:nvPr/>
        </p:nvCxnSpPr>
        <p:spPr>
          <a:xfrm flipV="1">
            <a:off x="1759329" y="1614468"/>
            <a:ext cx="0" cy="77479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70B42A7-7F9F-445E-8659-7046468B7F7B}"/>
              </a:ext>
            </a:extLst>
          </p:cNvPr>
          <p:cNvCxnSpPr>
            <a:cxnSpLocks/>
          </p:cNvCxnSpPr>
          <p:nvPr/>
        </p:nvCxnSpPr>
        <p:spPr>
          <a:xfrm flipH="1">
            <a:off x="1316611" y="1614467"/>
            <a:ext cx="358280" cy="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737853E-00E0-4C0F-8C93-090CD854BB29}"/>
              </a:ext>
            </a:extLst>
          </p:cNvPr>
          <p:cNvSpPr txBox="1"/>
          <p:nvPr/>
        </p:nvSpPr>
        <p:spPr>
          <a:xfrm>
            <a:off x="4986750" y="1124301"/>
            <a:ext cx="2402966" cy="369332"/>
          </a:xfrm>
          <a:prstGeom prst="rect">
            <a:avLst/>
          </a:prstGeom>
          <a:noFill/>
        </p:spPr>
        <p:txBody>
          <a:bodyPr wrap="none" rtlCol="0">
            <a:spAutoFit/>
          </a:bodyPr>
          <a:lstStyle/>
          <a:p>
            <a:r>
              <a:rPr lang="en-GB" dirty="0"/>
              <a:t> F</a:t>
            </a:r>
            <a:r>
              <a:rPr lang="en-GB" baseline="-25000" dirty="0"/>
              <a:t>c  </a:t>
            </a:r>
            <a:r>
              <a:rPr lang="en-GB" dirty="0"/>
              <a:t>= Rsin20 - 0.3Rcos20</a:t>
            </a:r>
          </a:p>
        </p:txBody>
      </p:sp>
      <p:sp>
        <p:nvSpPr>
          <p:cNvPr id="25" name="TextBox 24">
            <a:extLst>
              <a:ext uri="{FF2B5EF4-FFF2-40B4-BE49-F238E27FC236}">
                <a16:creationId xmlns:a16="http://schemas.microsoft.com/office/drawing/2014/main" id="{58F4DB22-90E3-4C2E-A285-7B771E7DC011}"/>
              </a:ext>
            </a:extLst>
          </p:cNvPr>
          <p:cNvSpPr txBox="1"/>
          <p:nvPr/>
        </p:nvSpPr>
        <p:spPr>
          <a:xfrm>
            <a:off x="5096409" y="2245003"/>
            <a:ext cx="2555187" cy="369332"/>
          </a:xfrm>
          <a:prstGeom prst="rect">
            <a:avLst/>
          </a:prstGeom>
          <a:noFill/>
        </p:spPr>
        <p:txBody>
          <a:bodyPr wrap="none" rtlCol="0">
            <a:spAutoFit/>
          </a:bodyPr>
          <a:lstStyle/>
          <a:p>
            <a:r>
              <a:rPr lang="en-GB" dirty="0"/>
              <a:t> Rcos20 + 0.3Rsin20 = mg</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336CC805-3DB3-4560-B1C2-6D95E3AF03BC}"/>
                  </a:ext>
                </a:extLst>
              </p:cNvPr>
              <p:cNvSpPr/>
              <p:nvPr/>
            </p:nvSpPr>
            <p:spPr>
              <a:xfrm>
                <a:off x="7654987" y="1074913"/>
                <a:ext cx="1029449" cy="461537"/>
              </a:xfrm>
              <a:prstGeom prst="rect">
                <a:avLst/>
              </a:prstGeom>
            </p:spPr>
            <p:txBody>
              <a:bodyPr wrap="none">
                <a:spAutoFit/>
              </a:bodyPr>
              <a:lstStyle/>
              <a:p>
                <a:pPr algn="ctr"/>
                <a:r>
                  <a:rPr lang="en-GB" dirty="0">
                    <a:latin typeface="Comic Sans MS" panose="030F0702030302020204" pitchFamily="66" charset="0"/>
                  </a:rPr>
                  <a:t>F</a:t>
                </a:r>
                <a:r>
                  <a:rPr lang="en-GB" baseline="-25000" dirty="0">
                    <a:latin typeface="Comic Sans MS" panose="030F0702030302020204" pitchFamily="66" charset="0"/>
                  </a:rPr>
                  <a:t>c</a:t>
                </a:r>
                <a:r>
                  <a:rPr lang="en-GB" dirty="0">
                    <a:latin typeface="Comic Sans MS" panose="030F0702030302020204" pitchFamily="66" charset="0"/>
                  </a:rPr>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p:txBody>
          </p:sp>
        </mc:Choice>
        <mc:Fallback xmlns="">
          <p:sp>
            <p:nvSpPr>
              <p:cNvPr id="26" name="Rectangle 25">
                <a:extLst>
                  <a:ext uri="{FF2B5EF4-FFF2-40B4-BE49-F238E27FC236}">
                    <a16:creationId xmlns:a16="http://schemas.microsoft.com/office/drawing/2014/main" id="{336CC805-3DB3-4560-B1C2-6D95E3AF03BC}"/>
                  </a:ext>
                </a:extLst>
              </p:cNvPr>
              <p:cNvSpPr>
                <a:spLocks noRot="1" noChangeAspect="1" noMove="1" noResize="1" noEditPoints="1" noAdjustHandles="1" noChangeArrowheads="1" noChangeShapeType="1" noTextEdit="1"/>
              </p:cNvSpPr>
              <p:nvPr/>
            </p:nvSpPr>
            <p:spPr>
              <a:xfrm>
                <a:off x="7654987" y="1074913"/>
                <a:ext cx="1029449" cy="461537"/>
              </a:xfrm>
              <a:prstGeom prst="rect">
                <a:avLst/>
              </a:prstGeom>
              <a:blipFill>
                <a:blip r:embed="rId3"/>
                <a:stretch>
                  <a:fillRect l="-4734"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342899" y="517184"/>
                <a:ext cx="8315325" cy="461665"/>
              </a:xfrm>
              <a:prstGeom prst="rect">
                <a:avLst/>
              </a:prstGeom>
              <a:noFill/>
            </p:spPr>
            <p:txBody>
              <a:bodyPr wrap="square" rtlCol="0">
                <a:spAutoFit/>
              </a:bodyPr>
              <a:lstStyle/>
              <a:p>
                <a:r>
                  <a:rPr lang="en-GB" sz="2400" dirty="0"/>
                  <a:t>For minimum speed friction (</a:t>
                </a:r>
                <a14:m>
                  <m:oMath xmlns:m="http://schemas.openxmlformats.org/officeDocument/2006/math">
                    <m:r>
                      <m:rPr>
                        <m:nor/>
                      </m:rPr>
                      <a:rPr lang="el-GR" sz="2400" dirty="0"/>
                      <m:t>μ</m:t>
                    </m:r>
                  </m:oMath>
                </a14:m>
                <a:r>
                  <a:rPr lang="en-GB" sz="2400" dirty="0"/>
                  <a:t>R) works up the slope</a:t>
                </a:r>
              </a:p>
            </p:txBody>
          </p:sp>
        </mc:Choice>
        <mc:Fallback xmlns="">
          <p:sp>
            <p:nvSpPr>
              <p:cNvPr id="24" name="TextBox 23"/>
              <p:cNvSpPr txBox="1">
                <a:spLocks noRot="1" noChangeAspect="1" noMove="1" noResize="1" noEditPoints="1" noAdjustHandles="1" noChangeArrowheads="1" noChangeShapeType="1" noTextEdit="1"/>
              </p:cNvSpPr>
              <p:nvPr/>
            </p:nvSpPr>
            <p:spPr>
              <a:xfrm>
                <a:off x="342899" y="517184"/>
                <a:ext cx="8315325" cy="461665"/>
              </a:xfrm>
              <a:prstGeom prst="rect">
                <a:avLst/>
              </a:prstGeom>
              <a:blipFill>
                <a:blip r:embed="rId4"/>
                <a:stretch>
                  <a:fillRect l="-1100" t="-10526" b="-28947"/>
                </a:stretch>
              </a:blipFill>
            </p:spPr>
            <p:txBody>
              <a:bodyPr/>
              <a:lstStyle/>
              <a:p>
                <a:r>
                  <a:rPr lang="en-GB">
                    <a:noFill/>
                  </a:rPr>
                  <a:t> </a:t>
                </a:r>
              </a:p>
            </p:txBody>
          </p:sp>
        </mc:Fallback>
      </mc:AlternateContent>
      <p:cxnSp>
        <p:nvCxnSpPr>
          <p:cNvPr id="31" name="Straight Arrow Connector 30">
            <a:extLst>
              <a:ext uri="{FF2B5EF4-FFF2-40B4-BE49-F238E27FC236}">
                <a16:creationId xmlns:a16="http://schemas.microsoft.com/office/drawing/2014/main" id="{F6D1E4A2-C3E2-4AEB-A48C-4EF8819F905B}"/>
              </a:ext>
            </a:extLst>
          </p:cNvPr>
          <p:cNvCxnSpPr/>
          <p:nvPr/>
        </p:nvCxnSpPr>
        <p:spPr>
          <a:xfrm flipV="1">
            <a:off x="2154198" y="2180516"/>
            <a:ext cx="745855" cy="3389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Rectangle 11"/>
              <p:cNvSpPr/>
              <p:nvPr/>
            </p:nvSpPr>
            <p:spPr>
              <a:xfrm rot="20246457">
                <a:off x="2509635" y="1803119"/>
                <a:ext cx="451895" cy="369332"/>
              </a:xfrm>
              <a:prstGeom prst="rect">
                <a:avLst/>
              </a:prstGeom>
            </p:spPr>
            <p:txBody>
              <a:bodyPr wrap="square">
                <a:spAutoFit/>
              </a:bodyPr>
              <a:lstStyle/>
              <a:p>
                <a14:m>
                  <m:oMath xmlns:m="http://schemas.openxmlformats.org/officeDocument/2006/math">
                    <m:r>
                      <m:rPr>
                        <m:nor/>
                      </m:rPr>
                      <a:rPr lang="el-GR" dirty="0"/>
                      <m:t>μ</m:t>
                    </m:r>
                  </m:oMath>
                </a14:m>
                <a:r>
                  <a:rPr lang="en-GB" dirty="0"/>
                  <a:t>R</a:t>
                </a:r>
              </a:p>
            </p:txBody>
          </p:sp>
        </mc:Choice>
        <mc:Fallback xmlns="">
          <p:sp>
            <p:nvSpPr>
              <p:cNvPr id="12" name="Rectangle 11"/>
              <p:cNvSpPr>
                <a:spLocks noRot="1" noChangeAspect="1" noMove="1" noResize="1" noEditPoints="1" noAdjustHandles="1" noChangeArrowheads="1" noChangeShapeType="1" noTextEdit="1"/>
              </p:cNvSpPr>
              <p:nvPr/>
            </p:nvSpPr>
            <p:spPr>
              <a:xfrm rot="20246457">
                <a:off x="2509635" y="1803119"/>
                <a:ext cx="451895" cy="369332"/>
              </a:xfrm>
              <a:prstGeom prst="rect">
                <a:avLst/>
              </a:prstGeom>
              <a:blipFill>
                <a:blip r:embed="rId5"/>
                <a:stretch>
                  <a:fillRect t="-6977" r="-11828" b="-10465"/>
                </a:stretch>
              </a:blipFill>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F01C3385-EA84-4857-A9EB-8CFA0CC7E2E4}"/>
              </a:ext>
            </a:extLst>
          </p:cNvPr>
          <p:cNvCxnSpPr/>
          <p:nvPr/>
        </p:nvCxnSpPr>
        <p:spPr>
          <a:xfrm flipH="1" flipV="1">
            <a:off x="2880271" y="2325868"/>
            <a:ext cx="3923" cy="39067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70B42A7-7F9F-445E-8659-7046468B7F7B}"/>
              </a:ext>
            </a:extLst>
          </p:cNvPr>
          <p:cNvCxnSpPr>
            <a:cxnSpLocks/>
          </p:cNvCxnSpPr>
          <p:nvPr/>
        </p:nvCxnSpPr>
        <p:spPr>
          <a:xfrm flipV="1">
            <a:off x="2205452" y="2724695"/>
            <a:ext cx="643346" cy="7156"/>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Rectangle 33"/>
              <p:cNvSpPr/>
              <p:nvPr/>
            </p:nvSpPr>
            <p:spPr>
              <a:xfrm>
                <a:off x="2142362" y="2711094"/>
                <a:ext cx="1396621" cy="369332"/>
              </a:xfrm>
              <a:prstGeom prst="rect">
                <a:avLst/>
              </a:prstGeom>
            </p:spPr>
            <p:txBody>
              <a:bodyPr wrap="square">
                <a:spAutoFit/>
              </a:bodyPr>
              <a:lstStyle/>
              <a:p>
                <a14:m>
                  <m:oMath xmlns:m="http://schemas.openxmlformats.org/officeDocument/2006/math">
                    <m:r>
                      <m:rPr>
                        <m:nor/>
                      </m:rPr>
                      <a:rPr lang="el-GR" dirty="0"/>
                      <m:t>μ</m:t>
                    </m:r>
                  </m:oMath>
                </a14:m>
                <a:r>
                  <a:rPr lang="en-GB" dirty="0" err="1"/>
                  <a:t>Rcos</a:t>
                </a:r>
                <a:r>
                  <a:rPr lang="el-GR" dirty="0"/>
                  <a:t>Θ</a:t>
                </a:r>
                <a:endParaRPr lang="en-GB" dirty="0"/>
              </a:p>
            </p:txBody>
          </p:sp>
        </mc:Choice>
        <mc:Fallback xmlns="">
          <p:sp>
            <p:nvSpPr>
              <p:cNvPr id="34" name="Rectangle 33"/>
              <p:cNvSpPr>
                <a:spLocks noRot="1" noChangeAspect="1" noMove="1" noResize="1" noEditPoints="1" noAdjustHandles="1" noChangeArrowheads="1" noChangeShapeType="1" noTextEdit="1"/>
              </p:cNvSpPr>
              <p:nvPr/>
            </p:nvSpPr>
            <p:spPr>
              <a:xfrm>
                <a:off x="2142362" y="2711094"/>
                <a:ext cx="1396621" cy="369332"/>
              </a:xfrm>
              <a:prstGeom prst="rect">
                <a:avLst/>
              </a:prstGeom>
              <a:blipFill>
                <a:blip r:embed="rId6"/>
                <a:stretch>
                  <a:fillRect t="-10000" b="-26667"/>
                </a:stretch>
              </a:blipFill>
            </p:spPr>
            <p:txBody>
              <a:bodyPr/>
              <a:lstStyle/>
              <a:p>
                <a:r>
                  <a:rPr lang="en-GB">
                    <a:noFill/>
                  </a:rPr>
                  <a:t> </a:t>
                </a:r>
              </a:p>
            </p:txBody>
          </p:sp>
        </mc:Fallback>
      </mc:AlternateContent>
      <p:sp>
        <p:nvSpPr>
          <p:cNvPr id="35" name="TextBox 34">
            <a:extLst>
              <a:ext uri="{FF2B5EF4-FFF2-40B4-BE49-F238E27FC236}">
                <a16:creationId xmlns:a16="http://schemas.microsoft.com/office/drawing/2014/main" id="{6D49FB7B-61CC-4C97-B68A-ACD2F551E22F}"/>
              </a:ext>
            </a:extLst>
          </p:cNvPr>
          <p:cNvSpPr txBox="1"/>
          <p:nvPr/>
        </p:nvSpPr>
        <p:spPr>
          <a:xfrm>
            <a:off x="718345" y="3186421"/>
            <a:ext cx="354584" cy="400110"/>
          </a:xfrm>
          <a:prstGeom prst="rect">
            <a:avLst/>
          </a:prstGeom>
          <a:noFill/>
        </p:spPr>
        <p:txBody>
          <a:bodyPr wrap="none" rtlCol="0">
            <a:spAutoFit/>
          </a:bodyPr>
          <a:lstStyle/>
          <a:p>
            <a:r>
              <a:rPr lang="el-GR" sz="2000" dirty="0"/>
              <a:t>Θ</a:t>
            </a:r>
            <a:endParaRPr lang="en-GB" sz="2000" dirty="0"/>
          </a:p>
        </p:txBody>
      </p:sp>
      <mc:AlternateContent xmlns:mc="http://schemas.openxmlformats.org/markup-compatibility/2006" xmlns:a14="http://schemas.microsoft.com/office/drawing/2010/main">
        <mc:Choice Requires="a14">
          <p:sp>
            <p:nvSpPr>
              <p:cNvPr id="37" name="Rectangle 36"/>
              <p:cNvSpPr/>
              <p:nvPr/>
            </p:nvSpPr>
            <p:spPr>
              <a:xfrm>
                <a:off x="2885784" y="2328283"/>
                <a:ext cx="1396621" cy="369332"/>
              </a:xfrm>
              <a:prstGeom prst="rect">
                <a:avLst/>
              </a:prstGeom>
            </p:spPr>
            <p:txBody>
              <a:bodyPr wrap="square">
                <a:spAutoFit/>
              </a:bodyPr>
              <a:lstStyle/>
              <a:p>
                <a14:m>
                  <m:oMath xmlns:m="http://schemas.openxmlformats.org/officeDocument/2006/math">
                    <m:r>
                      <m:rPr>
                        <m:nor/>
                      </m:rPr>
                      <a:rPr lang="el-GR" dirty="0"/>
                      <m:t>μ</m:t>
                    </m:r>
                  </m:oMath>
                </a14:m>
                <a:r>
                  <a:rPr lang="en-GB" dirty="0"/>
                  <a:t>Rsin</a:t>
                </a:r>
                <a:r>
                  <a:rPr lang="el-GR" dirty="0"/>
                  <a:t>Θ</a:t>
                </a:r>
                <a:endParaRPr lang="en-GB" dirty="0"/>
              </a:p>
            </p:txBody>
          </p:sp>
        </mc:Choice>
        <mc:Fallback xmlns="">
          <p:sp>
            <p:nvSpPr>
              <p:cNvPr id="37" name="Rectangle 36"/>
              <p:cNvSpPr>
                <a:spLocks noRot="1" noChangeAspect="1" noMove="1" noResize="1" noEditPoints="1" noAdjustHandles="1" noChangeArrowheads="1" noChangeShapeType="1" noTextEdit="1"/>
              </p:cNvSpPr>
              <p:nvPr/>
            </p:nvSpPr>
            <p:spPr>
              <a:xfrm>
                <a:off x="2885784" y="2328283"/>
                <a:ext cx="1396621" cy="369332"/>
              </a:xfrm>
              <a:prstGeom prst="rect">
                <a:avLst/>
              </a:prstGeom>
              <a:blipFill>
                <a:blip r:embed="rId7"/>
                <a:stretch>
                  <a:fillRect t="-9836" b="-24590"/>
                </a:stretch>
              </a:blipFill>
            </p:spPr>
            <p:txBody>
              <a:bodyPr/>
              <a:lstStyle/>
              <a:p>
                <a:r>
                  <a:rPr lang="en-GB">
                    <a:noFill/>
                  </a:rPr>
                  <a:t> </a:t>
                </a:r>
              </a:p>
            </p:txBody>
          </p:sp>
        </mc:Fallback>
      </mc:AlternateContent>
      <p:sp>
        <p:nvSpPr>
          <p:cNvPr id="30" name="TextBox 29">
            <a:extLst>
              <a:ext uri="{FF2B5EF4-FFF2-40B4-BE49-F238E27FC236}">
                <a16:creationId xmlns:a16="http://schemas.microsoft.com/office/drawing/2014/main" id="{FDCA5381-7B9E-41D3-A1E6-E8FDF64C75E3}"/>
              </a:ext>
            </a:extLst>
          </p:cNvPr>
          <p:cNvSpPr txBox="1"/>
          <p:nvPr/>
        </p:nvSpPr>
        <p:spPr>
          <a:xfrm>
            <a:off x="4095084" y="2228857"/>
            <a:ext cx="1046505" cy="369332"/>
          </a:xfrm>
          <a:prstGeom prst="rect">
            <a:avLst/>
          </a:prstGeom>
          <a:noFill/>
        </p:spPr>
        <p:txBody>
          <a:bodyPr wrap="none" rtlCol="0">
            <a:spAutoFit/>
          </a:bodyPr>
          <a:lstStyle/>
          <a:p>
            <a:r>
              <a:rPr lang="en-GB" dirty="0"/>
              <a:t>Vertically</a:t>
            </a:r>
          </a:p>
        </p:txBody>
      </p:sp>
      <p:sp>
        <p:nvSpPr>
          <p:cNvPr id="36" name="TextBox 35">
            <a:extLst>
              <a:ext uri="{FF2B5EF4-FFF2-40B4-BE49-F238E27FC236}">
                <a16:creationId xmlns:a16="http://schemas.microsoft.com/office/drawing/2014/main" id="{3BCD3DDD-ABE1-4DC9-B43F-5A3DEB9F3B37}"/>
              </a:ext>
            </a:extLst>
          </p:cNvPr>
          <p:cNvSpPr txBox="1"/>
          <p:nvPr/>
        </p:nvSpPr>
        <p:spPr>
          <a:xfrm>
            <a:off x="3625762" y="1110438"/>
            <a:ext cx="1306383" cy="369332"/>
          </a:xfrm>
          <a:prstGeom prst="rect">
            <a:avLst/>
          </a:prstGeom>
          <a:noFill/>
        </p:spPr>
        <p:txBody>
          <a:bodyPr wrap="none" rtlCol="0">
            <a:spAutoFit/>
          </a:bodyPr>
          <a:lstStyle/>
          <a:p>
            <a:r>
              <a:rPr lang="en-GB" dirty="0"/>
              <a:t>Horizontally</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F857E78-C998-4F75-8626-AFD6C64E4D41}"/>
                  </a:ext>
                </a:extLst>
              </p:cNvPr>
              <p:cNvSpPr txBox="1"/>
              <p:nvPr/>
            </p:nvSpPr>
            <p:spPr>
              <a:xfrm>
                <a:off x="4945680" y="4611219"/>
                <a:ext cx="3058851" cy="6130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smtClean="0">
                          <a:latin typeface="Cambria Math" panose="02040503050406030204" pitchFamily="18" charset="0"/>
                        </a:rPr>
                        <m:t>v</m:t>
                      </m:r>
                      <m:r>
                        <a:rPr lang="en-GB" baseline="30000">
                          <a:latin typeface="Cambria Math" panose="02040503050406030204" pitchFamily="18" charset="0"/>
                        </a:rPr>
                        <m:t>2</m:t>
                      </m:r>
                      <m:r>
                        <a:rPr lang="en-GB" i="1">
                          <a:latin typeface="Cambria Math" panose="02040503050406030204" pitchFamily="18" charset="0"/>
                        </a:rPr>
                        <m:t> </m:t>
                      </m:r>
                      <m:r>
                        <a:rPr lang="en-GB" b="0" i="0" smtClean="0">
                          <a:latin typeface="Cambria Math" panose="02040503050406030204" pitchFamily="18" charset="0"/>
                        </a:rPr>
                        <m:t>= </m:t>
                      </m:r>
                      <m:r>
                        <a:rPr lang="en-GB" smtClean="0">
                          <a:latin typeface="Cambria Math" panose="02040503050406030204" pitchFamily="18" charset="0"/>
                        </a:rPr>
                        <m:t>70</m:t>
                      </m:r>
                      <m:r>
                        <m:rPr>
                          <m:sty m:val="p"/>
                        </m:rPr>
                        <a:rPr lang="en-GB" smtClean="0">
                          <a:latin typeface="Cambria Math" panose="02040503050406030204" pitchFamily="18" charset="0"/>
                        </a:rPr>
                        <m:t>g</m:t>
                      </m:r>
                      <m:r>
                        <a:rPr lang="en-GB" i="1">
                          <a:latin typeface="Cambria Math" panose="02040503050406030204" pitchFamily="18" charset="0"/>
                        </a:rPr>
                        <m:t> </m:t>
                      </m:r>
                      <m:r>
                        <a:rPr lang="en-GB" b="0" i="1" smtClean="0">
                          <a:latin typeface="Cambria Math" panose="02040503050406030204" pitchFamily="18" charset="0"/>
                        </a:rPr>
                        <m:t>(</m:t>
                      </m:r>
                      <m:f>
                        <m:fPr>
                          <m:ctrlPr>
                            <a:rPr lang="en-GB" i="1" smtClean="0">
                              <a:latin typeface="Cambria Math" panose="02040503050406030204" pitchFamily="18" charset="0"/>
                            </a:rPr>
                          </m:ctrlPr>
                        </m:fPr>
                        <m:num>
                          <m:r>
                            <m:rPr>
                              <m:nor/>
                            </m:rPr>
                            <a:rPr lang="en-GB" dirty="0"/>
                            <m:t>sin</m:t>
                          </m:r>
                          <m:r>
                            <m:rPr>
                              <m:nor/>
                            </m:rPr>
                            <a:rPr lang="en-GB" dirty="0"/>
                            <m:t>20− 0.3</m:t>
                          </m:r>
                          <m:r>
                            <m:rPr>
                              <m:nor/>
                            </m:rPr>
                            <a:rPr lang="en-GB" dirty="0"/>
                            <m:t>cos</m:t>
                          </m:r>
                          <m:r>
                            <m:rPr>
                              <m:nor/>
                            </m:rPr>
                            <a:rPr lang="en-GB" dirty="0"/>
                            <m:t>20</m:t>
                          </m:r>
                        </m:num>
                        <m:den>
                          <m:r>
                            <m:rPr>
                              <m:nor/>
                            </m:rPr>
                            <a:rPr lang="en-GB" dirty="0"/>
                            <m:t>cos</m:t>
                          </m:r>
                          <m:r>
                            <m:rPr>
                              <m:nor/>
                            </m:rPr>
                            <a:rPr lang="en-GB" dirty="0"/>
                            <m:t>20 + 0.3</m:t>
                          </m:r>
                          <m:r>
                            <m:rPr>
                              <m:nor/>
                            </m:rPr>
                            <a:rPr lang="en-GB" dirty="0"/>
                            <m:t>sin</m:t>
                          </m:r>
                          <m:r>
                            <m:rPr>
                              <m:nor/>
                            </m:rPr>
                            <a:rPr lang="en-GB" dirty="0"/>
                            <m:t>20</m:t>
                          </m:r>
                        </m:den>
                      </m:f>
                      <m:r>
                        <a:rPr lang="en-GB" b="0" i="1" smtClean="0">
                          <a:latin typeface="Cambria Math" panose="02040503050406030204" pitchFamily="18" charset="0"/>
                        </a:rPr>
                        <m:t> )</m:t>
                      </m:r>
                    </m:oMath>
                  </m:oMathPara>
                </a14:m>
                <a:endParaRPr lang="en-GB" baseline="-25000" dirty="0"/>
              </a:p>
            </p:txBody>
          </p:sp>
        </mc:Choice>
        <mc:Fallback xmlns="">
          <p:sp>
            <p:nvSpPr>
              <p:cNvPr id="43" name="TextBox 42">
                <a:extLst>
                  <a:ext uri="{FF2B5EF4-FFF2-40B4-BE49-F238E27FC236}">
                    <a16:creationId xmlns:a16="http://schemas.microsoft.com/office/drawing/2014/main" id="{DF857E78-C998-4F75-8626-AFD6C64E4D41}"/>
                  </a:ext>
                </a:extLst>
              </p:cNvPr>
              <p:cNvSpPr txBox="1">
                <a:spLocks noRot="1" noChangeAspect="1" noMove="1" noResize="1" noEditPoints="1" noAdjustHandles="1" noChangeArrowheads="1" noChangeShapeType="1" noTextEdit="1"/>
              </p:cNvSpPr>
              <p:nvPr/>
            </p:nvSpPr>
            <p:spPr>
              <a:xfrm>
                <a:off x="4945680" y="4611219"/>
                <a:ext cx="3058851" cy="613053"/>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3650400-1E46-4408-B3E5-189286F9CFC1}"/>
                  </a:ext>
                </a:extLst>
              </p:cNvPr>
              <p:cNvSpPr txBox="1"/>
              <p:nvPr/>
            </p:nvSpPr>
            <p:spPr>
              <a:xfrm>
                <a:off x="4932145" y="5312523"/>
                <a:ext cx="1495922"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smtClean="0">
                          <a:latin typeface="Cambria Math" panose="02040503050406030204" pitchFamily="18" charset="0"/>
                        </a:rPr>
                        <m:t>v</m:t>
                      </m:r>
                      <m:r>
                        <a:rPr lang="en-GB" baseline="30000">
                          <a:latin typeface="Cambria Math" panose="02040503050406030204" pitchFamily="18" charset="0"/>
                        </a:rPr>
                        <m:t>2</m:t>
                      </m:r>
                      <m:r>
                        <a:rPr lang="en-GB" b="0" i="0" smtClean="0">
                          <a:latin typeface="Cambria Math" panose="02040503050406030204" pitchFamily="18" charset="0"/>
                        </a:rPr>
                        <m:t>=39.56</m:t>
                      </m:r>
                      <m:r>
                        <a:rPr lang="en-GB" b="0" i="1" smtClean="0">
                          <a:latin typeface="Cambria Math" panose="02040503050406030204" pitchFamily="18" charset="0"/>
                        </a:rPr>
                        <m:t>…</m:t>
                      </m:r>
                    </m:oMath>
                  </m:oMathPara>
                </a14:m>
                <a:endParaRPr lang="en-GB" baseline="-25000" dirty="0"/>
              </a:p>
            </p:txBody>
          </p:sp>
        </mc:Choice>
        <mc:Fallback xmlns="">
          <p:sp>
            <p:nvSpPr>
              <p:cNvPr id="44" name="TextBox 43">
                <a:extLst>
                  <a:ext uri="{FF2B5EF4-FFF2-40B4-BE49-F238E27FC236}">
                    <a16:creationId xmlns:a16="http://schemas.microsoft.com/office/drawing/2014/main" id="{93650400-1E46-4408-B3E5-189286F9CFC1}"/>
                  </a:ext>
                </a:extLst>
              </p:cNvPr>
              <p:cNvSpPr txBox="1">
                <a:spLocks noRot="1" noChangeAspect="1" noMove="1" noResize="1" noEditPoints="1" noAdjustHandles="1" noChangeArrowheads="1" noChangeShapeType="1" noTextEdit="1"/>
              </p:cNvSpPr>
              <p:nvPr/>
            </p:nvSpPr>
            <p:spPr>
              <a:xfrm>
                <a:off x="4932145" y="5312523"/>
                <a:ext cx="1495922" cy="36298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E307B121-A16A-4382-9332-F50356104BE7}"/>
                  </a:ext>
                </a:extLst>
              </p:cNvPr>
              <p:cNvSpPr txBox="1"/>
              <p:nvPr/>
            </p:nvSpPr>
            <p:spPr>
              <a:xfrm>
                <a:off x="4947123" y="5832799"/>
                <a:ext cx="1579278"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i="0" smtClean="0">
                          <a:latin typeface="Cambria Math" panose="02040503050406030204" pitchFamily="18" charset="0"/>
                        </a:rPr>
                        <m:t>v</m:t>
                      </m:r>
                      <m:r>
                        <a:rPr lang="en-GB" i="0">
                          <a:latin typeface="Cambria Math" panose="02040503050406030204" pitchFamily="18" charset="0"/>
                        </a:rPr>
                        <m:t> </m:t>
                      </m:r>
                      <m:r>
                        <a:rPr lang="en-GB" b="0" i="0" smtClean="0">
                          <a:latin typeface="Cambria Math" panose="02040503050406030204" pitchFamily="18" charset="0"/>
                        </a:rPr>
                        <m:t>=6.29 </m:t>
                      </m:r>
                      <m:r>
                        <m:rPr>
                          <m:sty m:val="p"/>
                        </m:rPr>
                        <a:rPr lang="en-GB" b="0" i="0" smtClean="0">
                          <a:latin typeface="Cambria Math" panose="02040503050406030204" pitchFamily="18" charset="0"/>
                        </a:rPr>
                        <m:t>m</m:t>
                      </m:r>
                      <m:r>
                        <a:rPr lang="en-GB" b="0" i="0" smtClean="0">
                          <a:latin typeface="Cambria Math" panose="02040503050406030204" pitchFamily="18" charset="0"/>
                        </a:rPr>
                        <m:t>/</m:t>
                      </m:r>
                      <m:r>
                        <m:rPr>
                          <m:sty m:val="p"/>
                        </m:rPr>
                        <a:rPr lang="en-GB" b="0" i="0" smtClean="0">
                          <a:latin typeface="Cambria Math" panose="02040503050406030204" pitchFamily="18" charset="0"/>
                        </a:rPr>
                        <m:t>s</m:t>
                      </m:r>
                    </m:oMath>
                  </m:oMathPara>
                </a14:m>
                <a:endParaRPr lang="en-GB" baseline="30000" dirty="0"/>
              </a:p>
            </p:txBody>
          </p:sp>
        </mc:Choice>
        <mc:Fallback xmlns="">
          <p:sp>
            <p:nvSpPr>
              <p:cNvPr id="45" name="TextBox 44">
                <a:extLst>
                  <a:ext uri="{FF2B5EF4-FFF2-40B4-BE49-F238E27FC236}">
                    <a16:creationId xmlns:a16="http://schemas.microsoft.com/office/drawing/2014/main" id="{E307B121-A16A-4382-9332-F50356104BE7}"/>
                  </a:ext>
                </a:extLst>
              </p:cNvPr>
              <p:cNvSpPr txBox="1">
                <a:spLocks noRot="1" noChangeAspect="1" noMove="1" noResize="1" noEditPoints="1" noAdjustHandles="1" noChangeArrowheads="1" noChangeShapeType="1" noTextEdit="1"/>
              </p:cNvSpPr>
              <p:nvPr/>
            </p:nvSpPr>
            <p:spPr>
              <a:xfrm>
                <a:off x="4947123" y="5832799"/>
                <a:ext cx="1579278" cy="362984"/>
              </a:xfrm>
              <a:prstGeom prst="rect">
                <a:avLst/>
              </a:prstGeom>
              <a:blipFill>
                <a:blip r:embed="rId10"/>
                <a:stretch>
                  <a:fillRect b="-169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2B0409FC-12BD-41FB-B4CB-D6B05EF95B5C}"/>
                  </a:ext>
                </a:extLst>
              </p:cNvPr>
              <p:cNvSpPr txBox="1"/>
              <p:nvPr/>
            </p:nvSpPr>
            <p:spPr>
              <a:xfrm>
                <a:off x="4986750" y="1549272"/>
                <a:ext cx="2500685" cy="463204"/>
              </a:xfrm>
              <a:prstGeom prst="rect">
                <a:avLst/>
              </a:prstGeom>
              <a:noFill/>
            </p:spPr>
            <p:txBody>
              <a:bodyPr wrap="none" rtlCol="0">
                <a:spAutoFit/>
              </a:bodyPr>
              <a:lstStyle/>
              <a:p>
                <a:r>
                  <a:rPr lang="en-GB" dirty="0"/>
                  <a:t>R(sin20- 0.3cos20)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a:rPr lang="en-GB">
                            <a:latin typeface="Cambria Math" panose="02040503050406030204" pitchFamily="18" charset="0"/>
                          </a:rPr>
                          <m:t> </m:t>
                        </m:r>
                      </m:den>
                    </m:f>
                  </m:oMath>
                </a14:m>
                <a:r>
                  <a:rPr lang="en-GB" dirty="0"/>
                  <a:t> </a:t>
                </a:r>
                <a:endParaRPr lang="en-GB" baseline="-25000" dirty="0"/>
              </a:p>
            </p:txBody>
          </p:sp>
        </mc:Choice>
        <mc:Fallback xmlns="">
          <p:sp>
            <p:nvSpPr>
              <p:cNvPr id="46" name="TextBox 45">
                <a:extLst>
                  <a:ext uri="{FF2B5EF4-FFF2-40B4-BE49-F238E27FC236}">
                    <a16:creationId xmlns:a16="http://schemas.microsoft.com/office/drawing/2014/main" id="{2B0409FC-12BD-41FB-B4CB-D6B05EF95B5C}"/>
                  </a:ext>
                </a:extLst>
              </p:cNvPr>
              <p:cNvSpPr txBox="1">
                <a:spLocks noRot="1" noChangeAspect="1" noMove="1" noResize="1" noEditPoints="1" noAdjustHandles="1" noChangeArrowheads="1" noChangeShapeType="1" noTextEdit="1"/>
              </p:cNvSpPr>
              <p:nvPr/>
            </p:nvSpPr>
            <p:spPr>
              <a:xfrm>
                <a:off x="4986750" y="1549272"/>
                <a:ext cx="2500685" cy="463204"/>
              </a:xfrm>
              <a:prstGeom prst="rect">
                <a:avLst/>
              </a:prstGeom>
              <a:blipFill>
                <a:blip r:embed="rId11"/>
                <a:stretch>
                  <a:fillRect l="-1951" b="-7895"/>
                </a:stretch>
              </a:blipFill>
            </p:spPr>
            <p:txBody>
              <a:bodyPr/>
              <a:lstStyle/>
              <a:p>
                <a:r>
                  <a:rPr lang="en-GB">
                    <a:noFill/>
                  </a:rPr>
                  <a:t> </a:t>
                </a:r>
              </a:p>
            </p:txBody>
          </p:sp>
        </mc:Fallback>
      </mc:AlternateContent>
      <p:sp>
        <p:nvSpPr>
          <p:cNvPr id="47" name="TextBox 46">
            <a:extLst>
              <a:ext uri="{FF2B5EF4-FFF2-40B4-BE49-F238E27FC236}">
                <a16:creationId xmlns:a16="http://schemas.microsoft.com/office/drawing/2014/main" id="{CA0D5B6D-761A-4A77-B136-44B84BED5E62}"/>
              </a:ext>
            </a:extLst>
          </p:cNvPr>
          <p:cNvSpPr txBox="1"/>
          <p:nvPr/>
        </p:nvSpPr>
        <p:spPr>
          <a:xfrm>
            <a:off x="5141589" y="2644694"/>
            <a:ext cx="2518318" cy="369332"/>
          </a:xfrm>
          <a:prstGeom prst="rect">
            <a:avLst/>
          </a:prstGeom>
          <a:noFill/>
        </p:spPr>
        <p:txBody>
          <a:bodyPr wrap="none" rtlCol="0">
            <a:spAutoFit/>
          </a:bodyPr>
          <a:lstStyle/>
          <a:p>
            <a:r>
              <a:rPr lang="en-GB" dirty="0"/>
              <a:t>R(cos20 + 0.3sin20) = mg</a:t>
            </a:r>
            <a:endParaRPr lang="en-GB" baseline="-25000" dirty="0"/>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17B7B82A-CB7E-46DA-BA29-61227ED609EE}"/>
                  </a:ext>
                </a:extLst>
              </p:cNvPr>
              <p:cNvSpPr txBox="1"/>
              <p:nvPr/>
            </p:nvSpPr>
            <p:spPr>
              <a:xfrm>
                <a:off x="5000696" y="3156614"/>
                <a:ext cx="2669962" cy="621517"/>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n-GB" dirty="0"/>
                          <m:t>R</m:t>
                        </m:r>
                        <m:r>
                          <m:rPr>
                            <m:nor/>
                          </m:rPr>
                          <a:rPr lang="en-GB" dirty="0"/>
                          <m:t>(</m:t>
                        </m:r>
                        <m:r>
                          <m:rPr>
                            <m:nor/>
                          </m:rPr>
                          <a:rPr lang="en-GB" dirty="0"/>
                          <m:t>sin</m:t>
                        </m:r>
                        <m:r>
                          <m:rPr>
                            <m:nor/>
                          </m:rPr>
                          <a:rPr lang="en-GB" dirty="0"/>
                          <m:t>20− 0.3</m:t>
                        </m:r>
                        <m:r>
                          <m:rPr>
                            <m:nor/>
                          </m:rPr>
                          <a:rPr lang="en-GB" dirty="0"/>
                          <m:t>cos</m:t>
                        </m:r>
                        <m:r>
                          <m:rPr>
                            <m:nor/>
                          </m:rPr>
                          <a:rPr lang="en-GB" dirty="0"/>
                          <m:t>20)</m:t>
                        </m:r>
                      </m:num>
                      <m:den>
                        <m:r>
                          <m:rPr>
                            <m:nor/>
                          </m:rPr>
                          <a:rPr lang="en-GB" dirty="0"/>
                          <m:t>R</m:t>
                        </m:r>
                        <m:r>
                          <m:rPr>
                            <m:nor/>
                          </m:rPr>
                          <a:rPr lang="en-GB" dirty="0"/>
                          <m:t>(</m:t>
                        </m:r>
                        <m:r>
                          <m:rPr>
                            <m:nor/>
                          </m:rPr>
                          <a:rPr lang="en-GB" dirty="0"/>
                          <m:t>cos</m:t>
                        </m:r>
                        <m:r>
                          <m:rPr>
                            <m:nor/>
                          </m:rPr>
                          <a:rPr lang="en-GB" b="0" i="0" dirty="0" smtClean="0"/>
                          <m:t>20</m:t>
                        </m:r>
                        <m:r>
                          <m:rPr>
                            <m:nor/>
                          </m:rPr>
                          <a:rPr lang="en-GB" dirty="0"/>
                          <m:t> </m:t>
                        </m:r>
                        <m:r>
                          <m:rPr>
                            <m:nor/>
                          </m:rPr>
                          <a:rPr lang="en-GB" b="0" i="0" dirty="0" smtClean="0"/>
                          <m:t>+</m:t>
                        </m:r>
                        <m:r>
                          <m:rPr>
                            <m:nor/>
                          </m:rPr>
                          <a:rPr lang="en-GB" dirty="0"/>
                          <m:t> </m:t>
                        </m:r>
                        <m:r>
                          <m:rPr>
                            <m:nor/>
                          </m:rPr>
                          <a:rPr lang="en-GB" b="0" i="0" dirty="0" smtClean="0"/>
                          <m:t>0.3</m:t>
                        </m:r>
                        <m:r>
                          <m:rPr>
                            <m:nor/>
                          </m:rPr>
                          <a:rPr lang="en-GB" dirty="0"/>
                          <m:t>sin</m:t>
                        </m:r>
                        <m:r>
                          <m:rPr>
                            <m:nor/>
                          </m:rPr>
                          <a:rPr lang="el-GR" dirty="0"/>
                          <m:t>Θ</m:t>
                        </m:r>
                        <m:r>
                          <m:rPr>
                            <m:nor/>
                          </m:rPr>
                          <a:rPr lang="en-GB" b="0" i="1" dirty="0" smtClean="0"/>
                          <m:t>20</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f>
                          <m:fPr>
                            <m:ctrlPr>
                              <a:rPr lang="en-GB" i="1">
                                <a:latin typeface="Cambria Math" panose="02040503050406030204" pitchFamily="18" charset="0"/>
                              </a:rPr>
                            </m:ctrlPr>
                          </m:fPr>
                          <m:num>
                            <m:r>
                              <a:rPr lang="en-GB" i="1">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den>
                        </m:f>
                      </m:num>
                      <m:den>
                        <m:r>
                          <m:rPr>
                            <m:sty m:val="p"/>
                          </m:rPr>
                          <a:rPr lang="en-GB" b="0" i="0" smtClean="0">
                            <a:latin typeface="Cambria Math" panose="02040503050406030204" pitchFamily="18" charset="0"/>
                          </a:rPr>
                          <m:t>mg</m:t>
                        </m:r>
                        <m:r>
                          <a:rPr lang="en-GB">
                            <a:latin typeface="Cambria Math" panose="02040503050406030204" pitchFamily="18" charset="0"/>
                          </a:rPr>
                          <m:t> </m:t>
                        </m:r>
                      </m:den>
                    </m:f>
                  </m:oMath>
                </a14:m>
                <a:r>
                  <a:rPr lang="en-GB" dirty="0"/>
                  <a:t> </a:t>
                </a:r>
                <a:endParaRPr lang="en-GB" baseline="-25000" dirty="0"/>
              </a:p>
            </p:txBody>
          </p:sp>
        </mc:Choice>
        <mc:Fallback xmlns="">
          <p:sp>
            <p:nvSpPr>
              <p:cNvPr id="48" name="TextBox 47">
                <a:extLst>
                  <a:ext uri="{FF2B5EF4-FFF2-40B4-BE49-F238E27FC236}">
                    <a16:creationId xmlns:a16="http://schemas.microsoft.com/office/drawing/2014/main" id="{17B7B82A-CB7E-46DA-BA29-61227ED609EE}"/>
                  </a:ext>
                </a:extLst>
              </p:cNvPr>
              <p:cNvSpPr txBox="1">
                <a:spLocks noRot="1" noChangeAspect="1" noMove="1" noResize="1" noEditPoints="1" noAdjustHandles="1" noChangeArrowheads="1" noChangeShapeType="1" noTextEdit="1"/>
              </p:cNvSpPr>
              <p:nvPr/>
            </p:nvSpPr>
            <p:spPr>
              <a:xfrm>
                <a:off x="5000696" y="3156614"/>
                <a:ext cx="2669962" cy="62151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1CFA2D8F-15D2-48FF-B5D9-A9819AB131E0}"/>
                  </a:ext>
                </a:extLst>
              </p:cNvPr>
              <p:cNvSpPr txBox="1"/>
              <p:nvPr/>
            </p:nvSpPr>
            <p:spPr>
              <a:xfrm>
                <a:off x="5237565" y="3974855"/>
                <a:ext cx="2432076" cy="535339"/>
              </a:xfrm>
              <a:prstGeom prst="rect">
                <a:avLst/>
              </a:prstGeom>
              <a:noFill/>
            </p:spPr>
            <p:txBody>
              <a:bodyPr wrap="none" rtlCol="0">
                <a:spAutoFit/>
              </a:bodyPr>
              <a:lstStyle/>
              <a:p>
                <a14:m>
                  <m:oMath xmlns:m="http://schemas.openxmlformats.org/officeDocument/2006/math">
                    <m:f>
                      <m:fPr>
                        <m:ctrlPr>
                          <a:rPr lang="en-GB" i="1" smtClean="0">
                            <a:latin typeface="Cambria Math" panose="02040503050406030204" pitchFamily="18" charset="0"/>
                          </a:rPr>
                        </m:ctrlPr>
                      </m:fPr>
                      <m:num>
                        <m:r>
                          <m:rPr>
                            <m:nor/>
                          </m:rPr>
                          <a:rPr lang="en-GB" dirty="0"/>
                          <m:t>sin</m:t>
                        </m:r>
                        <m:r>
                          <m:rPr>
                            <m:nor/>
                          </m:rPr>
                          <a:rPr lang="en-GB" dirty="0"/>
                          <m:t>20− 0.3</m:t>
                        </m:r>
                        <m:r>
                          <m:rPr>
                            <m:nor/>
                          </m:rPr>
                          <a:rPr lang="en-GB" dirty="0"/>
                          <m:t>cos</m:t>
                        </m:r>
                        <m:r>
                          <m:rPr>
                            <m:nor/>
                          </m:rPr>
                          <a:rPr lang="en-GB" dirty="0"/>
                          <m:t>20</m:t>
                        </m:r>
                      </m:num>
                      <m:den>
                        <m:r>
                          <m:rPr>
                            <m:nor/>
                          </m:rPr>
                          <a:rPr lang="en-GB" dirty="0"/>
                          <m:t>cos</m:t>
                        </m:r>
                        <m:r>
                          <m:rPr>
                            <m:nor/>
                          </m:rPr>
                          <a:rPr lang="en-GB" b="0" i="0" dirty="0" smtClean="0"/>
                          <m:t>20</m:t>
                        </m:r>
                        <m:r>
                          <m:rPr>
                            <m:nor/>
                          </m:rPr>
                          <a:rPr lang="en-GB" dirty="0"/>
                          <m:t> </m:t>
                        </m:r>
                        <m:r>
                          <m:rPr>
                            <m:nor/>
                          </m:rPr>
                          <a:rPr lang="en-GB" b="0" i="0" dirty="0" smtClean="0"/>
                          <m:t>+</m:t>
                        </m:r>
                        <m:r>
                          <m:rPr>
                            <m:nor/>
                          </m:rPr>
                          <a:rPr lang="en-GB" dirty="0"/>
                          <m:t> </m:t>
                        </m:r>
                        <m:r>
                          <m:rPr>
                            <m:nor/>
                          </m:rPr>
                          <a:rPr lang="en-GB" b="0" i="0" dirty="0" smtClean="0"/>
                          <m:t>0.3</m:t>
                        </m:r>
                        <m:r>
                          <m:rPr>
                            <m:nor/>
                          </m:rPr>
                          <a:rPr lang="en-GB" dirty="0"/>
                          <m:t>sin</m:t>
                        </m:r>
                        <m:r>
                          <m:rPr>
                            <m:nor/>
                          </m:rPr>
                          <a:rPr lang="en-GB" b="0" dirty="0" smtClean="0"/>
                          <m:t>20</m:t>
                        </m:r>
                      </m:den>
                    </m:f>
                    <m:r>
                      <a:rPr lang="en-GB" b="0" i="1" smtClean="0">
                        <a:latin typeface="Cambria Math" panose="02040503050406030204" pitchFamily="18" charset="0"/>
                      </a:rPr>
                      <m:t> </m:t>
                    </m:r>
                  </m:oMath>
                </a14:m>
                <a:r>
                  <a:rPr lang="en-GB" dirty="0"/>
                  <a:t>= </a:t>
                </a:r>
                <a14:m>
                  <m:oMath xmlns:m="http://schemas.openxmlformats.org/officeDocument/2006/math">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a:rPr lang="en-GB" b="0" i="0" smtClean="0">
                            <a:latin typeface="Cambria Math" panose="02040503050406030204" pitchFamily="18" charset="0"/>
                          </a:rPr>
                          <m:t>70</m:t>
                        </m:r>
                        <m:r>
                          <m:rPr>
                            <m:sty m:val="p"/>
                          </m:rPr>
                          <a:rPr lang="en-GB" b="0" i="0" smtClean="0">
                            <a:latin typeface="Cambria Math" panose="02040503050406030204" pitchFamily="18" charset="0"/>
                          </a:rPr>
                          <m:t>g</m:t>
                        </m:r>
                        <m:r>
                          <a:rPr lang="en-GB">
                            <a:latin typeface="Cambria Math" panose="02040503050406030204" pitchFamily="18" charset="0"/>
                          </a:rPr>
                          <m:t> </m:t>
                        </m:r>
                      </m:den>
                    </m:f>
                  </m:oMath>
                </a14:m>
                <a:r>
                  <a:rPr lang="en-GB" dirty="0"/>
                  <a:t> </a:t>
                </a:r>
                <a:endParaRPr lang="en-GB" baseline="-25000" dirty="0"/>
              </a:p>
            </p:txBody>
          </p:sp>
        </mc:Choice>
        <mc:Fallback xmlns="">
          <p:sp>
            <p:nvSpPr>
              <p:cNvPr id="49" name="TextBox 48">
                <a:extLst>
                  <a:ext uri="{FF2B5EF4-FFF2-40B4-BE49-F238E27FC236}">
                    <a16:creationId xmlns:a16="http://schemas.microsoft.com/office/drawing/2014/main" id="{1CFA2D8F-15D2-48FF-B5D9-A9819AB131E0}"/>
                  </a:ext>
                </a:extLst>
              </p:cNvPr>
              <p:cNvSpPr txBox="1">
                <a:spLocks noRot="1" noChangeAspect="1" noMove="1" noResize="1" noEditPoints="1" noAdjustHandles="1" noChangeArrowheads="1" noChangeShapeType="1" noTextEdit="1"/>
              </p:cNvSpPr>
              <p:nvPr/>
            </p:nvSpPr>
            <p:spPr>
              <a:xfrm>
                <a:off x="5237565" y="3974855"/>
                <a:ext cx="2432076" cy="535339"/>
              </a:xfrm>
              <a:prstGeom prst="rect">
                <a:avLst/>
              </a:prstGeom>
              <a:blipFill>
                <a:blip r:embed="rId13"/>
                <a:stretch>
                  <a:fillRect b="-3409"/>
                </a:stretch>
              </a:blipFill>
            </p:spPr>
            <p:txBody>
              <a:bodyPr/>
              <a:lstStyle/>
              <a:p>
                <a:r>
                  <a:rPr lang="en-GB">
                    <a:noFill/>
                  </a:rPr>
                  <a:t> </a:t>
                </a:r>
              </a:p>
            </p:txBody>
          </p:sp>
        </mc:Fallback>
      </mc:AlternateContent>
      <p:sp>
        <p:nvSpPr>
          <p:cNvPr id="50" name="Rectangle 49">
            <a:extLst>
              <a:ext uri="{FF2B5EF4-FFF2-40B4-BE49-F238E27FC236}">
                <a16:creationId xmlns:a16="http://schemas.microsoft.com/office/drawing/2014/main" id="{30EB3DD8-05C0-47B7-B2CD-046B9F4F1694}"/>
              </a:ext>
            </a:extLst>
          </p:cNvPr>
          <p:cNvSpPr/>
          <p:nvPr/>
        </p:nvSpPr>
        <p:spPr>
          <a:xfrm>
            <a:off x="1185876" y="1200433"/>
            <a:ext cx="1396621" cy="369332"/>
          </a:xfrm>
          <a:prstGeom prst="rect">
            <a:avLst/>
          </a:prstGeom>
        </p:spPr>
        <p:txBody>
          <a:bodyPr wrap="square">
            <a:spAutoFit/>
          </a:bodyPr>
          <a:lstStyle/>
          <a:p>
            <a:r>
              <a:rPr lang="en-GB" dirty="0" err="1"/>
              <a:t>Rsin</a:t>
            </a:r>
            <a:r>
              <a:rPr lang="el-GR" dirty="0"/>
              <a:t>Θ</a:t>
            </a:r>
            <a:endParaRPr lang="en-GB" dirty="0"/>
          </a:p>
        </p:txBody>
      </p:sp>
      <p:sp>
        <p:nvSpPr>
          <p:cNvPr id="51" name="Rectangle 50">
            <a:extLst>
              <a:ext uri="{FF2B5EF4-FFF2-40B4-BE49-F238E27FC236}">
                <a16:creationId xmlns:a16="http://schemas.microsoft.com/office/drawing/2014/main" id="{8EF813D5-1727-48B6-A08B-7550E1F0234E}"/>
              </a:ext>
            </a:extLst>
          </p:cNvPr>
          <p:cNvSpPr/>
          <p:nvPr/>
        </p:nvSpPr>
        <p:spPr>
          <a:xfrm>
            <a:off x="1722402" y="1798611"/>
            <a:ext cx="1396621" cy="369332"/>
          </a:xfrm>
          <a:prstGeom prst="rect">
            <a:avLst/>
          </a:prstGeom>
        </p:spPr>
        <p:txBody>
          <a:bodyPr wrap="square">
            <a:spAutoFit/>
          </a:bodyPr>
          <a:lstStyle/>
          <a:p>
            <a:r>
              <a:rPr lang="en-GB" dirty="0" err="1"/>
              <a:t>Rcos</a:t>
            </a:r>
            <a:r>
              <a:rPr lang="el-GR" dirty="0"/>
              <a:t>Θ</a:t>
            </a:r>
            <a:endParaRPr lang="en-GB" dirty="0"/>
          </a:p>
        </p:txBody>
      </p:sp>
    </p:spTree>
    <p:extLst>
      <p:ext uri="{BB962C8B-B14F-4D97-AF65-F5344CB8AC3E}">
        <p14:creationId xmlns:p14="http://schemas.microsoft.com/office/powerpoint/2010/main" val="125126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23" grpId="0"/>
      <p:bldP spid="25" grpId="0"/>
      <p:bldP spid="26" grpId="0"/>
      <p:bldP spid="24" grpId="0"/>
      <p:bldP spid="12" grpId="0"/>
      <p:bldP spid="34" grpId="0"/>
      <p:bldP spid="35" grpId="0"/>
      <p:bldP spid="37" grpId="0"/>
      <p:bldP spid="30" grpId="0"/>
      <p:bldP spid="36" grpId="0"/>
      <p:bldP spid="43" grpId="0"/>
      <p:bldP spid="44" grpId="0"/>
      <p:bldP spid="45" grpId="0"/>
      <p:bldP spid="46" grpId="0"/>
      <p:bldP spid="47" grpId="0"/>
      <p:bldP spid="48" grpId="0"/>
      <p:bldP spid="49" grpId="0"/>
      <p:bldP spid="50" grpId="0"/>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D58A9-E45B-4AF5-B132-9C49B8873215}"/>
              </a:ext>
            </a:extLst>
          </p:cNvPr>
          <p:cNvSpPr txBox="1"/>
          <p:nvPr/>
        </p:nvSpPr>
        <p:spPr>
          <a:xfrm>
            <a:off x="2421924" y="172995"/>
            <a:ext cx="3630674" cy="523220"/>
          </a:xfrm>
          <a:prstGeom prst="rect">
            <a:avLst/>
          </a:prstGeom>
          <a:noFill/>
        </p:spPr>
        <p:txBody>
          <a:bodyPr wrap="none" rtlCol="0">
            <a:spAutoFit/>
          </a:bodyPr>
          <a:lstStyle/>
          <a:p>
            <a:r>
              <a:rPr lang="en-GB" sz="2800" u="sng" dirty="0"/>
              <a:t>Vertical Circular Motion</a:t>
            </a:r>
          </a:p>
        </p:txBody>
      </p:sp>
      <p:sp>
        <p:nvSpPr>
          <p:cNvPr id="3" name="Oval 2">
            <a:extLst>
              <a:ext uri="{FF2B5EF4-FFF2-40B4-BE49-F238E27FC236}">
                <a16:creationId xmlns:a16="http://schemas.microsoft.com/office/drawing/2014/main" id="{9B0B79A4-C0E2-4747-9BF4-4D5B054EDB23}"/>
              </a:ext>
            </a:extLst>
          </p:cNvPr>
          <p:cNvSpPr/>
          <p:nvPr/>
        </p:nvSpPr>
        <p:spPr>
          <a:xfrm>
            <a:off x="877330" y="920579"/>
            <a:ext cx="2706130" cy="258256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883F4F32-7DEA-4D8A-B1E6-9EE63845E7F9}"/>
              </a:ext>
            </a:extLst>
          </p:cNvPr>
          <p:cNvSpPr/>
          <p:nvPr/>
        </p:nvSpPr>
        <p:spPr>
          <a:xfrm>
            <a:off x="2168611" y="3429000"/>
            <a:ext cx="123568" cy="14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284DDA4E-6C2A-46D2-A0DD-C1615BB41628}"/>
              </a:ext>
            </a:extLst>
          </p:cNvPr>
          <p:cNvCxnSpPr>
            <a:cxnSpLocks/>
          </p:cNvCxnSpPr>
          <p:nvPr/>
        </p:nvCxnSpPr>
        <p:spPr>
          <a:xfrm>
            <a:off x="2230395" y="2211859"/>
            <a:ext cx="0" cy="12912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2C916A5-930B-4F6D-8274-4CCEE6250CAC}"/>
              </a:ext>
            </a:extLst>
          </p:cNvPr>
          <p:cNvCxnSpPr/>
          <p:nvPr/>
        </p:nvCxnSpPr>
        <p:spPr>
          <a:xfrm>
            <a:off x="2421924" y="3577281"/>
            <a:ext cx="65490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EEA5A9-D0F1-44EE-9899-11F0866989BA}"/>
              </a:ext>
            </a:extLst>
          </p:cNvPr>
          <p:cNvSpPr txBox="1"/>
          <p:nvPr/>
        </p:nvSpPr>
        <p:spPr>
          <a:xfrm>
            <a:off x="3076832" y="3503140"/>
            <a:ext cx="768159" cy="369332"/>
          </a:xfrm>
          <a:prstGeom prst="rect">
            <a:avLst/>
          </a:prstGeom>
          <a:noFill/>
        </p:spPr>
        <p:txBody>
          <a:bodyPr wrap="none" rtlCol="0">
            <a:spAutoFit/>
          </a:bodyPr>
          <a:lstStyle/>
          <a:p>
            <a:r>
              <a:rPr lang="en-GB" dirty="0"/>
              <a:t>V ms</a:t>
            </a:r>
            <a:r>
              <a:rPr lang="en-GB" baseline="30000" dirty="0"/>
              <a:t>-1</a:t>
            </a:r>
          </a:p>
        </p:txBody>
      </p:sp>
      <p:sp>
        <p:nvSpPr>
          <p:cNvPr id="11" name="TextBox 10">
            <a:extLst>
              <a:ext uri="{FF2B5EF4-FFF2-40B4-BE49-F238E27FC236}">
                <a16:creationId xmlns:a16="http://schemas.microsoft.com/office/drawing/2014/main" id="{DFB8A097-0BFE-45C4-BD5E-F49ABC428605}"/>
              </a:ext>
            </a:extLst>
          </p:cNvPr>
          <p:cNvSpPr txBox="1"/>
          <p:nvPr/>
        </p:nvSpPr>
        <p:spPr>
          <a:xfrm>
            <a:off x="3933567" y="1017373"/>
            <a:ext cx="4926228" cy="2677656"/>
          </a:xfrm>
          <a:prstGeom prst="rect">
            <a:avLst/>
          </a:prstGeom>
          <a:noFill/>
        </p:spPr>
        <p:txBody>
          <a:bodyPr wrap="square" rtlCol="0">
            <a:spAutoFit/>
          </a:bodyPr>
          <a:lstStyle/>
          <a:p>
            <a:r>
              <a:rPr lang="en-GB" sz="2800" dirty="0"/>
              <a:t>A particle with circular motion moving in a vertical plane will have a varying velocity due to the effects of gravity i.e. as the particle increases in height it’s velocity will decrease.</a:t>
            </a:r>
          </a:p>
        </p:txBody>
      </p:sp>
      <p:sp>
        <p:nvSpPr>
          <p:cNvPr id="12" name="TextBox 11">
            <a:extLst>
              <a:ext uri="{FF2B5EF4-FFF2-40B4-BE49-F238E27FC236}">
                <a16:creationId xmlns:a16="http://schemas.microsoft.com/office/drawing/2014/main" id="{CCEFB8DB-9F60-42FF-9CAD-442D1627137B}"/>
              </a:ext>
            </a:extLst>
          </p:cNvPr>
          <p:cNvSpPr txBox="1"/>
          <p:nvPr/>
        </p:nvSpPr>
        <p:spPr>
          <a:xfrm>
            <a:off x="877330" y="3775268"/>
            <a:ext cx="7523359" cy="1384995"/>
          </a:xfrm>
          <a:prstGeom prst="rect">
            <a:avLst/>
          </a:prstGeom>
          <a:noFill/>
        </p:spPr>
        <p:txBody>
          <a:bodyPr wrap="square" rtlCol="0">
            <a:spAutoFit/>
          </a:bodyPr>
          <a:lstStyle/>
          <a:p>
            <a:r>
              <a:rPr lang="en-GB" sz="2800" dirty="0"/>
              <a:t>To consider questions of this nature one method is to look at the Potential and </a:t>
            </a:r>
            <a:r>
              <a:rPr lang="en-GB" sz="2800" dirty="0" err="1"/>
              <a:t>Kenetic</a:t>
            </a:r>
            <a:r>
              <a:rPr lang="en-GB" sz="2800" dirty="0"/>
              <a:t> Energies at the different points of the circle.</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7B80325-C60D-4BAA-9854-7AB5201CB117}"/>
                  </a:ext>
                </a:extLst>
              </p:cNvPr>
              <p:cNvSpPr txBox="1"/>
              <p:nvPr/>
            </p:nvSpPr>
            <p:spPr>
              <a:xfrm>
                <a:off x="877330" y="5082037"/>
                <a:ext cx="7523359" cy="700705"/>
              </a:xfrm>
              <a:prstGeom prst="rect">
                <a:avLst/>
              </a:prstGeom>
              <a:noFill/>
            </p:spPr>
            <p:txBody>
              <a:bodyPr wrap="square" rtlCol="0">
                <a:spAutoFit/>
              </a:bodyPr>
              <a:lstStyle/>
              <a:p>
                <a:r>
                  <a:rPr lang="en-GB" sz="2800" dirty="0"/>
                  <a:t>Kenetic Energy is found by using KE = </a:t>
                </a:r>
                <a14:m>
                  <m:oMath xmlns:m="http://schemas.openxmlformats.org/officeDocument/2006/math">
                    <m:f>
                      <m:fPr>
                        <m:ctrlPr>
                          <a:rPr lang="en-GB" sz="2800" i="1" smtClean="0">
                            <a:latin typeface="Cambria Math" panose="02040503050406030204" pitchFamily="18" charset="0"/>
                          </a:rPr>
                        </m:ctrlPr>
                      </m:fPr>
                      <m:num>
                        <m:r>
                          <a:rPr lang="en-GB" sz="2800" b="0" i="1" smtClean="0">
                            <a:latin typeface="Cambria Math" panose="02040503050406030204" pitchFamily="18" charset="0"/>
                          </a:rPr>
                          <m:t>1</m:t>
                        </m:r>
                      </m:num>
                      <m:den>
                        <m:r>
                          <a:rPr lang="en-GB" sz="2800" b="0" i="1" smtClean="0">
                            <a:latin typeface="Cambria Math" panose="02040503050406030204" pitchFamily="18" charset="0"/>
                          </a:rPr>
                          <m:t>2</m:t>
                        </m:r>
                      </m:den>
                    </m:f>
                  </m:oMath>
                </a14:m>
                <a:r>
                  <a:rPr lang="en-GB" sz="2800" dirty="0"/>
                  <a:t>mv</a:t>
                </a:r>
                <a:r>
                  <a:rPr lang="en-GB" sz="2800" baseline="30000" dirty="0"/>
                  <a:t>2</a:t>
                </a:r>
                <a:r>
                  <a:rPr lang="en-GB" sz="2800" dirty="0"/>
                  <a:t> </a:t>
                </a:r>
              </a:p>
            </p:txBody>
          </p:sp>
        </mc:Choice>
        <mc:Fallback xmlns="">
          <p:sp>
            <p:nvSpPr>
              <p:cNvPr id="13" name="TextBox 12">
                <a:extLst>
                  <a:ext uri="{FF2B5EF4-FFF2-40B4-BE49-F238E27FC236}">
                    <a16:creationId xmlns:a16="http://schemas.microsoft.com/office/drawing/2014/main" id="{97B80325-C60D-4BAA-9854-7AB5201CB117}"/>
                  </a:ext>
                </a:extLst>
              </p:cNvPr>
              <p:cNvSpPr txBox="1">
                <a:spLocks noRot="1" noChangeAspect="1" noMove="1" noResize="1" noEditPoints="1" noAdjustHandles="1" noChangeArrowheads="1" noChangeShapeType="1" noTextEdit="1"/>
              </p:cNvSpPr>
              <p:nvPr/>
            </p:nvSpPr>
            <p:spPr>
              <a:xfrm>
                <a:off x="877330" y="5082037"/>
                <a:ext cx="7523359" cy="700705"/>
              </a:xfrm>
              <a:prstGeom prst="rect">
                <a:avLst/>
              </a:prstGeom>
              <a:blipFill>
                <a:blip r:embed="rId2"/>
                <a:stretch>
                  <a:fillRect l="-1702" b="-12174"/>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0DE20D26-F5D0-4336-A1F4-85C930C0AB31}"/>
              </a:ext>
            </a:extLst>
          </p:cNvPr>
          <p:cNvSpPr txBox="1"/>
          <p:nvPr/>
        </p:nvSpPr>
        <p:spPr>
          <a:xfrm>
            <a:off x="877330" y="5749951"/>
            <a:ext cx="7523359" cy="523220"/>
          </a:xfrm>
          <a:prstGeom prst="rect">
            <a:avLst/>
          </a:prstGeom>
          <a:noFill/>
        </p:spPr>
        <p:txBody>
          <a:bodyPr wrap="square" rtlCol="0">
            <a:spAutoFit/>
          </a:bodyPr>
          <a:lstStyle/>
          <a:p>
            <a:r>
              <a:rPr lang="en-GB" sz="2800" dirty="0"/>
              <a:t>Potential Energy is found by using PE = </a:t>
            </a:r>
            <a:r>
              <a:rPr lang="en-GB" sz="2800" dirty="0" err="1"/>
              <a:t>mgh</a:t>
            </a:r>
            <a:endParaRPr lang="en-GB" sz="2800" dirty="0"/>
          </a:p>
        </p:txBody>
      </p:sp>
      <p:sp>
        <p:nvSpPr>
          <p:cNvPr id="15" name="TextBox 14">
            <a:extLst>
              <a:ext uri="{FF2B5EF4-FFF2-40B4-BE49-F238E27FC236}">
                <a16:creationId xmlns:a16="http://schemas.microsoft.com/office/drawing/2014/main" id="{98BD59EF-7184-4AC4-984D-FBEBA4EEB56C}"/>
              </a:ext>
            </a:extLst>
          </p:cNvPr>
          <p:cNvSpPr txBox="1"/>
          <p:nvPr/>
        </p:nvSpPr>
        <p:spPr>
          <a:xfrm>
            <a:off x="877329" y="6273171"/>
            <a:ext cx="7523359" cy="523220"/>
          </a:xfrm>
          <a:prstGeom prst="rect">
            <a:avLst/>
          </a:prstGeom>
          <a:noFill/>
        </p:spPr>
        <p:txBody>
          <a:bodyPr wrap="square" rtlCol="0">
            <a:spAutoFit/>
          </a:bodyPr>
          <a:lstStyle/>
          <a:p>
            <a:r>
              <a:rPr lang="en-GB" sz="2800" dirty="0"/>
              <a:t>The sum of PE and KE is the same at all points</a:t>
            </a:r>
          </a:p>
        </p:txBody>
      </p:sp>
    </p:spTree>
    <p:extLst>
      <p:ext uri="{BB962C8B-B14F-4D97-AF65-F5344CB8AC3E}">
        <p14:creationId xmlns:p14="http://schemas.microsoft.com/office/powerpoint/2010/main" val="155755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1934" y="129659"/>
            <a:ext cx="2896947" cy="461665"/>
          </a:xfrm>
          <a:prstGeom prst="rect">
            <a:avLst/>
          </a:prstGeom>
        </p:spPr>
        <p:txBody>
          <a:bodyPr wrap="none">
            <a:spAutoFit/>
          </a:bodyPr>
          <a:lstStyle/>
          <a:p>
            <a:r>
              <a:rPr lang="en-GB" sz="2400" u="sng">
                <a:solidFill>
                  <a:srgbClr val="000000"/>
                </a:solidFill>
                <a:latin typeface="Comic Sans MS" panose="030F0702030302020204" pitchFamily="66" charset="0"/>
              </a:rPr>
              <a:t>Radian Conversions</a:t>
            </a:r>
            <a:endParaRPr lang="en-GB" sz="2400" u="sng" dirty="0">
              <a:solidFill>
                <a:srgbClr val="000000"/>
              </a:solidFill>
              <a:latin typeface="Comic Sans MS" panose="030F0702030302020204" pitchFamily="66" charset="0"/>
            </a:endParaRPr>
          </a:p>
        </p:txBody>
      </p:sp>
      <p:sp>
        <p:nvSpPr>
          <p:cNvPr id="3" name="Rectangle 2"/>
          <p:cNvSpPr/>
          <p:nvPr/>
        </p:nvSpPr>
        <p:spPr>
          <a:xfrm>
            <a:off x="288495" y="1737241"/>
            <a:ext cx="5548314" cy="461665"/>
          </a:xfrm>
          <a:prstGeom prst="rect">
            <a:avLst/>
          </a:prstGeom>
        </p:spPr>
        <p:txBody>
          <a:bodyPr wrap="none">
            <a:spAutoFit/>
          </a:bodyPr>
          <a:lstStyle/>
          <a:p>
            <a:r>
              <a:rPr lang="en-GB" sz="2400" dirty="0">
                <a:solidFill>
                  <a:srgbClr val="000000"/>
                </a:solidFill>
                <a:latin typeface="Comic Sans MS" panose="030F0702030302020204" pitchFamily="66" charset="0"/>
              </a:rPr>
              <a:t>1) Convert 6000 revs/min into rad/s  </a:t>
            </a:r>
          </a:p>
        </p:txBody>
      </p:sp>
      <p:sp>
        <p:nvSpPr>
          <p:cNvPr id="4" name="Rectangle 3"/>
          <p:cNvSpPr/>
          <p:nvPr/>
        </p:nvSpPr>
        <p:spPr>
          <a:xfrm>
            <a:off x="476048" y="4501634"/>
            <a:ext cx="5222905" cy="461665"/>
          </a:xfrm>
          <a:prstGeom prst="rect">
            <a:avLst/>
          </a:prstGeom>
        </p:spPr>
        <p:txBody>
          <a:bodyPr wrap="none">
            <a:spAutoFit/>
          </a:bodyPr>
          <a:lstStyle/>
          <a:p>
            <a:r>
              <a:rPr lang="en-GB" sz="2400" dirty="0">
                <a:solidFill>
                  <a:srgbClr val="000000"/>
                </a:solidFill>
                <a:latin typeface="Comic Sans MS" panose="030F0702030302020204" pitchFamily="66" charset="0"/>
              </a:rPr>
              <a:t>2) Convert 20 rad/s into revs/min  </a:t>
            </a:r>
          </a:p>
        </p:txBody>
      </p:sp>
      <p:sp>
        <p:nvSpPr>
          <p:cNvPr id="5" name="Rectangle 4"/>
          <p:cNvSpPr/>
          <p:nvPr/>
        </p:nvSpPr>
        <p:spPr>
          <a:xfrm>
            <a:off x="288495" y="748784"/>
            <a:ext cx="8493555" cy="830997"/>
          </a:xfrm>
          <a:prstGeom prst="rect">
            <a:avLst/>
          </a:prstGeom>
        </p:spPr>
        <p:txBody>
          <a:bodyPr wrap="square">
            <a:spAutoFit/>
          </a:bodyPr>
          <a:lstStyle/>
          <a:p>
            <a:r>
              <a:rPr lang="en-GB" sz="2400" dirty="0">
                <a:solidFill>
                  <a:srgbClr val="000000"/>
                </a:solidFill>
                <a:latin typeface="Comic Sans MS" panose="030F0702030302020204" pitchFamily="66" charset="0"/>
              </a:rPr>
              <a:t>To convert between revolutions and radians we use the knowledge that 1 rev = 2</a:t>
            </a:r>
            <a:r>
              <a:rPr lang="el-GR" sz="2400" dirty="0">
                <a:solidFill>
                  <a:srgbClr val="000000"/>
                </a:solidFill>
                <a:latin typeface="Comic Sans MS" panose="030F0702030302020204" pitchFamily="66" charset="0"/>
              </a:rPr>
              <a:t>π </a:t>
            </a:r>
            <a:r>
              <a:rPr lang="en-GB" sz="2400" dirty="0">
                <a:solidFill>
                  <a:srgbClr val="000000"/>
                </a:solidFill>
                <a:latin typeface="Comic Sans MS" panose="030F0702030302020204" pitchFamily="66" charset="0"/>
              </a:rPr>
              <a:t>radians.  </a:t>
            </a:r>
          </a:p>
        </p:txBody>
      </p:sp>
      <p:sp>
        <p:nvSpPr>
          <p:cNvPr id="6" name="Rectangle 5"/>
          <p:cNvSpPr/>
          <p:nvPr/>
        </p:nvSpPr>
        <p:spPr>
          <a:xfrm>
            <a:off x="1788907" y="2356366"/>
            <a:ext cx="1577676" cy="461665"/>
          </a:xfrm>
          <a:prstGeom prst="rect">
            <a:avLst/>
          </a:prstGeom>
        </p:spPr>
        <p:txBody>
          <a:bodyPr wrap="none">
            <a:spAutoFit/>
          </a:bodyPr>
          <a:lstStyle/>
          <a:p>
            <a:r>
              <a:rPr lang="en-GB" sz="2400" dirty="0">
                <a:solidFill>
                  <a:srgbClr val="000000"/>
                </a:solidFill>
                <a:latin typeface="Comic Sans MS" panose="030F0702030302020204" pitchFamily="66" charset="0"/>
              </a:rPr>
              <a:t>6000 rpm</a:t>
            </a:r>
            <a:endParaRPr lang="en-GB" sz="2400" dirty="0"/>
          </a:p>
        </p:txBody>
      </p:sp>
      <p:sp>
        <p:nvSpPr>
          <p:cNvPr id="7" name="Rectangle 6"/>
          <p:cNvSpPr/>
          <p:nvPr/>
        </p:nvSpPr>
        <p:spPr>
          <a:xfrm>
            <a:off x="3366583" y="2356365"/>
            <a:ext cx="3241593" cy="461665"/>
          </a:xfrm>
          <a:prstGeom prst="rect">
            <a:avLst/>
          </a:prstGeom>
        </p:spPr>
        <p:txBody>
          <a:bodyPr wrap="none">
            <a:spAutoFit/>
          </a:bodyPr>
          <a:lstStyle/>
          <a:p>
            <a:r>
              <a:rPr lang="en-GB" sz="2400" dirty="0">
                <a:solidFill>
                  <a:srgbClr val="000000"/>
                </a:solidFill>
                <a:latin typeface="Comic Sans MS" panose="030F0702030302020204" pitchFamily="66" charset="0"/>
              </a:rPr>
              <a:t>= 6000 x 2</a:t>
            </a:r>
            <a:r>
              <a:rPr lang="el-GR" sz="2400" dirty="0">
                <a:solidFill>
                  <a:srgbClr val="000000"/>
                </a:solidFill>
                <a:latin typeface="Comic Sans MS" panose="030F0702030302020204" pitchFamily="66" charset="0"/>
              </a:rPr>
              <a:t>π</a:t>
            </a:r>
            <a:r>
              <a:rPr lang="en-GB" sz="2400" dirty="0">
                <a:solidFill>
                  <a:srgbClr val="000000"/>
                </a:solidFill>
                <a:latin typeface="Comic Sans MS" panose="030F0702030302020204" pitchFamily="66" charset="0"/>
              </a:rPr>
              <a:t> rad/min </a:t>
            </a:r>
            <a:endParaRPr lang="en-GB" sz="2400" dirty="0"/>
          </a:p>
        </p:txBody>
      </p:sp>
      <mc:AlternateContent xmlns:mc="http://schemas.openxmlformats.org/markup-compatibility/2006" xmlns:a14="http://schemas.microsoft.com/office/drawing/2010/main">
        <mc:Choice Requires="a14">
          <p:sp>
            <p:nvSpPr>
              <p:cNvPr id="8" name="Rectangle 7"/>
              <p:cNvSpPr/>
              <p:nvPr/>
            </p:nvSpPr>
            <p:spPr>
              <a:xfrm>
                <a:off x="3363590" y="2894010"/>
                <a:ext cx="2811988" cy="738407"/>
              </a:xfrm>
              <a:prstGeom prst="rect">
                <a:avLst/>
              </a:prstGeom>
            </p:spPr>
            <p:txBody>
              <a:bodyPr wrap="none">
                <a:spAutoFit/>
              </a:bodyPr>
              <a:lstStyle/>
              <a:p>
                <a:r>
                  <a:rPr lang="en-GB" sz="2400" dirty="0">
                    <a:solidFill>
                      <a:srgbClr val="000000"/>
                    </a:solidFill>
                    <a:latin typeface="Comic Sans MS" panose="030F0702030302020204" pitchFamily="66" charset="0"/>
                  </a:rPr>
                  <a:t>= </a:t>
                </a:r>
                <a14:m>
                  <m:oMath xmlns:m="http://schemas.openxmlformats.org/officeDocument/2006/math">
                    <m:f>
                      <m:fPr>
                        <m:ctrlPr>
                          <a:rPr lang="en-GB" sz="2400" i="1" smtClean="0">
                            <a:solidFill>
                              <a:srgbClr val="000000"/>
                            </a:solidFill>
                            <a:latin typeface="Cambria Math" panose="02040503050406030204" pitchFamily="18" charset="0"/>
                          </a:rPr>
                        </m:ctrlPr>
                      </m:fPr>
                      <m:num>
                        <m:r>
                          <m:rPr>
                            <m:nor/>
                          </m:rPr>
                          <a:rPr lang="en-GB" sz="2400" dirty="0">
                            <a:solidFill>
                              <a:srgbClr val="000000"/>
                            </a:solidFill>
                            <a:latin typeface="Comic Sans MS" panose="030F0702030302020204" pitchFamily="66" charset="0"/>
                          </a:rPr>
                          <m:t>6000 </m:t>
                        </m:r>
                        <m:r>
                          <m:rPr>
                            <m:nor/>
                          </m:rPr>
                          <a:rPr lang="en-GB" sz="2400" dirty="0">
                            <a:solidFill>
                              <a:srgbClr val="000000"/>
                            </a:solidFill>
                            <a:latin typeface="Comic Sans MS" panose="030F0702030302020204" pitchFamily="66" charset="0"/>
                          </a:rPr>
                          <m:t>x</m:t>
                        </m:r>
                        <m:r>
                          <m:rPr>
                            <m:nor/>
                          </m:rPr>
                          <a:rPr lang="en-GB" sz="2400" dirty="0">
                            <a:solidFill>
                              <a:srgbClr val="000000"/>
                            </a:solidFill>
                            <a:latin typeface="Comic Sans MS" panose="030F0702030302020204" pitchFamily="66" charset="0"/>
                          </a:rPr>
                          <m:t> 2</m:t>
                        </m:r>
                        <m:r>
                          <m:rPr>
                            <m:nor/>
                          </m:rPr>
                          <a:rPr lang="el-GR" sz="2400" dirty="0">
                            <a:solidFill>
                              <a:srgbClr val="000000"/>
                            </a:solidFill>
                            <a:latin typeface="Comic Sans MS" panose="030F0702030302020204" pitchFamily="66" charset="0"/>
                          </a:rPr>
                          <m:t>π</m:t>
                        </m:r>
                      </m:num>
                      <m:den>
                        <m:r>
                          <m:rPr>
                            <m:nor/>
                          </m:rPr>
                          <a:rPr lang="en-GB" sz="2400" dirty="0">
                            <a:solidFill>
                              <a:srgbClr val="000000"/>
                            </a:solidFill>
                            <a:latin typeface="Comic Sans MS" panose="030F0702030302020204" pitchFamily="66" charset="0"/>
                          </a:rPr>
                          <m:t>60</m:t>
                        </m:r>
                      </m:den>
                    </m:f>
                  </m:oMath>
                </a14:m>
                <a:r>
                  <a:rPr lang="en-GB" sz="2400" dirty="0">
                    <a:solidFill>
                      <a:srgbClr val="000000"/>
                    </a:solidFill>
                    <a:latin typeface="Comic Sans MS" panose="030F0702030302020204" pitchFamily="66" charset="0"/>
                  </a:rPr>
                  <a:t>rad/s </a:t>
                </a:r>
                <a:endParaRPr lang="en-GB" sz="2400" dirty="0"/>
              </a:p>
            </p:txBody>
          </p:sp>
        </mc:Choice>
        <mc:Fallback xmlns="">
          <p:sp>
            <p:nvSpPr>
              <p:cNvPr id="8" name="Rectangle 7"/>
              <p:cNvSpPr>
                <a:spLocks noRot="1" noChangeAspect="1" noMove="1" noResize="1" noEditPoints="1" noAdjustHandles="1" noChangeArrowheads="1" noChangeShapeType="1" noTextEdit="1"/>
              </p:cNvSpPr>
              <p:nvPr/>
            </p:nvSpPr>
            <p:spPr>
              <a:xfrm>
                <a:off x="3363590" y="2894010"/>
                <a:ext cx="2811988" cy="738407"/>
              </a:xfrm>
              <a:prstGeom prst="rect">
                <a:avLst/>
              </a:prstGeom>
              <a:blipFill>
                <a:blip r:embed="rId2"/>
                <a:stretch>
                  <a:fillRect l="-3471" r="-2386" b="-4132"/>
                </a:stretch>
              </a:blipFill>
            </p:spPr>
            <p:txBody>
              <a:bodyPr/>
              <a:lstStyle/>
              <a:p>
                <a:r>
                  <a:rPr lang="en-GB">
                    <a:noFill/>
                  </a:rPr>
                  <a:t> </a:t>
                </a:r>
              </a:p>
            </p:txBody>
          </p:sp>
        </mc:Fallback>
      </mc:AlternateContent>
      <p:sp>
        <p:nvSpPr>
          <p:cNvPr id="10" name="Rectangle 9"/>
          <p:cNvSpPr/>
          <p:nvPr/>
        </p:nvSpPr>
        <p:spPr>
          <a:xfrm>
            <a:off x="3363590" y="3708398"/>
            <a:ext cx="2164375" cy="461665"/>
          </a:xfrm>
          <a:prstGeom prst="rect">
            <a:avLst/>
          </a:prstGeom>
        </p:spPr>
        <p:txBody>
          <a:bodyPr wrap="none">
            <a:spAutoFit/>
          </a:bodyPr>
          <a:lstStyle/>
          <a:p>
            <a:r>
              <a:rPr lang="en-GB" sz="2400" dirty="0">
                <a:solidFill>
                  <a:srgbClr val="000000"/>
                </a:solidFill>
                <a:latin typeface="Comic Sans MS" panose="030F0702030302020204" pitchFamily="66" charset="0"/>
              </a:rPr>
              <a:t>= 200</a:t>
            </a:r>
            <a:r>
              <a:rPr lang="el-GR" sz="2400" dirty="0">
                <a:solidFill>
                  <a:srgbClr val="000000"/>
                </a:solidFill>
                <a:latin typeface="Comic Sans MS" panose="030F0702030302020204" pitchFamily="66" charset="0"/>
              </a:rPr>
              <a:t>π</a:t>
            </a:r>
            <a:r>
              <a:rPr lang="en-GB" sz="2400" dirty="0">
                <a:solidFill>
                  <a:srgbClr val="000000"/>
                </a:solidFill>
                <a:latin typeface="Comic Sans MS" panose="030F0702030302020204" pitchFamily="66" charset="0"/>
              </a:rPr>
              <a:t> rad/s </a:t>
            </a:r>
            <a:endParaRPr lang="en-GB" sz="2400" dirty="0"/>
          </a:p>
        </p:txBody>
      </p:sp>
      <p:sp>
        <p:nvSpPr>
          <p:cNvPr id="15" name="Rectangle 14"/>
          <p:cNvSpPr/>
          <p:nvPr/>
        </p:nvSpPr>
        <p:spPr>
          <a:xfrm>
            <a:off x="1829196" y="5120758"/>
            <a:ext cx="1534394" cy="461665"/>
          </a:xfrm>
          <a:prstGeom prst="rect">
            <a:avLst/>
          </a:prstGeom>
        </p:spPr>
        <p:txBody>
          <a:bodyPr wrap="none">
            <a:spAutoFit/>
          </a:bodyPr>
          <a:lstStyle/>
          <a:p>
            <a:r>
              <a:rPr lang="en-GB" sz="2400" dirty="0">
                <a:solidFill>
                  <a:srgbClr val="000000"/>
                </a:solidFill>
                <a:latin typeface="Comic Sans MS" panose="030F0702030302020204" pitchFamily="66" charset="0"/>
              </a:rPr>
              <a:t>20 rad/s </a:t>
            </a:r>
            <a:endParaRPr lang="en-GB" sz="2400" dirty="0"/>
          </a:p>
        </p:txBody>
      </p:sp>
      <mc:AlternateContent xmlns:mc="http://schemas.openxmlformats.org/markup-compatibility/2006" xmlns:a14="http://schemas.microsoft.com/office/drawing/2010/main">
        <mc:Choice Requires="a14">
          <p:sp>
            <p:nvSpPr>
              <p:cNvPr id="16" name="Rectangle 15"/>
              <p:cNvSpPr/>
              <p:nvPr/>
            </p:nvSpPr>
            <p:spPr>
              <a:xfrm>
                <a:off x="3363590" y="4963299"/>
                <a:ext cx="1677062" cy="730777"/>
              </a:xfrm>
              <a:prstGeom prst="rect">
                <a:avLst/>
              </a:prstGeom>
            </p:spPr>
            <p:txBody>
              <a:bodyPr wrap="none">
                <a:spAutoFit/>
              </a:bodyPr>
              <a:lstStyle/>
              <a:p>
                <a:r>
                  <a:rPr lang="en-GB" sz="2400" dirty="0">
                    <a:solidFill>
                      <a:srgbClr val="000000"/>
                    </a:solidFill>
                    <a:latin typeface="Comic Sans MS" panose="030F0702030302020204" pitchFamily="66" charset="0"/>
                  </a:rPr>
                  <a:t>= </a:t>
                </a:r>
                <a14:m>
                  <m:oMath xmlns:m="http://schemas.openxmlformats.org/officeDocument/2006/math">
                    <m:f>
                      <m:fPr>
                        <m:ctrlPr>
                          <a:rPr lang="en-GB" sz="2400" i="1" smtClean="0">
                            <a:solidFill>
                              <a:srgbClr val="000000"/>
                            </a:solidFill>
                            <a:latin typeface="Cambria Math" panose="02040503050406030204" pitchFamily="18" charset="0"/>
                          </a:rPr>
                        </m:ctrlPr>
                      </m:fPr>
                      <m:num>
                        <m:r>
                          <m:rPr>
                            <m:nor/>
                          </m:rPr>
                          <a:rPr lang="en-GB" sz="2400" b="0" i="0" dirty="0" smtClean="0">
                            <a:solidFill>
                              <a:srgbClr val="000000"/>
                            </a:solidFill>
                            <a:latin typeface="Comic Sans MS" panose="030F0702030302020204" pitchFamily="66" charset="0"/>
                          </a:rPr>
                          <m:t>20</m:t>
                        </m:r>
                      </m:num>
                      <m:den>
                        <m:r>
                          <m:rPr>
                            <m:nor/>
                          </m:rPr>
                          <a:rPr lang="en-GB" sz="2400" dirty="0">
                            <a:solidFill>
                              <a:srgbClr val="000000"/>
                            </a:solidFill>
                            <a:latin typeface="Comic Sans MS" panose="030F0702030302020204" pitchFamily="66" charset="0"/>
                          </a:rPr>
                          <m:t>2</m:t>
                        </m:r>
                        <m:r>
                          <m:rPr>
                            <m:nor/>
                          </m:rPr>
                          <a:rPr lang="el-GR" sz="2400" dirty="0">
                            <a:solidFill>
                              <a:srgbClr val="000000"/>
                            </a:solidFill>
                            <a:latin typeface="Comic Sans MS" panose="030F0702030302020204" pitchFamily="66" charset="0"/>
                          </a:rPr>
                          <m:t>π</m:t>
                        </m:r>
                      </m:den>
                    </m:f>
                  </m:oMath>
                </a14:m>
                <a:r>
                  <a:rPr lang="en-GB" sz="2400" dirty="0">
                    <a:solidFill>
                      <a:srgbClr val="000000"/>
                    </a:solidFill>
                    <a:latin typeface="Comic Sans MS" panose="030F0702030302020204" pitchFamily="66" charset="0"/>
                  </a:rPr>
                  <a:t>rev/s </a:t>
                </a:r>
                <a:endParaRPr lang="en-GB" sz="2400" dirty="0"/>
              </a:p>
            </p:txBody>
          </p:sp>
        </mc:Choice>
        <mc:Fallback xmlns="">
          <p:sp>
            <p:nvSpPr>
              <p:cNvPr id="16" name="Rectangle 15"/>
              <p:cNvSpPr>
                <a:spLocks noRot="1" noChangeAspect="1" noMove="1" noResize="1" noEditPoints="1" noAdjustHandles="1" noChangeArrowheads="1" noChangeShapeType="1" noTextEdit="1"/>
              </p:cNvSpPr>
              <p:nvPr/>
            </p:nvSpPr>
            <p:spPr>
              <a:xfrm>
                <a:off x="3363590" y="4963299"/>
                <a:ext cx="1677062" cy="730777"/>
              </a:xfrm>
              <a:prstGeom prst="rect">
                <a:avLst/>
              </a:prstGeom>
              <a:blipFill>
                <a:blip r:embed="rId3"/>
                <a:stretch>
                  <a:fillRect l="-5818" r="-4364"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363590" y="5790352"/>
                <a:ext cx="2007281" cy="730906"/>
              </a:xfrm>
              <a:prstGeom prst="rect">
                <a:avLst/>
              </a:prstGeom>
            </p:spPr>
            <p:txBody>
              <a:bodyPr wrap="none">
                <a:spAutoFit/>
              </a:bodyPr>
              <a:lstStyle/>
              <a:p>
                <a:r>
                  <a:rPr lang="en-GB" sz="2400" dirty="0">
                    <a:solidFill>
                      <a:srgbClr val="000000"/>
                    </a:solidFill>
                    <a:latin typeface="Comic Sans MS" panose="030F0702030302020204" pitchFamily="66" charset="0"/>
                  </a:rPr>
                  <a:t>= </a:t>
                </a:r>
                <a14:m>
                  <m:oMath xmlns:m="http://schemas.openxmlformats.org/officeDocument/2006/math">
                    <m:f>
                      <m:fPr>
                        <m:ctrlPr>
                          <a:rPr lang="en-GB" sz="2400" i="1" smtClean="0">
                            <a:solidFill>
                              <a:srgbClr val="000000"/>
                            </a:solidFill>
                            <a:latin typeface="Cambria Math" panose="02040503050406030204" pitchFamily="18" charset="0"/>
                          </a:rPr>
                        </m:ctrlPr>
                      </m:fPr>
                      <m:num>
                        <m:r>
                          <m:rPr>
                            <m:nor/>
                          </m:rPr>
                          <a:rPr lang="en-GB" sz="2400" b="0" i="0" dirty="0" smtClean="0">
                            <a:solidFill>
                              <a:srgbClr val="000000"/>
                            </a:solidFill>
                            <a:latin typeface="Comic Sans MS" panose="030F0702030302020204" pitchFamily="66" charset="0"/>
                          </a:rPr>
                          <m:t>20</m:t>
                        </m:r>
                        <m:r>
                          <m:rPr>
                            <m:nor/>
                          </m:rPr>
                          <a:rPr lang="en-GB" sz="2400" b="0" i="0" dirty="0" smtClean="0">
                            <a:solidFill>
                              <a:srgbClr val="000000"/>
                            </a:solidFill>
                            <a:latin typeface="Comic Sans MS" panose="030F0702030302020204" pitchFamily="66" charset="0"/>
                          </a:rPr>
                          <m:t>x</m:t>
                        </m:r>
                        <m:r>
                          <m:rPr>
                            <m:nor/>
                          </m:rPr>
                          <a:rPr lang="en-GB" sz="2400" b="0" i="0" dirty="0" smtClean="0">
                            <a:solidFill>
                              <a:srgbClr val="000000"/>
                            </a:solidFill>
                            <a:latin typeface="Comic Sans MS" panose="030F0702030302020204" pitchFamily="66" charset="0"/>
                          </a:rPr>
                          <m:t>60</m:t>
                        </m:r>
                      </m:num>
                      <m:den>
                        <m:r>
                          <m:rPr>
                            <m:nor/>
                          </m:rPr>
                          <a:rPr lang="en-GB" sz="2400" dirty="0">
                            <a:solidFill>
                              <a:srgbClr val="000000"/>
                            </a:solidFill>
                            <a:latin typeface="Comic Sans MS" panose="030F0702030302020204" pitchFamily="66" charset="0"/>
                          </a:rPr>
                          <m:t>2</m:t>
                        </m:r>
                        <m:r>
                          <m:rPr>
                            <m:nor/>
                          </m:rPr>
                          <a:rPr lang="el-GR" sz="2400" dirty="0">
                            <a:solidFill>
                              <a:srgbClr val="000000"/>
                            </a:solidFill>
                            <a:latin typeface="Comic Sans MS" panose="030F0702030302020204" pitchFamily="66" charset="0"/>
                          </a:rPr>
                          <m:t>π</m:t>
                        </m:r>
                      </m:den>
                    </m:f>
                  </m:oMath>
                </a14:m>
                <a:r>
                  <a:rPr lang="en-GB" sz="2400" dirty="0">
                    <a:solidFill>
                      <a:srgbClr val="000000"/>
                    </a:solidFill>
                    <a:latin typeface="Comic Sans MS" panose="030F0702030302020204" pitchFamily="66" charset="0"/>
                  </a:rPr>
                  <a:t>rpm </a:t>
                </a:r>
                <a:endParaRPr lang="en-GB" sz="2400" dirty="0"/>
              </a:p>
            </p:txBody>
          </p:sp>
        </mc:Choice>
        <mc:Fallback xmlns="">
          <p:sp>
            <p:nvSpPr>
              <p:cNvPr id="17" name="Rectangle 16"/>
              <p:cNvSpPr>
                <a:spLocks noRot="1" noChangeAspect="1" noMove="1" noResize="1" noEditPoints="1" noAdjustHandles="1" noChangeArrowheads="1" noChangeShapeType="1" noTextEdit="1"/>
              </p:cNvSpPr>
              <p:nvPr/>
            </p:nvSpPr>
            <p:spPr>
              <a:xfrm>
                <a:off x="3363590" y="5790352"/>
                <a:ext cx="2007281" cy="730906"/>
              </a:xfrm>
              <a:prstGeom prst="rect">
                <a:avLst/>
              </a:prstGeom>
              <a:blipFill>
                <a:blip r:embed="rId4"/>
                <a:stretch>
                  <a:fillRect l="-4863" r="-3647"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5449565" y="5835686"/>
                <a:ext cx="1638590" cy="730906"/>
              </a:xfrm>
              <a:prstGeom prst="rect">
                <a:avLst/>
              </a:prstGeom>
            </p:spPr>
            <p:txBody>
              <a:bodyPr wrap="none">
                <a:spAutoFit/>
              </a:bodyPr>
              <a:lstStyle/>
              <a:p>
                <a:r>
                  <a:rPr lang="en-GB" sz="2400" dirty="0">
                    <a:solidFill>
                      <a:srgbClr val="000000"/>
                    </a:solidFill>
                    <a:latin typeface="Comic Sans MS" panose="030F0702030302020204" pitchFamily="66" charset="0"/>
                  </a:rPr>
                  <a:t>= </a:t>
                </a:r>
                <a14:m>
                  <m:oMath xmlns:m="http://schemas.openxmlformats.org/officeDocument/2006/math">
                    <m:f>
                      <m:fPr>
                        <m:ctrlPr>
                          <a:rPr lang="en-GB" sz="2400" i="1" smtClean="0">
                            <a:solidFill>
                              <a:srgbClr val="000000"/>
                            </a:solidFill>
                            <a:latin typeface="Cambria Math" panose="02040503050406030204" pitchFamily="18" charset="0"/>
                          </a:rPr>
                        </m:ctrlPr>
                      </m:fPr>
                      <m:num>
                        <m:r>
                          <m:rPr>
                            <m:nor/>
                          </m:rPr>
                          <a:rPr lang="en-GB" sz="2400" b="0" i="0" dirty="0" smtClean="0">
                            <a:solidFill>
                              <a:srgbClr val="000000"/>
                            </a:solidFill>
                            <a:latin typeface="Comic Sans MS" panose="030F0702030302020204" pitchFamily="66" charset="0"/>
                          </a:rPr>
                          <m:t>600</m:t>
                        </m:r>
                      </m:num>
                      <m:den>
                        <m:r>
                          <m:rPr>
                            <m:nor/>
                          </m:rPr>
                          <a:rPr lang="el-GR" sz="2400" dirty="0">
                            <a:solidFill>
                              <a:srgbClr val="000000"/>
                            </a:solidFill>
                            <a:latin typeface="Comic Sans MS" panose="030F0702030302020204" pitchFamily="66" charset="0"/>
                          </a:rPr>
                          <m:t>π</m:t>
                        </m:r>
                      </m:den>
                    </m:f>
                  </m:oMath>
                </a14:m>
                <a:r>
                  <a:rPr lang="en-GB" sz="2400" dirty="0">
                    <a:solidFill>
                      <a:srgbClr val="000000"/>
                    </a:solidFill>
                    <a:latin typeface="Comic Sans MS" panose="030F0702030302020204" pitchFamily="66" charset="0"/>
                  </a:rPr>
                  <a:t>rpm </a:t>
                </a:r>
                <a:endParaRPr lang="en-GB" sz="2400" dirty="0"/>
              </a:p>
            </p:txBody>
          </p:sp>
        </mc:Choice>
        <mc:Fallback xmlns="">
          <p:sp>
            <p:nvSpPr>
              <p:cNvPr id="18" name="Rectangle 17"/>
              <p:cNvSpPr>
                <a:spLocks noRot="1" noChangeAspect="1" noMove="1" noResize="1" noEditPoints="1" noAdjustHandles="1" noChangeArrowheads="1" noChangeShapeType="1" noTextEdit="1"/>
              </p:cNvSpPr>
              <p:nvPr/>
            </p:nvSpPr>
            <p:spPr>
              <a:xfrm>
                <a:off x="5449565" y="5835686"/>
                <a:ext cx="1638590" cy="730906"/>
              </a:xfrm>
              <a:prstGeom prst="rect">
                <a:avLst/>
              </a:prstGeom>
              <a:blipFill>
                <a:blip r:embed="rId5"/>
                <a:stretch>
                  <a:fillRect l="-5948" r="-4461" b="-5000"/>
                </a:stretch>
              </a:blipFill>
            </p:spPr>
            <p:txBody>
              <a:bodyPr/>
              <a:lstStyle/>
              <a:p>
                <a:r>
                  <a:rPr lang="en-GB">
                    <a:noFill/>
                  </a:rPr>
                  <a:t> </a:t>
                </a:r>
              </a:p>
            </p:txBody>
          </p:sp>
        </mc:Fallback>
      </mc:AlternateContent>
      <p:sp>
        <p:nvSpPr>
          <p:cNvPr id="19" name="TextBox 18"/>
          <p:cNvSpPr txBox="1"/>
          <p:nvPr/>
        </p:nvSpPr>
        <p:spPr>
          <a:xfrm>
            <a:off x="6476954" y="3393639"/>
            <a:ext cx="2533387" cy="1754326"/>
          </a:xfrm>
          <a:prstGeom prst="rect">
            <a:avLst/>
          </a:prstGeom>
          <a:noFill/>
          <a:ln w="57150">
            <a:solidFill>
              <a:srgbClr val="FF0000"/>
            </a:solidFill>
          </a:ln>
        </p:spPr>
        <p:txBody>
          <a:bodyPr wrap="none" rtlCol="0">
            <a:spAutoFit/>
          </a:bodyPr>
          <a:lstStyle/>
          <a:p>
            <a:pPr algn="ctr"/>
            <a:r>
              <a:rPr lang="en-GB" sz="3600" dirty="0"/>
              <a:t>Page 221 </a:t>
            </a:r>
          </a:p>
          <a:p>
            <a:pPr algn="ctr"/>
            <a:r>
              <a:rPr lang="en-GB" sz="3600" dirty="0"/>
              <a:t>Exercise 12A</a:t>
            </a:r>
          </a:p>
          <a:p>
            <a:pPr algn="ctr"/>
            <a:r>
              <a:rPr lang="en-GB" sz="3600" dirty="0"/>
              <a:t>Q1 - 5</a:t>
            </a:r>
          </a:p>
        </p:txBody>
      </p:sp>
    </p:spTree>
    <p:extLst>
      <p:ext uri="{BB962C8B-B14F-4D97-AF65-F5344CB8AC3E}">
        <p14:creationId xmlns:p14="http://schemas.microsoft.com/office/powerpoint/2010/main" val="324913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6" grpId="0"/>
      <p:bldP spid="17" grpId="0"/>
      <p:bldP spid="18" grpId="0"/>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13BD363-9509-4274-82A5-A59534402ACF}"/>
              </a:ext>
            </a:extLst>
          </p:cNvPr>
          <p:cNvGrpSpPr/>
          <p:nvPr/>
        </p:nvGrpSpPr>
        <p:grpSpPr>
          <a:xfrm>
            <a:off x="877330" y="920579"/>
            <a:ext cx="2953234" cy="2951893"/>
            <a:chOff x="877330" y="920579"/>
            <a:chExt cx="2953234" cy="2951893"/>
          </a:xfrm>
        </p:grpSpPr>
        <p:sp>
          <p:nvSpPr>
            <p:cNvPr id="2" name="Oval 1">
              <a:extLst>
                <a:ext uri="{FF2B5EF4-FFF2-40B4-BE49-F238E27FC236}">
                  <a16:creationId xmlns:a16="http://schemas.microsoft.com/office/drawing/2014/main" id="{26DD605E-D4F6-447B-A9BD-26FD948DCBF3}"/>
                </a:ext>
              </a:extLst>
            </p:cNvPr>
            <p:cNvSpPr/>
            <p:nvPr/>
          </p:nvSpPr>
          <p:spPr>
            <a:xfrm>
              <a:off x="877330" y="920579"/>
              <a:ext cx="2706130" cy="258256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256E1C6C-E0C6-4FE3-817B-F99E403DA550}"/>
                </a:ext>
              </a:extLst>
            </p:cNvPr>
            <p:cNvCxnSpPr>
              <a:cxnSpLocks/>
            </p:cNvCxnSpPr>
            <p:nvPr/>
          </p:nvCxnSpPr>
          <p:spPr>
            <a:xfrm>
              <a:off x="2230395" y="2211859"/>
              <a:ext cx="0" cy="12912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84EEAA9-F12C-47AC-8DA3-FE19E3E8EF80}"/>
                </a:ext>
              </a:extLst>
            </p:cNvPr>
            <p:cNvCxnSpPr/>
            <p:nvPr/>
          </p:nvCxnSpPr>
          <p:spPr>
            <a:xfrm>
              <a:off x="2421924" y="3577281"/>
              <a:ext cx="65490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16CA9B7-858D-46F2-A1FA-5A84356A2F29}"/>
                </a:ext>
              </a:extLst>
            </p:cNvPr>
            <p:cNvSpPr txBox="1"/>
            <p:nvPr/>
          </p:nvSpPr>
          <p:spPr>
            <a:xfrm>
              <a:off x="3076832" y="3503140"/>
              <a:ext cx="753732" cy="369332"/>
            </a:xfrm>
            <a:prstGeom prst="rect">
              <a:avLst/>
            </a:prstGeom>
            <a:noFill/>
          </p:spPr>
          <p:txBody>
            <a:bodyPr wrap="none" rtlCol="0">
              <a:spAutoFit/>
            </a:bodyPr>
            <a:lstStyle/>
            <a:p>
              <a:r>
                <a:rPr lang="en-GB" dirty="0"/>
                <a:t>8 ms</a:t>
              </a:r>
              <a:r>
                <a:rPr lang="en-GB" baseline="30000" dirty="0"/>
                <a:t>-1</a:t>
              </a:r>
            </a:p>
          </p:txBody>
        </p:sp>
      </p:grpSp>
      <p:sp>
        <p:nvSpPr>
          <p:cNvPr id="7" name="Oval 6">
            <a:extLst>
              <a:ext uri="{FF2B5EF4-FFF2-40B4-BE49-F238E27FC236}">
                <a16:creationId xmlns:a16="http://schemas.microsoft.com/office/drawing/2014/main" id="{CFC17170-081A-4296-B019-1BD442C49CE9}"/>
              </a:ext>
            </a:extLst>
          </p:cNvPr>
          <p:cNvSpPr/>
          <p:nvPr/>
        </p:nvSpPr>
        <p:spPr>
          <a:xfrm>
            <a:off x="2168611" y="3429000"/>
            <a:ext cx="123568" cy="14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0DEDB84E-2CBF-49AC-BA98-7C186059A238}"/>
              </a:ext>
            </a:extLst>
          </p:cNvPr>
          <p:cNvSpPr txBox="1"/>
          <p:nvPr/>
        </p:nvSpPr>
        <p:spPr>
          <a:xfrm>
            <a:off x="1458097" y="98679"/>
            <a:ext cx="6839629" cy="523220"/>
          </a:xfrm>
          <a:prstGeom prst="rect">
            <a:avLst/>
          </a:prstGeom>
          <a:noFill/>
        </p:spPr>
        <p:txBody>
          <a:bodyPr wrap="none" rtlCol="0">
            <a:spAutoFit/>
          </a:bodyPr>
          <a:lstStyle/>
          <a:p>
            <a:r>
              <a:rPr lang="en-GB" sz="2800" u="sng" dirty="0"/>
              <a:t>Vertical Circular Motion – Finding the Velocity</a:t>
            </a:r>
          </a:p>
        </p:txBody>
      </p:sp>
      <p:sp>
        <p:nvSpPr>
          <p:cNvPr id="10" name="TextBox 9">
            <a:extLst>
              <a:ext uri="{FF2B5EF4-FFF2-40B4-BE49-F238E27FC236}">
                <a16:creationId xmlns:a16="http://schemas.microsoft.com/office/drawing/2014/main" id="{9DD0EF54-014E-4804-8493-F904F6393099}"/>
              </a:ext>
            </a:extLst>
          </p:cNvPr>
          <p:cNvSpPr txBox="1"/>
          <p:nvPr/>
        </p:nvSpPr>
        <p:spPr>
          <a:xfrm>
            <a:off x="3844991" y="920579"/>
            <a:ext cx="4940663" cy="1938992"/>
          </a:xfrm>
          <a:prstGeom prst="rect">
            <a:avLst/>
          </a:prstGeom>
          <a:noFill/>
        </p:spPr>
        <p:txBody>
          <a:bodyPr wrap="square" rtlCol="0">
            <a:spAutoFit/>
          </a:bodyPr>
          <a:lstStyle/>
          <a:p>
            <a:r>
              <a:rPr lang="en-GB" sz="2400" dirty="0"/>
              <a:t>A particle of mass 12kg is suspended from a fixed point by a light string of 3m.  The initial horizontal speed is 8ms</a:t>
            </a:r>
            <a:r>
              <a:rPr lang="en-GB" sz="2400" baseline="30000" dirty="0"/>
              <a:t>-1</a:t>
            </a:r>
            <a:r>
              <a:rPr lang="en-GB" sz="2400" dirty="0"/>
              <a:t>.  What is the speed of P when the centre angle is 40</a:t>
            </a:r>
            <a:r>
              <a:rPr lang="en-GB" sz="2400" baseline="30000" dirty="0"/>
              <a:t>o</a:t>
            </a:r>
            <a:r>
              <a:rPr lang="en-GB" sz="2400" dirty="0"/>
              <a:t>? </a:t>
            </a:r>
          </a:p>
        </p:txBody>
      </p:sp>
      <p:sp>
        <p:nvSpPr>
          <p:cNvPr id="11" name="TextBox 10">
            <a:extLst>
              <a:ext uri="{FF2B5EF4-FFF2-40B4-BE49-F238E27FC236}">
                <a16:creationId xmlns:a16="http://schemas.microsoft.com/office/drawing/2014/main" id="{0F1C9DEF-C253-4CA0-A22E-B913B697FBBD}"/>
              </a:ext>
            </a:extLst>
          </p:cNvPr>
          <p:cNvSpPr txBox="1"/>
          <p:nvPr/>
        </p:nvSpPr>
        <p:spPr>
          <a:xfrm>
            <a:off x="1744365" y="2725662"/>
            <a:ext cx="486030" cy="369332"/>
          </a:xfrm>
          <a:prstGeom prst="rect">
            <a:avLst/>
          </a:prstGeom>
          <a:noFill/>
        </p:spPr>
        <p:txBody>
          <a:bodyPr wrap="none" rtlCol="0">
            <a:spAutoFit/>
          </a:bodyPr>
          <a:lstStyle/>
          <a:p>
            <a:r>
              <a:rPr lang="en-GB" dirty="0"/>
              <a:t>3m</a:t>
            </a:r>
            <a:endParaRPr lang="en-GB" baseline="30000" dirty="0"/>
          </a:p>
        </p:txBody>
      </p:sp>
      <p:sp>
        <p:nvSpPr>
          <p:cNvPr id="12" name="TextBox 11">
            <a:extLst>
              <a:ext uri="{FF2B5EF4-FFF2-40B4-BE49-F238E27FC236}">
                <a16:creationId xmlns:a16="http://schemas.microsoft.com/office/drawing/2014/main" id="{5EBAB4DF-6EE3-45F8-A92C-690FFF4B0F6B}"/>
              </a:ext>
            </a:extLst>
          </p:cNvPr>
          <p:cNvSpPr txBox="1"/>
          <p:nvPr/>
        </p:nvSpPr>
        <p:spPr>
          <a:xfrm>
            <a:off x="1976227" y="3652480"/>
            <a:ext cx="631904" cy="369332"/>
          </a:xfrm>
          <a:prstGeom prst="rect">
            <a:avLst/>
          </a:prstGeom>
          <a:noFill/>
        </p:spPr>
        <p:txBody>
          <a:bodyPr wrap="none" rtlCol="0">
            <a:spAutoFit/>
          </a:bodyPr>
          <a:lstStyle/>
          <a:p>
            <a:r>
              <a:rPr lang="en-GB" dirty="0"/>
              <a:t>12kg</a:t>
            </a:r>
            <a:endParaRPr lang="en-GB" baseline="30000" dirty="0"/>
          </a:p>
        </p:txBody>
      </p:sp>
      <p:cxnSp>
        <p:nvCxnSpPr>
          <p:cNvPr id="13" name="Straight Connector 12">
            <a:extLst>
              <a:ext uri="{FF2B5EF4-FFF2-40B4-BE49-F238E27FC236}">
                <a16:creationId xmlns:a16="http://schemas.microsoft.com/office/drawing/2014/main" id="{FE7A8616-8E37-43CF-BDA3-B62754D24DB0}"/>
              </a:ext>
            </a:extLst>
          </p:cNvPr>
          <p:cNvCxnSpPr>
            <a:cxnSpLocks/>
          </p:cNvCxnSpPr>
          <p:nvPr/>
        </p:nvCxnSpPr>
        <p:spPr>
          <a:xfrm>
            <a:off x="2230395" y="2211859"/>
            <a:ext cx="867035" cy="1034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EF4C4A4-B4C0-404E-B55E-B44625CC5231}"/>
              </a:ext>
            </a:extLst>
          </p:cNvPr>
          <p:cNvSpPr txBox="1"/>
          <p:nvPr/>
        </p:nvSpPr>
        <p:spPr>
          <a:xfrm>
            <a:off x="2171695" y="2540995"/>
            <a:ext cx="500458" cy="369332"/>
          </a:xfrm>
          <a:prstGeom prst="rect">
            <a:avLst/>
          </a:prstGeom>
          <a:noFill/>
        </p:spPr>
        <p:txBody>
          <a:bodyPr wrap="none" rtlCol="0">
            <a:spAutoFit/>
          </a:bodyPr>
          <a:lstStyle/>
          <a:p>
            <a:r>
              <a:rPr lang="en-GB" dirty="0"/>
              <a:t>40</a:t>
            </a:r>
            <a:r>
              <a:rPr lang="en-GB" baseline="30000" dirty="0"/>
              <a:t>o</a:t>
            </a:r>
          </a:p>
        </p:txBody>
      </p:sp>
      <p:cxnSp>
        <p:nvCxnSpPr>
          <p:cNvPr id="18" name="Straight Arrow Connector 17">
            <a:extLst>
              <a:ext uri="{FF2B5EF4-FFF2-40B4-BE49-F238E27FC236}">
                <a16:creationId xmlns:a16="http://schemas.microsoft.com/office/drawing/2014/main" id="{25E2FB78-F695-425C-B8F8-7B2CB5D8CF26}"/>
              </a:ext>
            </a:extLst>
          </p:cNvPr>
          <p:cNvCxnSpPr>
            <a:cxnSpLocks/>
          </p:cNvCxnSpPr>
          <p:nvPr/>
        </p:nvCxnSpPr>
        <p:spPr>
          <a:xfrm flipV="1">
            <a:off x="3175656" y="2857499"/>
            <a:ext cx="407804" cy="3887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52944BF-DD4A-4A48-BB88-B050F0D80564}"/>
              </a:ext>
            </a:extLst>
          </p:cNvPr>
          <p:cNvSpPr txBox="1"/>
          <p:nvPr/>
        </p:nvSpPr>
        <p:spPr>
          <a:xfrm rot="18779246">
            <a:off x="3271705" y="2841036"/>
            <a:ext cx="740908" cy="369332"/>
          </a:xfrm>
          <a:prstGeom prst="rect">
            <a:avLst/>
          </a:prstGeom>
          <a:noFill/>
        </p:spPr>
        <p:txBody>
          <a:bodyPr wrap="none" rtlCol="0">
            <a:spAutoFit/>
          </a:bodyPr>
          <a:lstStyle/>
          <a:p>
            <a:r>
              <a:rPr lang="en-GB" dirty="0"/>
              <a:t>v ms</a:t>
            </a:r>
            <a:r>
              <a:rPr lang="en-GB" baseline="30000" dirty="0"/>
              <a:t>-1</a:t>
            </a:r>
          </a:p>
        </p:txBody>
      </p:sp>
      <p:sp>
        <p:nvSpPr>
          <p:cNvPr id="21" name="TextBox 20">
            <a:extLst>
              <a:ext uri="{FF2B5EF4-FFF2-40B4-BE49-F238E27FC236}">
                <a16:creationId xmlns:a16="http://schemas.microsoft.com/office/drawing/2014/main" id="{6285BFFD-4F4B-4275-8B16-3CC1F049B15C}"/>
              </a:ext>
            </a:extLst>
          </p:cNvPr>
          <p:cNvSpPr txBox="1"/>
          <p:nvPr/>
        </p:nvSpPr>
        <p:spPr>
          <a:xfrm>
            <a:off x="1930372" y="3190023"/>
            <a:ext cx="317716" cy="369332"/>
          </a:xfrm>
          <a:prstGeom prst="rect">
            <a:avLst/>
          </a:prstGeom>
          <a:noFill/>
        </p:spPr>
        <p:txBody>
          <a:bodyPr wrap="none" rtlCol="0">
            <a:spAutoFit/>
          </a:bodyPr>
          <a:lstStyle/>
          <a:p>
            <a:r>
              <a:rPr lang="en-GB" dirty="0"/>
              <a:t>A</a:t>
            </a:r>
            <a:endParaRPr lang="en-GB" baseline="30000" dirty="0"/>
          </a:p>
        </p:txBody>
      </p:sp>
      <p:sp>
        <p:nvSpPr>
          <p:cNvPr id="22" name="TextBox 21">
            <a:extLst>
              <a:ext uri="{FF2B5EF4-FFF2-40B4-BE49-F238E27FC236}">
                <a16:creationId xmlns:a16="http://schemas.microsoft.com/office/drawing/2014/main" id="{EDD31915-FA10-4AE0-9995-7D9F554C5CA8}"/>
              </a:ext>
            </a:extLst>
          </p:cNvPr>
          <p:cNvSpPr txBox="1"/>
          <p:nvPr/>
        </p:nvSpPr>
        <p:spPr>
          <a:xfrm>
            <a:off x="2928552" y="2820691"/>
            <a:ext cx="309700" cy="369332"/>
          </a:xfrm>
          <a:prstGeom prst="rect">
            <a:avLst/>
          </a:prstGeom>
          <a:noFill/>
        </p:spPr>
        <p:txBody>
          <a:bodyPr wrap="none" rtlCol="0">
            <a:spAutoFit/>
          </a:bodyPr>
          <a:lstStyle/>
          <a:p>
            <a:r>
              <a:rPr lang="en-GB" dirty="0"/>
              <a:t>B</a:t>
            </a:r>
          </a:p>
        </p:txBody>
      </p:sp>
      <p:sp>
        <p:nvSpPr>
          <p:cNvPr id="23" name="TextBox 22">
            <a:extLst>
              <a:ext uri="{FF2B5EF4-FFF2-40B4-BE49-F238E27FC236}">
                <a16:creationId xmlns:a16="http://schemas.microsoft.com/office/drawing/2014/main" id="{4942A5BD-75B9-4029-81BC-4125CDA2069F}"/>
              </a:ext>
            </a:extLst>
          </p:cNvPr>
          <p:cNvSpPr txBox="1"/>
          <p:nvPr/>
        </p:nvSpPr>
        <p:spPr>
          <a:xfrm>
            <a:off x="209926" y="4079795"/>
            <a:ext cx="1508026" cy="461665"/>
          </a:xfrm>
          <a:prstGeom prst="rect">
            <a:avLst/>
          </a:prstGeom>
          <a:noFill/>
        </p:spPr>
        <p:txBody>
          <a:bodyPr wrap="square" rtlCol="0">
            <a:spAutoFit/>
          </a:bodyPr>
          <a:lstStyle/>
          <a:p>
            <a:r>
              <a:rPr lang="en-GB" sz="2400" dirty="0"/>
              <a:t>At Point A</a:t>
            </a: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A5B91BF-89B8-4255-855B-7FED7F359DF9}"/>
                  </a:ext>
                </a:extLst>
              </p:cNvPr>
              <p:cNvSpPr txBox="1"/>
              <p:nvPr/>
            </p:nvSpPr>
            <p:spPr>
              <a:xfrm>
                <a:off x="229637" y="4482521"/>
                <a:ext cx="1508026" cy="613886"/>
              </a:xfrm>
              <a:prstGeom prst="rect">
                <a:avLst/>
              </a:prstGeom>
              <a:noFill/>
            </p:spPr>
            <p:txBody>
              <a:bodyPr wrap="square" rtlCol="0">
                <a:spAutoFit/>
              </a:bodyPr>
              <a:lstStyle/>
              <a:p>
                <a:r>
                  <a:rPr lang="en-GB" sz="2400" dirty="0"/>
                  <a:t>KE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1</m:t>
                        </m:r>
                      </m:num>
                      <m:den>
                        <m:r>
                          <a:rPr lang="en-GB" sz="2400" i="1">
                            <a:latin typeface="Cambria Math" panose="02040503050406030204" pitchFamily="18" charset="0"/>
                          </a:rPr>
                          <m:t>2</m:t>
                        </m:r>
                      </m:den>
                    </m:f>
                  </m:oMath>
                </a14:m>
                <a:r>
                  <a:rPr lang="en-GB" sz="2400" dirty="0"/>
                  <a:t>mv</a:t>
                </a:r>
                <a:r>
                  <a:rPr lang="en-GB" sz="2400" baseline="30000" dirty="0"/>
                  <a:t>2</a:t>
                </a:r>
                <a:r>
                  <a:rPr lang="en-GB" sz="2400" dirty="0"/>
                  <a:t> </a:t>
                </a:r>
              </a:p>
            </p:txBody>
          </p:sp>
        </mc:Choice>
        <mc:Fallback xmlns="">
          <p:sp>
            <p:nvSpPr>
              <p:cNvPr id="24" name="TextBox 23">
                <a:extLst>
                  <a:ext uri="{FF2B5EF4-FFF2-40B4-BE49-F238E27FC236}">
                    <a16:creationId xmlns:a16="http://schemas.microsoft.com/office/drawing/2014/main" id="{DA5B91BF-89B8-4255-855B-7FED7F359DF9}"/>
                  </a:ext>
                </a:extLst>
              </p:cNvPr>
              <p:cNvSpPr txBox="1">
                <a:spLocks noRot="1" noChangeAspect="1" noMove="1" noResize="1" noEditPoints="1" noAdjustHandles="1" noChangeArrowheads="1" noChangeShapeType="1" noTextEdit="1"/>
              </p:cNvSpPr>
              <p:nvPr/>
            </p:nvSpPr>
            <p:spPr>
              <a:xfrm>
                <a:off x="229637" y="4482521"/>
                <a:ext cx="1508026" cy="613886"/>
              </a:xfrm>
              <a:prstGeom prst="rect">
                <a:avLst/>
              </a:prstGeom>
              <a:blipFill>
                <a:blip r:embed="rId2"/>
                <a:stretch>
                  <a:fillRect l="-6478" b="-99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F022A6A9-9A2A-4EDF-9199-652BC7EAC07D}"/>
                  </a:ext>
                </a:extLst>
              </p:cNvPr>
              <p:cNvSpPr txBox="1"/>
              <p:nvPr/>
            </p:nvSpPr>
            <p:spPr>
              <a:xfrm>
                <a:off x="240465" y="5096418"/>
                <a:ext cx="2581534" cy="613886"/>
              </a:xfrm>
              <a:prstGeom prst="rect">
                <a:avLst/>
              </a:prstGeom>
              <a:noFill/>
            </p:spPr>
            <p:txBody>
              <a:bodyPr wrap="square" rtlCol="0">
                <a:spAutoFit/>
              </a:bodyPr>
              <a:lstStyle/>
              <a:p>
                <a:r>
                  <a:rPr lang="en-GB" sz="2400" dirty="0"/>
                  <a:t>KE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1</m:t>
                        </m:r>
                      </m:num>
                      <m:den>
                        <m:r>
                          <a:rPr lang="en-GB" sz="2400" i="1">
                            <a:latin typeface="Cambria Math" panose="02040503050406030204" pitchFamily="18" charset="0"/>
                          </a:rPr>
                          <m:t>2</m:t>
                        </m:r>
                      </m:den>
                    </m:f>
                  </m:oMath>
                </a14:m>
                <a:r>
                  <a:rPr lang="en-GB" sz="2400" dirty="0"/>
                  <a:t>x 12 x 8</a:t>
                </a:r>
                <a:r>
                  <a:rPr lang="en-GB" sz="2400" baseline="30000" dirty="0"/>
                  <a:t>2</a:t>
                </a:r>
                <a:r>
                  <a:rPr lang="en-GB" sz="2400" dirty="0"/>
                  <a:t> </a:t>
                </a:r>
              </a:p>
            </p:txBody>
          </p:sp>
        </mc:Choice>
        <mc:Fallback xmlns="">
          <p:sp>
            <p:nvSpPr>
              <p:cNvPr id="25" name="TextBox 24">
                <a:extLst>
                  <a:ext uri="{FF2B5EF4-FFF2-40B4-BE49-F238E27FC236}">
                    <a16:creationId xmlns:a16="http://schemas.microsoft.com/office/drawing/2014/main" id="{F022A6A9-9A2A-4EDF-9199-652BC7EAC07D}"/>
                  </a:ext>
                </a:extLst>
              </p:cNvPr>
              <p:cNvSpPr txBox="1">
                <a:spLocks noRot="1" noChangeAspect="1" noMove="1" noResize="1" noEditPoints="1" noAdjustHandles="1" noChangeArrowheads="1" noChangeShapeType="1" noTextEdit="1"/>
              </p:cNvSpPr>
              <p:nvPr/>
            </p:nvSpPr>
            <p:spPr>
              <a:xfrm>
                <a:off x="240465" y="5096418"/>
                <a:ext cx="2581534" cy="613886"/>
              </a:xfrm>
              <a:prstGeom prst="rect">
                <a:avLst/>
              </a:prstGeom>
              <a:blipFill>
                <a:blip r:embed="rId3"/>
                <a:stretch>
                  <a:fillRect l="-3538" b="-9901"/>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E8DE0670-0130-4E60-BD8F-5998B0CB0E53}"/>
              </a:ext>
            </a:extLst>
          </p:cNvPr>
          <p:cNvSpPr txBox="1"/>
          <p:nvPr/>
        </p:nvSpPr>
        <p:spPr>
          <a:xfrm>
            <a:off x="230916" y="5759801"/>
            <a:ext cx="2581534" cy="461665"/>
          </a:xfrm>
          <a:prstGeom prst="rect">
            <a:avLst/>
          </a:prstGeom>
          <a:noFill/>
        </p:spPr>
        <p:txBody>
          <a:bodyPr wrap="square" rtlCol="0">
            <a:spAutoFit/>
          </a:bodyPr>
          <a:lstStyle/>
          <a:p>
            <a:r>
              <a:rPr lang="en-GB" sz="2400" dirty="0"/>
              <a:t>KE = 384 J</a:t>
            </a:r>
          </a:p>
        </p:txBody>
      </p:sp>
      <p:sp>
        <p:nvSpPr>
          <p:cNvPr id="27" name="TextBox 26">
            <a:extLst>
              <a:ext uri="{FF2B5EF4-FFF2-40B4-BE49-F238E27FC236}">
                <a16:creationId xmlns:a16="http://schemas.microsoft.com/office/drawing/2014/main" id="{8FFA548C-61DE-49E6-9763-248D14A271AB}"/>
              </a:ext>
            </a:extLst>
          </p:cNvPr>
          <p:cNvSpPr txBox="1"/>
          <p:nvPr/>
        </p:nvSpPr>
        <p:spPr>
          <a:xfrm>
            <a:off x="167330" y="6236859"/>
            <a:ext cx="2581534" cy="461665"/>
          </a:xfrm>
          <a:prstGeom prst="rect">
            <a:avLst/>
          </a:prstGeom>
          <a:noFill/>
        </p:spPr>
        <p:txBody>
          <a:bodyPr wrap="square" rtlCol="0">
            <a:spAutoFit/>
          </a:bodyPr>
          <a:lstStyle/>
          <a:p>
            <a:r>
              <a:rPr lang="en-GB" sz="2400" dirty="0"/>
              <a:t>PE = 0 J</a:t>
            </a:r>
          </a:p>
        </p:txBody>
      </p:sp>
      <p:sp>
        <p:nvSpPr>
          <p:cNvPr id="28" name="Right Triangle 27">
            <a:extLst>
              <a:ext uri="{FF2B5EF4-FFF2-40B4-BE49-F238E27FC236}">
                <a16:creationId xmlns:a16="http://schemas.microsoft.com/office/drawing/2014/main" id="{499E24B0-D615-4575-B6DB-0F36B6BAB2E6}"/>
              </a:ext>
            </a:extLst>
          </p:cNvPr>
          <p:cNvSpPr/>
          <p:nvPr/>
        </p:nvSpPr>
        <p:spPr>
          <a:xfrm>
            <a:off x="5938456" y="3005357"/>
            <a:ext cx="753732" cy="932935"/>
          </a:xfrm>
          <a:prstGeom prst="r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126A81BF-376D-4854-999D-D6AC034CE5DC}"/>
              </a:ext>
            </a:extLst>
          </p:cNvPr>
          <p:cNvSpPr txBox="1"/>
          <p:nvPr/>
        </p:nvSpPr>
        <p:spPr>
          <a:xfrm>
            <a:off x="1940772" y="2046488"/>
            <a:ext cx="336952" cy="369332"/>
          </a:xfrm>
          <a:prstGeom prst="rect">
            <a:avLst/>
          </a:prstGeom>
          <a:noFill/>
        </p:spPr>
        <p:txBody>
          <a:bodyPr wrap="none" rtlCol="0">
            <a:spAutoFit/>
          </a:bodyPr>
          <a:lstStyle/>
          <a:p>
            <a:r>
              <a:rPr lang="en-GB" dirty="0"/>
              <a:t>O</a:t>
            </a:r>
          </a:p>
        </p:txBody>
      </p:sp>
      <p:sp>
        <p:nvSpPr>
          <p:cNvPr id="30" name="TextBox 29">
            <a:extLst>
              <a:ext uri="{FF2B5EF4-FFF2-40B4-BE49-F238E27FC236}">
                <a16:creationId xmlns:a16="http://schemas.microsoft.com/office/drawing/2014/main" id="{3C1EA487-01F2-4453-A6EA-B18FCFA2CF77}"/>
              </a:ext>
            </a:extLst>
          </p:cNvPr>
          <p:cNvSpPr txBox="1"/>
          <p:nvPr/>
        </p:nvSpPr>
        <p:spPr>
          <a:xfrm>
            <a:off x="5916884" y="4483263"/>
            <a:ext cx="317716" cy="369332"/>
          </a:xfrm>
          <a:prstGeom prst="rect">
            <a:avLst/>
          </a:prstGeom>
          <a:noFill/>
        </p:spPr>
        <p:txBody>
          <a:bodyPr wrap="none" rtlCol="0">
            <a:spAutoFit/>
          </a:bodyPr>
          <a:lstStyle/>
          <a:p>
            <a:r>
              <a:rPr lang="en-GB" dirty="0"/>
              <a:t>A</a:t>
            </a:r>
            <a:endParaRPr lang="en-GB" baseline="30000" dirty="0"/>
          </a:p>
        </p:txBody>
      </p:sp>
      <p:sp>
        <p:nvSpPr>
          <p:cNvPr id="31" name="TextBox 30">
            <a:extLst>
              <a:ext uri="{FF2B5EF4-FFF2-40B4-BE49-F238E27FC236}">
                <a16:creationId xmlns:a16="http://schemas.microsoft.com/office/drawing/2014/main" id="{0B2B270D-1EFF-45F2-B297-280EDDA5FA9B}"/>
              </a:ext>
            </a:extLst>
          </p:cNvPr>
          <p:cNvSpPr txBox="1"/>
          <p:nvPr/>
        </p:nvSpPr>
        <p:spPr>
          <a:xfrm>
            <a:off x="6663153" y="3503140"/>
            <a:ext cx="309700" cy="369332"/>
          </a:xfrm>
          <a:prstGeom prst="rect">
            <a:avLst/>
          </a:prstGeom>
          <a:noFill/>
        </p:spPr>
        <p:txBody>
          <a:bodyPr wrap="none" rtlCol="0">
            <a:spAutoFit/>
          </a:bodyPr>
          <a:lstStyle/>
          <a:p>
            <a:r>
              <a:rPr lang="en-GB" dirty="0"/>
              <a:t>B</a:t>
            </a:r>
          </a:p>
        </p:txBody>
      </p:sp>
      <p:sp>
        <p:nvSpPr>
          <p:cNvPr id="32" name="TextBox 31">
            <a:extLst>
              <a:ext uri="{FF2B5EF4-FFF2-40B4-BE49-F238E27FC236}">
                <a16:creationId xmlns:a16="http://schemas.microsoft.com/office/drawing/2014/main" id="{C0D8B7B2-B0B5-4B77-A292-593874E0C770}"/>
              </a:ext>
            </a:extLst>
          </p:cNvPr>
          <p:cNvSpPr txBox="1"/>
          <p:nvPr/>
        </p:nvSpPr>
        <p:spPr>
          <a:xfrm>
            <a:off x="5675373" y="2728937"/>
            <a:ext cx="336952" cy="369332"/>
          </a:xfrm>
          <a:prstGeom prst="rect">
            <a:avLst/>
          </a:prstGeom>
          <a:noFill/>
        </p:spPr>
        <p:txBody>
          <a:bodyPr wrap="none" rtlCol="0">
            <a:spAutoFit/>
          </a:bodyPr>
          <a:lstStyle/>
          <a:p>
            <a:r>
              <a:rPr lang="en-GB" dirty="0"/>
              <a:t>O</a:t>
            </a:r>
          </a:p>
        </p:txBody>
      </p:sp>
      <p:cxnSp>
        <p:nvCxnSpPr>
          <p:cNvPr id="34" name="Straight Connector 33">
            <a:extLst>
              <a:ext uri="{FF2B5EF4-FFF2-40B4-BE49-F238E27FC236}">
                <a16:creationId xmlns:a16="http://schemas.microsoft.com/office/drawing/2014/main" id="{FE7D2B37-99D1-461F-8A2F-504488B82EA3}"/>
              </a:ext>
            </a:extLst>
          </p:cNvPr>
          <p:cNvCxnSpPr>
            <a:stCxn id="28" idx="2"/>
          </p:cNvCxnSpPr>
          <p:nvPr/>
        </p:nvCxnSpPr>
        <p:spPr>
          <a:xfrm>
            <a:off x="5938456" y="3938292"/>
            <a:ext cx="0" cy="74467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AA538B3-A04B-438C-B029-54E7AB4265EB}"/>
              </a:ext>
            </a:extLst>
          </p:cNvPr>
          <p:cNvSpPr txBox="1"/>
          <p:nvPr/>
        </p:nvSpPr>
        <p:spPr>
          <a:xfrm>
            <a:off x="5654117" y="3392615"/>
            <a:ext cx="284052" cy="369332"/>
          </a:xfrm>
          <a:prstGeom prst="rect">
            <a:avLst/>
          </a:prstGeom>
          <a:noFill/>
        </p:spPr>
        <p:txBody>
          <a:bodyPr wrap="none" rtlCol="0">
            <a:spAutoFit/>
          </a:bodyPr>
          <a:lstStyle/>
          <a:p>
            <a:r>
              <a:rPr lang="en-GB" dirty="0"/>
              <a:t>x</a:t>
            </a:r>
          </a:p>
        </p:txBody>
      </p:sp>
      <p:sp>
        <p:nvSpPr>
          <p:cNvPr id="36" name="TextBox 35">
            <a:extLst>
              <a:ext uri="{FF2B5EF4-FFF2-40B4-BE49-F238E27FC236}">
                <a16:creationId xmlns:a16="http://schemas.microsoft.com/office/drawing/2014/main" id="{6E9FE5E8-31D1-4084-BF76-09FC297D5A38}"/>
              </a:ext>
            </a:extLst>
          </p:cNvPr>
          <p:cNvSpPr txBox="1"/>
          <p:nvPr/>
        </p:nvSpPr>
        <p:spPr>
          <a:xfrm>
            <a:off x="5846036" y="3269719"/>
            <a:ext cx="500458" cy="369332"/>
          </a:xfrm>
          <a:prstGeom prst="rect">
            <a:avLst/>
          </a:prstGeom>
          <a:noFill/>
        </p:spPr>
        <p:txBody>
          <a:bodyPr wrap="none" rtlCol="0">
            <a:spAutoFit/>
          </a:bodyPr>
          <a:lstStyle/>
          <a:p>
            <a:r>
              <a:rPr lang="en-GB" dirty="0"/>
              <a:t>40</a:t>
            </a:r>
            <a:r>
              <a:rPr lang="en-GB" baseline="30000" dirty="0"/>
              <a:t>o</a:t>
            </a:r>
          </a:p>
        </p:txBody>
      </p:sp>
      <p:sp>
        <p:nvSpPr>
          <p:cNvPr id="37" name="TextBox 36">
            <a:extLst>
              <a:ext uri="{FF2B5EF4-FFF2-40B4-BE49-F238E27FC236}">
                <a16:creationId xmlns:a16="http://schemas.microsoft.com/office/drawing/2014/main" id="{B133FE51-0CE3-4FD1-9E7E-855BBFBB482F}"/>
              </a:ext>
            </a:extLst>
          </p:cNvPr>
          <p:cNvSpPr txBox="1"/>
          <p:nvPr/>
        </p:nvSpPr>
        <p:spPr>
          <a:xfrm>
            <a:off x="6239878" y="3063388"/>
            <a:ext cx="486030" cy="369332"/>
          </a:xfrm>
          <a:prstGeom prst="rect">
            <a:avLst/>
          </a:prstGeom>
          <a:noFill/>
        </p:spPr>
        <p:txBody>
          <a:bodyPr wrap="none" rtlCol="0">
            <a:spAutoFit/>
          </a:bodyPr>
          <a:lstStyle/>
          <a:p>
            <a:r>
              <a:rPr lang="en-GB" dirty="0"/>
              <a:t>3m</a:t>
            </a:r>
            <a:endParaRPr lang="en-GB" baseline="30000" dirty="0"/>
          </a:p>
        </p:txBody>
      </p:sp>
      <p:sp>
        <p:nvSpPr>
          <p:cNvPr id="38" name="TextBox 37">
            <a:extLst>
              <a:ext uri="{FF2B5EF4-FFF2-40B4-BE49-F238E27FC236}">
                <a16:creationId xmlns:a16="http://schemas.microsoft.com/office/drawing/2014/main" id="{588086B1-6A06-4416-821B-D58C720F2486}"/>
              </a:ext>
            </a:extLst>
          </p:cNvPr>
          <p:cNvSpPr txBox="1"/>
          <p:nvPr/>
        </p:nvSpPr>
        <p:spPr>
          <a:xfrm>
            <a:off x="7213628" y="2895795"/>
            <a:ext cx="2581534" cy="461665"/>
          </a:xfrm>
          <a:prstGeom prst="rect">
            <a:avLst/>
          </a:prstGeom>
          <a:noFill/>
        </p:spPr>
        <p:txBody>
          <a:bodyPr wrap="square" rtlCol="0">
            <a:spAutoFit/>
          </a:bodyPr>
          <a:lstStyle/>
          <a:p>
            <a:r>
              <a:rPr lang="en-GB" sz="2400" dirty="0"/>
              <a:t>x = cos40 x 3</a:t>
            </a:r>
          </a:p>
        </p:txBody>
      </p:sp>
      <p:sp>
        <p:nvSpPr>
          <p:cNvPr id="39" name="TextBox 38">
            <a:extLst>
              <a:ext uri="{FF2B5EF4-FFF2-40B4-BE49-F238E27FC236}">
                <a16:creationId xmlns:a16="http://schemas.microsoft.com/office/drawing/2014/main" id="{ADD67444-3C5C-47BF-A505-AEBE41E52058}"/>
              </a:ext>
            </a:extLst>
          </p:cNvPr>
          <p:cNvSpPr txBox="1"/>
          <p:nvPr/>
        </p:nvSpPr>
        <p:spPr>
          <a:xfrm>
            <a:off x="7211151" y="3309607"/>
            <a:ext cx="2581534" cy="461665"/>
          </a:xfrm>
          <a:prstGeom prst="rect">
            <a:avLst/>
          </a:prstGeom>
          <a:noFill/>
        </p:spPr>
        <p:txBody>
          <a:bodyPr wrap="square" rtlCol="0">
            <a:spAutoFit/>
          </a:bodyPr>
          <a:lstStyle/>
          <a:p>
            <a:r>
              <a:rPr lang="en-GB" sz="2400" dirty="0"/>
              <a:t>x = 2.298…</a:t>
            </a:r>
          </a:p>
        </p:txBody>
      </p:sp>
      <p:sp>
        <p:nvSpPr>
          <p:cNvPr id="40" name="TextBox 39">
            <a:extLst>
              <a:ext uri="{FF2B5EF4-FFF2-40B4-BE49-F238E27FC236}">
                <a16:creationId xmlns:a16="http://schemas.microsoft.com/office/drawing/2014/main" id="{6BB5373F-835B-4CD0-880E-21EF4028050F}"/>
              </a:ext>
            </a:extLst>
          </p:cNvPr>
          <p:cNvSpPr txBox="1"/>
          <p:nvPr/>
        </p:nvSpPr>
        <p:spPr>
          <a:xfrm>
            <a:off x="7211151" y="3815743"/>
            <a:ext cx="2581534" cy="461665"/>
          </a:xfrm>
          <a:prstGeom prst="rect">
            <a:avLst/>
          </a:prstGeom>
          <a:noFill/>
        </p:spPr>
        <p:txBody>
          <a:bodyPr wrap="square" rtlCol="0">
            <a:spAutoFit/>
          </a:bodyPr>
          <a:lstStyle/>
          <a:p>
            <a:r>
              <a:rPr lang="en-GB" sz="2400" dirty="0"/>
              <a:t>h = 3 - 2.298…</a:t>
            </a:r>
          </a:p>
        </p:txBody>
      </p:sp>
      <p:sp>
        <p:nvSpPr>
          <p:cNvPr id="41" name="TextBox 40">
            <a:extLst>
              <a:ext uri="{FF2B5EF4-FFF2-40B4-BE49-F238E27FC236}">
                <a16:creationId xmlns:a16="http://schemas.microsoft.com/office/drawing/2014/main" id="{A52BA890-3D94-458C-8FDF-061C061CBF15}"/>
              </a:ext>
            </a:extLst>
          </p:cNvPr>
          <p:cNvSpPr txBox="1"/>
          <p:nvPr/>
        </p:nvSpPr>
        <p:spPr>
          <a:xfrm>
            <a:off x="7211151" y="4252430"/>
            <a:ext cx="2581534" cy="461665"/>
          </a:xfrm>
          <a:prstGeom prst="rect">
            <a:avLst/>
          </a:prstGeom>
          <a:noFill/>
        </p:spPr>
        <p:txBody>
          <a:bodyPr wrap="square" rtlCol="0">
            <a:spAutoFit/>
          </a:bodyPr>
          <a:lstStyle/>
          <a:p>
            <a:r>
              <a:rPr lang="en-GB" sz="2400" dirty="0"/>
              <a:t>h = 0.702m</a:t>
            </a:r>
          </a:p>
        </p:txBody>
      </p:sp>
      <p:sp>
        <p:nvSpPr>
          <p:cNvPr id="42" name="TextBox 41">
            <a:extLst>
              <a:ext uri="{FF2B5EF4-FFF2-40B4-BE49-F238E27FC236}">
                <a16:creationId xmlns:a16="http://schemas.microsoft.com/office/drawing/2014/main" id="{5B3D4BA9-0312-44CB-8E2F-0965AC4EE982}"/>
              </a:ext>
            </a:extLst>
          </p:cNvPr>
          <p:cNvSpPr txBox="1"/>
          <p:nvPr/>
        </p:nvSpPr>
        <p:spPr>
          <a:xfrm>
            <a:off x="5637544" y="4113930"/>
            <a:ext cx="306494" cy="369332"/>
          </a:xfrm>
          <a:prstGeom prst="rect">
            <a:avLst/>
          </a:prstGeom>
          <a:noFill/>
        </p:spPr>
        <p:txBody>
          <a:bodyPr wrap="none" rtlCol="0">
            <a:spAutoFit/>
          </a:bodyPr>
          <a:lstStyle/>
          <a:p>
            <a:r>
              <a:rPr lang="en-GB" dirty="0"/>
              <a:t>h</a:t>
            </a:r>
          </a:p>
        </p:txBody>
      </p:sp>
      <p:sp>
        <p:nvSpPr>
          <p:cNvPr id="43" name="TextBox 42">
            <a:extLst>
              <a:ext uri="{FF2B5EF4-FFF2-40B4-BE49-F238E27FC236}">
                <a16:creationId xmlns:a16="http://schemas.microsoft.com/office/drawing/2014/main" id="{20904606-1236-4536-B6AD-3A1E919644E0}"/>
              </a:ext>
            </a:extLst>
          </p:cNvPr>
          <p:cNvSpPr txBox="1"/>
          <p:nvPr/>
        </p:nvSpPr>
        <p:spPr>
          <a:xfrm>
            <a:off x="3004776" y="4067763"/>
            <a:ext cx="1508026" cy="461665"/>
          </a:xfrm>
          <a:prstGeom prst="rect">
            <a:avLst/>
          </a:prstGeom>
          <a:noFill/>
        </p:spPr>
        <p:txBody>
          <a:bodyPr wrap="square" rtlCol="0">
            <a:spAutoFit/>
          </a:bodyPr>
          <a:lstStyle/>
          <a:p>
            <a:r>
              <a:rPr lang="en-GB" sz="2400" dirty="0"/>
              <a:t>At Point B</a:t>
            </a:r>
          </a:p>
        </p:txBody>
      </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B9615D6-CFBF-4081-A668-160FCC72860C}"/>
                  </a:ext>
                </a:extLst>
              </p:cNvPr>
              <p:cNvSpPr txBox="1"/>
              <p:nvPr/>
            </p:nvSpPr>
            <p:spPr>
              <a:xfrm>
                <a:off x="2952804" y="4507042"/>
                <a:ext cx="1508026" cy="613886"/>
              </a:xfrm>
              <a:prstGeom prst="rect">
                <a:avLst/>
              </a:prstGeom>
              <a:noFill/>
            </p:spPr>
            <p:txBody>
              <a:bodyPr wrap="square" rtlCol="0">
                <a:spAutoFit/>
              </a:bodyPr>
              <a:lstStyle/>
              <a:p>
                <a:r>
                  <a:rPr lang="en-GB" sz="2400" dirty="0"/>
                  <a:t>KE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1</m:t>
                        </m:r>
                      </m:num>
                      <m:den>
                        <m:r>
                          <a:rPr lang="en-GB" sz="2400" i="1">
                            <a:latin typeface="Cambria Math" panose="02040503050406030204" pitchFamily="18" charset="0"/>
                          </a:rPr>
                          <m:t>2</m:t>
                        </m:r>
                      </m:den>
                    </m:f>
                  </m:oMath>
                </a14:m>
                <a:r>
                  <a:rPr lang="en-GB" sz="2400" dirty="0"/>
                  <a:t>mv</a:t>
                </a:r>
                <a:r>
                  <a:rPr lang="en-GB" sz="2400" baseline="30000" dirty="0"/>
                  <a:t>2</a:t>
                </a:r>
                <a:r>
                  <a:rPr lang="en-GB" sz="2400" dirty="0"/>
                  <a:t> </a:t>
                </a:r>
              </a:p>
            </p:txBody>
          </p:sp>
        </mc:Choice>
        <mc:Fallback xmlns="">
          <p:sp>
            <p:nvSpPr>
              <p:cNvPr id="44" name="TextBox 43">
                <a:extLst>
                  <a:ext uri="{FF2B5EF4-FFF2-40B4-BE49-F238E27FC236}">
                    <a16:creationId xmlns:a16="http://schemas.microsoft.com/office/drawing/2014/main" id="{9B9615D6-CFBF-4081-A668-160FCC72860C}"/>
                  </a:ext>
                </a:extLst>
              </p:cNvPr>
              <p:cNvSpPr txBox="1">
                <a:spLocks noRot="1" noChangeAspect="1" noMove="1" noResize="1" noEditPoints="1" noAdjustHandles="1" noChangeArrowheads="1" noChangeShapeType="1" noTextEdit="1"/>
              </p:cNvSpPr>
              <p:nvPr/>
            </p:nvSpPr>
            <p:spPr>
              <a:xfrm>
                <a:off x="2952804" y="4507042"/>
                <a:ext cx="1508026" cy="613886"/>
              </a:xfrm>
              <a:prstGeom prst="rect">
                <a:avLst/>
              </a:prstGeom>
              <a:blipFill>
                <a:blip r:embed="rId4"/>
                <a:stretch>
                  <a:fillRect l="-6048" b="-9901"/>
                </a:stretch>
              </a:blipFill>
            </p:spPr>
            <p:txBody>
              <a:bodyPr/>
              <a:lstStyle/>
              <a:p>
                <a:r>
                  <a:rPr lang="en-GB">
                    <a:noFill/>
                  </a:rPr>
                  <a:t> </a:t>
                </a:r>
              </a:p>
            </p:txBody>
          </p:sp>
        </mc:Fallback>
      </mc:AlternateContent>
      <p:sp>
        <p:nvSpPr>
          <p:cNvPr id="45" name="TextBox 44">
            <a:extLst>
              <a:ext uri="{FF2B5EF4-FFF2-40B4-BE49-F238E27FC236}">
                <a16:creationId xmlns:a16="http://schemas.microsoft.com/office/drawing/2014/main" id="{959AE067-84F8-4D0F-9EC2-B2E1CCCFB22A}"/>
              </a:ext>
            </a:extLst>
          </p:cNvPr>
          <p:cNvSpPr txBox="1"/>
          <p:nvPr/>
        </p:nvSpPr>
        <p:spPr>
          <a:xfrm>
            <a:off x="2928552" y="5080664"/>
            <a:ext cx="2581534" cy="461665"/>
          </a:xfrm>
          <a:prstGeom prst="rect">
            <a:avLst/>
          </a:prstGeom>
          <a:noFill/>
        </p:spPr>
        <p:txBody>
          <a:bodyPr wrap="square" rtlCol="0">
            <a:spAutoFit/>
          </a:bodyPr>
          <a:lstStyle/>
          <a:p>
            <a:r>
              <a:rPr lang="en-GB" sz="2400" dirty="0"/>
              <a:t>KE = 6v</a:t>
            </a:r>
            <a:r>
              <a:rPr lang="en-GB" sz="2400" baseline="30000" dirty="0"/>
              <a:t>2</a:t>
            </a:r>
            <a:r>
              <a:rPr lang="en-GB" sz="2400" dirty="0"/>
              <a:t> </a:t>
            </a:r>
          </a:p>
        </p:txBody>
      </p:sp>
      <p:sp>
        <p:nvSpPr>
          <p:cNvPr id="47" name="TextBox 46">
            <a:extLst>
              <a:ext uri="{FF2B5EF4-FFF2-40B4-BE49-F238E27FC236}">
                <a16:creationId xmlns:a16="http://schemas.microsoft.com/office/drawing/2014/main" id="{316C6340-57C9-4A8F-99E5-01D5783DC9A2}"/>
              </a:ext>
            </a:extLst>
          </p:cNvPr>
          <p:cNvSpPr txBox="1"/>
          <p:nvPr/>
        </p:nvSpPr>
        <p:spPr>
          <a:xfrm>
            <a:off x="2882306" y="5478293"/>
            <a:ext cx="2581534" cy="461665"/>
          </a:xfrm>
          <a:prstGeom prst="rect">
            <a:avLst/>
          </a:prstGeom>
          <a:noFill/>
        </p:spPr>
        <p:txBody>
          <a:bodyPr wrap="square" rtlCol="0">
            <a:spAutoFit/>
          </a:bodyPr>
          <a:lstStyle/>
          <a:p>
            <a:r>
              <a:rPr lang="en-GB" sz="2400" dirty="0"/>
              <a:t>PE = </a:t>
            </a:r>
            <a:r>
              <a:rPr lang="en-GB" sz="2400" dirty="0" err="1"/>
              <a:t>mgh</a:t>
            </a:r>
            <a:endParaRPr lang="en-GB" sz="2400" dirty="0"/>
          </a:p>
        </p:txBody>
      </p:sp>
      <p:sp>
        <p:nvSpPr>
          <p:cNvPr id="48" name="TextBox 47">
            <a:extLst>
              <a:ext uri="{FF2B5EF4-FFF2-40B4-BE49-F238E27FC236}">
                <a16:creationId xmlns:a16="http://schemas.microsoft.com/office/drawing/2014/main" id="{2C1412A6-97BC-4AE7-8B8C-B9B62D1C4F6A}"/>
              </a:ext>
            </a:extLst>
          </p:cNvPr>
          <p:cNvSpPr txBox="1"/>
          <p:nvPr/>
        </p:nvSpPr>
        <p:spPr>
          <a:xfrm>
            <a:off x="2896375" y="5867111"/>
            <a:ext cx="2581534" cy="461665"/>
          </a:xfrm>
          <a:prstGeom prst="rect">
            <a:avLst/>
          </a:prstGeom>
          <a:noFill/>
        </p:spPr>
        <p:txBody>
          <a:bodyPr wrap="square" rtlCol="0">
            <a:spAutoFit/>
          </a:bodyPr>
          <a:lstStyle/>
          <a:p>
            <a:r>
              <a:rPr lang="en-GB" sz="2400" dirty="0"/>
              <a:t>PE = 12 x g x 0.702</a:t>
            </a:r>
          </a:p>
        </p:txBody>
      </p:sp>
      <p:sp>
        <p:nvSpPr>
          <p:cNvPr id="49" name="TextBox 48">
            <a:extLst>
              <a:ext uri="{FF2B5EF4-FFF2-40B4-BE49-F238E27FC236}">
                <a16:creationId xmlns:a16="http://schemas.microsoft.com/office/drawing/2014/main" id="{FC7AC7E2-06B4-4EF7-B553-0EB2050CD84E}"/>
              </a:ext>
            </a:extLst>
          </p:cNvPr>
          <p:cNvSpPr txBox="1"/>
          <p:nvPr/>
        </p:nvSpPr>
        <p:spPr>
          <a:xfrm>
            <a:off x="2910444" y="6255929"/>
            <a:ext cx="2581534" cy="461665"/>
          </a:xfrm>
          <a:prstGeom prst="rect">
            <a:avLst/>
          </a:prstGeom>
          <a:noFill/>
        </p:spPr>
        <p:txBody>
          <a:bodyPr wrap="square" rtlCol="0">
            <a:spAutoFit/>
          </a:bodyPr>
          <a:lstStyle/>
          <a:p>
            <a:r>
              <a:rPr lang="en-GB" sz="2400" dirty="0"/>
              <a:t>PE = 82.54 J</a:t>
            </a:r>
          </a:p>
        </p:txBody>
      </p:sp>
      <p:sp>
        <p:nvSpPr>
          <p:cNvPr id="50" name="TextBox 49">
            <a:extLst>
              <a:ext uri="{FF2B5EF4-FFF2-40B4-BE49-F238E27FC236}">
                <a16:creationId xmlns:a16="http://schemas.microsoft.com/office/drawing/2014/main" id="{81EE7ACE-2F3E-474B-80B7-637D5472281E}"/>
              </a:ext>
            </a:extLst>
          </p:cNvPr>
          <p:cNvSpPr txBox="1"/>
          <p:nvPr/>
        </p:nvSpPr>
        <p:spPr>
          <a:xfrm>
            <a:off x="5570393" y="5175125"/>
            <a:ext cx="2581534" cy="461665"/>
          </a:xfrm>
          <a:prstGeom prst="rect">
            <a:avLst/>
          </a:prstGeom>
          <a:noFill/>
        </p:spPr>
        <p:txBody>
          <a:bodyPr wrap="square" rtlCol="0">
            <a:spAutoFit/>
          </a:bodyPr>
          <a:lstStyle/>
          <a:p>
            <a:r>
              <a:rPr lang="en-GB" sz="2400" dirty="0"/>
              <a:t>6v</a:t>
            </a:r>
            <a:r>
              <a:rPr lang="en-GB" sz="2400" baseline="30000" dirty="0"/>
              <a:t>2 </a:t>
            </a:r>
            <a:r>
              <a:rPr lang="en-GB" sz="2400" dirty="0"/>
              <a:t>+ 82.54 = 384</a:t>
            </a:r>
          </a:p>
        </p:txBody>
      </p:sp>
      <p:sp>
        <p:nvSpPr>
          <p:cNvPr id="51" name="TextBox 50">
            <a:extLst>
              <a:ext uri="{FF2B5EF4-FFF2-40B4-BE49-F238E27FC236}">
                <a16:creationId xmlns:a16="http://schemas.microsoft.com/office/drawing/2014/main" id="{52FE2686-91C3-4F4D-9948-8AD8365B181D}"/>
              </a:ext>
            </a:extLst>
          </p:cNvPr>
          <p:cNvSpPr txBox="1"/>
          <p:nvPr/>
        </p:nvSpPr>
        <p:spPr>
          <a:xfrm>
            <a:off x="6482893" y="5611812"/>
            <a:ext cx="2581534" cy="461665"/>
          </a:xfrm>
          <a:prstGeom prst="rect">
            <a:avLst/>
          </a:prstGeom>
          <a:noFill/>
        </p:spPr>
        <p:txBody>
          <a:bodyPr wrap="square" rtlCol="0">
            <a:spAutoFit/>
          </a:bodyPr>
          <a:lstStyle/>
          <a:p>
            <a:r>
              <a:rPr lang="en-GB" sz="2400" dirty="0"/>
              <a:t>6v</a:t>
            </a:r>
            <a:r>
              <a:rPr lang="en-GB" sz="2400" baseline="30000" dirty="0"/>
              <a:t>2</a:t>
            </a:r>
            <a:r>
              <a:rPr lang="en-GB" sz="2400" dirty="0"/>
              <a:t> = 301.46</a:t>
            </a:r>
          </a:p>
        </p:txBody>
      </p:sp>
      <p:sp>
        <p:nvSpPr>
          <p:cNvPr id="52" name="TextBox 51">
            <a:extLst>
              <a:ext uri="{FF2B5EF4-FFF2-40B4-BE49-F238E27FC236}">
                <a16:creationId xmlns:a16="http://schemas.microsoft.com/office/drawing/2014/main" id="{7436F72D-EEF4-4ECD-A684-F5243758857F}"/>
              </a:ext>
            </a:extLst>
          </p:cNvPr>
          <p:cNvSpPr txBox="1"/>
          <p:nvPr/>
        </p:nvSpPr>
        <p:spPr>
          <a:xfrm>
            <a:off x="6496962" y="5960647"/>
            <a:ext cx="2581534" cy="461665"/>
          </a:xfrm>
          <a:prstGeom prst="rect">
            <a:avLst/>
          </a:prstGeom>
          <a:noFill/>
        </p:spPr>
        <p:txBody>
          <a:bodyPr wrap="square" rtlCol="0">
            <a:spAutoFit/>
          </a:bodyPr>
          <a:lstStyle/>
          <a:p>
            <a:r>
              <a:rPr lang="en-GB" sz="2400" dirty="0"/>
              <a:t>v</a:t>
            </a:r>
            <a:r>
              <a:rPr lang="en-GB" sz="2400" baseline="30000" dirty="0"/>
              <a:t>2</a:t>
            </a:r>
            <a:r>
              <a:rPr lang="en-GB" sz="2400" dirty="0"/>
              <a:t> = 50.24</a:t>
            </a:r>
          </a:p>
        </p:txBody>
      </p:sp>
      <p:sp>
        <p:nvSpPr>
          <p:cNvPr id="53" name="TextBox 52">
            <a:extLst>
              <a:ext uri="{FF2B5EF4-FFF2-40B4-BE49-F238E27FC236}">
                <a16:creationId xmlns:a16="http://schemas.microsoft.com/office/drawing/2014/main" id="{3072DC81-6BDF-47BB-B7DE-EB68093925E1}"/>
              </a:ext>
            </a:extLst>
          </p:cNvPr>
          <p:cNvSpPr txBox="1"/>
          <p:nvPr/>
        </p:nvSpPr>
        <p:spPr>
          <a:xfrm>
            <a:off x="6496962" y="6367656"/>
            <a:ext cx="2581534" cy="461665"/>
          </a:xfrm>
          <a:prstGeom prst="rect">
            <a:avLst/>
          </a:prstGeom>
          <a:noFill/>
        </p:spPr>
        <p:txBody>
          <a:bodyPr wrap="square" rtlCol="0">
            <a:spAutoFit/>
          </a:bodyPr>
          <a:lstStyle/>
          <a:p>
            <a:r>
              <a:rPr lang="en-GB" sz="2400" dirty="0"/>
              <a:t>v = 7.09ms</a:t>
            </a:r>
            <a:r>
              <a:rPr lang="en-GB" sz="2400" baseline="30000" dirty="0"/>
              <a:t>-1</a:t>
            </a:r>
          </a:p>
        </p:txBody>
      </p:sp>
    </p:spTree>
    <p:extLst>
      <p:ext uri="{BB962C8B-B14F-4D97-AF65-F5344CB8AC3E}">
        <p14:creationId xmlns:p14="http://schemas.microsoft.com/office/powerpoint/2010/main" val="357933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animBg="1"/>
      <p:bldP spid="30" grpId="0"/>
      <p:bldP spid="31" grpId="0"/>
      <p:bldP spid="35" grpId="0"/>
      <p:bldP spid="36" grpId="0"/>
      <p:bldP spid="37" grpId="0"/>
      <p:bldP spid="38" grpId="0"/>
      <p:bldP spid="39" grpId="0"/>
      <p:bldP spid="40" grpId="0"/>
      <p:bldP spid="41" grpId="0"/>
      <p:bldP spid="42" grpId="0"/>
      <p:bldP spid="43" grpId="0"/>
      <p:bldP spid="44" grpId="0"/>
      <p:bldP spid="45" grpId="0"/>
      <p:bldP spid="47" grpId="0"/>
      <p:bldP spid="48" grpId="0"/>
      <p:bldP spid="49" grpId="0"/>
      <p:bldP spid="50" grpId="0"/>
      <p:bldP spid="51" grpId="0"/>
      <p:bldP spid="52" grpId="0"/>
      <p:bldP spid="5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13BD363-9509-4274-82A5-A59534402ACF}"/>
              </a:ext>
            </a:extLst>
          </p:cNvPr>
          <p:cNvGrpSpPr/>
          <p:nvPr/>
        </p:nvGrpSpPr>
        <p:grpSpPr>
          <a:xfrm>
            <a:off x="877330" y="920579"/>
            <a:ext cx="2953234" cy="2951893"/>
            <a:chOff x="877330" y="920579"/>
            <a:chExt cx="2953234" cy="2951893"/>
          </a:xfrm>
        </p:grpSpPr>
        <p:sp>
          <p:nvSpPr>
            <p:cNvPr id="2" name="Oval 1">
              <a:extLst>
                <a:ext uri="{FF2B5EF4-FFF2-40B4-BE49-F238E27FC236}">
                  <a16:creationId xmlns:a16="http://schemas.microsoft.com/office/drawing/2014/main" id="{26DD605E-D4F6-447B-A9BD-26FD948DCBF3}"/>
                </a:ext>
              </a:extLst>
            </p:cNvPr>
            <p:cNvSpPr/>
            <p:nvPr/>
          </p:nvSpPr>
          <p:spPr>
            <a:xfrm>
              <a:off x="877330" y="920579"/>
              <a:ext cx="2706130" cy="258256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256E1C6C-E0C6-4FE3-817B-F99E403DA550}"/>
                </a:ext>
              </a:extLst>
            </p:cNvPr>
            <p:cNvCxnSpPr>
              <a:cxnSpLocks/>
            </p:cNvCxnSpPr>
            <p:nvPr/>
          </p:nvCxnSpPr>
          <p:spPr>
            <a:xfrm>
              <a:off x="2230395" y="2211859"/>
              <a:ext cx="0" cy="12912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84EEAA9-F12C-47AC-8DA3-FE19E3E8EF80}"/>
                </a:ext>
              </a:extLst>
            </p:cNvPr>
            <p:cNvCxnSpPr/>
            <p:nvPr/>
          </p:nvCxnSpPr>
          <p:spPr>
            <a:xfrm>
              <a:off x="2421924" y="3577281"/>
              <a:ext cx="65490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16CA9B7-858D-46F2-A1FA-5A84356A2F29}"/>
                </a:ext>
              </a:extLst>
            </p:cNvPr>
            <p:cNvSpPr txBox="1"/>
            <p:nvPr/>
          </p:nvSpPr>
          <p:spPr>
            <a:xfrm>
              <a:off x="3076832" y="3503140"/>
              <a:ext cx="753732" cy="369332"/>
            </a:xfrm>
            <a:prstGeom prst="rect">
              <a:avLst/>
            </a:prstGeom>
            <a:noFill/>
          </p:spPr>
          <p:txBody>
            <a:bodyPr wrap="none" rtlCol="0">
              <a:spAutoFit/>
            </a:bodyPr>
            <a:lstStyle/>
            <a:p>
              <a:r>
                <a:rPr lang="en-GB" dirty="0"/>
                <a:t>8 ms</a:t>
              </a:r>
              <a:r>
                <a:rPr lang="en-GB" baseline="30000" dirty="0"/>
                <a:t>-1</a:t>
              </a:r>
            </a:p>
          </p:txBody>
        </p:sp>
      </p:grpSp>
      <p:sp>
        <p:nvSpPr>
          <p:cNvPr id="7" name="Oval 6">
            <a:extLst>
              <a:ext uri="{FF2B5EF4-FFF2-40B4-BE49-F238E27FC236}">
                <a16:creationId xmlns:a16="http://schemas.microsoft.com/office/drawing/2014/main" id="{CFC17170-081A-4296-B019-1BD442C49CE9}"/>
              </a:ext>
            </a:extLst>
          </p:cNvPr>
          <p:cNvSpPr/>
          <p:nvPr/>
        </p:nvSpPr>
        <p:spPr>
          <a:xfrm>
            <a:off x="2168611" y="3429000"/>
            <a:ext cx="123568" cy="14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0DEDB84E-2CBF-49AC-BA98-7C186059A238}"/>
              </a:ext>
            </a:extLst>
          </p:cNvPr>
          <p:cNvSpPr txBox="1"/>
          <p:nvPr/>
        </p:nvSpPr>
        <p:spPr>
          <a:xfrm>
            <a:off x="1458097" y="98679"/>
            <a:ext cx="6799938" cy="523220"/>
          </a:xfrm>
          <a:prstGeom prst="rect">
            <a:avLst/>
          </a:prstGeom>
          <a:noFill/>
        </p:spPr>
        <p:txBody>
          <a:bodyPr wrap="none" rtlCol="0">
            <a:spAutoFit/>
          </a:bodyPr>
          <a:lstStyle/>
          <a:p>
            <a:r>
              <a:rPr lang="en-GB" sz="2800" u="sng" dirty="0"/>
              <a:t>Vertical Circular Motion – Finding the Tension</a:t>
            </a:r>
          </a:p>
        </p:txBody>
      </p:sp>
      <p:sp>
        <p:nvSpPr>
          <p:cNvPr id="10" name="TextBox 9">
            <a:extLst>
              <a:ext uri="{FF2B5EF4-FFF2-40B4-BE49-F238E27FC236}">
                <a16:creationId xmlns:a16="http://schemas.microsoft.com/office/drawing/2014/main" id="{9DD0EF54-014E-4804-8493-F904F6393099}"/>
              </a:ext>
            </a:extLst>
          </p:cNvPr>
          <p:cNvSpPr txBox="1"/>
          <p:nvPr/>
        </p:nvSpPr>
        <p:spPr>
          <a:xfrm>
            <a:off x="3844991" y="920579"/>
            <a:ext cx="4940663" cy="1569660"/>
          </a:xfrm>
          <a:prstGeom prst="rect">
            <a:avLst/>
          </a:prstGeom>
          <a:noFill/>
        </p:spPr>
        <p:txBody>
          <a:bodyPr wrap="square" rtlCol="0">
            <a:spAutoFit/>
          </a:bodyPr>
          <a:lstStyle/>
          <a:p>
            <a:r>
              <a:rPr lang="en-GB" sz="2400" dirty="0"/>
              <a:t>A particle of mass 12kg is suspended from a fixed point by a light string of 3m.  The initial horizontal speed is 8ms</a:t>
            </a:r>
            <a:r>
              <a:rPr lang="en-GB" sz="2400" baseline="30000" dirty="0"/>
              <a:t>-1</a:t>
            </a:r>
            <a:r>
              <a:rPr lang="en-GB" sz="2400" dirty="0"/>
              <a:t>.  What is the tension at point B? </a:t>
            </a:r>
          </a:p>
        </p:txBody>
      </p:sp>
      <p:sp>
        <p:nvSpPr>
          <p:cNvPr id="11" name="TextBox 10">
            <a:extLst>
              <a:ext uri="{FF2B5EF4-FFF2-40B4-BE49-F238E27FC236}">
                <a16:creationId xmlns:a16="http://schemas.microsoft.com/office/drawing/2014/main" id="{0F1C9DEF-C253-4CA0-A22E-B913B697FBBD}"/>
              </a:ext>
            </a:extLst>
          </p:cNvPr>
          <p:cNvSpPr txBox="1"/>
          <p:nvPr/>
        </p:nvSpPr>
        <p:spPr>
          <a:xfrm>
            <a:off x="1744365" y="2725662"/>
            <a:ext cx="486030" cy="369332"/>
          </a:xfrm>
          <a:prstGeom prst="rect">
            <a:avLst/>
          </a:prstGeom>
          <a:noFill/>
        </p:spPr>
        <p:txBody>
          <a:bodyPr wrap="none" rtlCol="0">
            <a:spAutoFit/>
          </a:bodyPr>
          <a:lstStyle/>
          <a:p>
            <a:r>
              <a:rPr lang="en-GB" dirty="0"/>
              <a:t>3m</a:t>
            </a:r>
            <a:endParaRPr lang="en-GB" baseline="30000" dirty="0"/>
          </a:p>
        </p:txBody>
      </p:sp>
      <p:sp>
        <p:nvSpPr>
          <p:cNvPr id="12" name="TextBox 11">
            <a:extLst>
              <a:ext uri="{FF2B5EF4-FFF2-40B4-BE49-F238E27FC236}">
                <a16:creationId xmlns:a16="http://schemas.microsoft.com/office/drawing/2014/main" id="{5EBAB4DF-6EE3-45F8-A92C-690FFF4B0F6B}"/>
              </a:ext>
            </a:extLst>
          </p:cNvPr>
          <p:cNvSpPr txBox="1"/>
          <p:nvPr/>
        </p:nvSpPr>
        <p:spPr>
          <a:xfrm>
            <a:off x="1976227" y="3652480"/>
            <a:ext cx="631904" cy="369332"/>
          </a:xfrm>
          <a:prstGeom prst="rect">
            <a:avLst/>
          </a:prstGeom>
          <a:noFill/>
        </p:spPr>
        <p:txBody>
          <a:bodyPr wrap="none" rtlCol="0">
            <a:spAutoFit/>
          </a:bodyPr>
          <a:lstStyle/>
          <a:p>
            <a:r>
              <a:rPr lang="en-GB" dirty="0"/>
              <a:t>12kg</a:t>
            </a:r>
            <a:endParaRPr lang="en-GB" baseline="30000" dirty="0"/>
          </a:p>
        </p:txBody>
      </p:sp>
      <p:cxnSp>
        <p:nvCxnSpPr>
          <p:cNvPr id="13" name="Straight Connector 12">
            <a:extLst>
              <a:ext uri="{FF2B5EF4-FFF2-40B4-BE49-F238E27FC236}">
                <a16:creationId xmlns:a16="http://schemas.microsoft.com/office/drawing/2014/main" id="{FE7A8616-8E37-43CF-BDA3-B62754D24DB0}"/>
              </a:ext>
            </a:extLst>
          </p:cNvPr>
          <p:cNvCxnSpPr>
            <a:cxnSpLocks/>
          </p:cNvCxnSpPr>
          <p:nvPr/>
        </p:nvCxnSpPr>
        <p:spPr>
          <a:xfrm>
            <a:off x="2230395" y="2211859"/>
            <a:ext cx="867035" cy="1034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EF4C4A4-B4C0-404E-B55E-B44625CC5231}"/>
              </a:ext>
            </a:extLst>
          </p:cNvPr>
          <p:cNvSpPr txBox="1"/>
          <p:nvPr/>
        </p:nvSpPr>
        <p:spPr>
          <a:xfrm>
            <a:off x="2171695" y="2540995"/>
            <a:ext cx="500458" cy="369332"/>
          </a:xfrm>
          <a:prstGeom prst="rect">
            <a:avLst/>
          </a:prstGeom>
          <a:noFill/>
        </p:spPr>
        <p:txBody>
          <a:bodyPr wrap="none" rtlCol="0">
            <a:spAutoFit/>
          </a:bodyPr>
          <a:lstStyle/>
          <a:p>
            <a:r>
              <a:rPr lang="en-GB" dirty="0"/>
              <a:t>40</a:t>
            </a:r>
            <a:r>
              <a:rPr lang="en-GB" baseline="30000" dirty="0"/>
              <a:t>o</a:t>
            </a:r>
          </a:p>
        </p:txBody>
      </p:sp>
      <p:cxnSp>
        <p:nvCxnSpPr>
          <p:cNvPr id="18" name="Straight Arrow Connector 17">
            <a:extLst>
              <a:ext uri="{FF2B5EF4-FFF2-40B4-BE49-F238E27FC236}">
                <a16:creationId xmlns:a16="http://schemas.microsoft.com/office/drawing/2014/main" id="{25E2FB78-F695-425C-B8F8-7B2CB5D8CF26}"/>
              </a:ext>
            </a:extLst>
          </p:cNvPr>
          <p:cNvCxnSpPr>
            <a:cxnSpLocks/>
          </p:cNvCxnSpPr>
          <p:nvPr/>
        </p:nvCxnSpPr>
        <p:spPr>
          <a:xfrm flipV="1">
            <a:off x="3175656" y="2857499"/>
            <a:ext cx="407804" cy="3887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52944BF-DD4A-4A48-BB88-B050F0D80564}"/>
              </a:ext>
            </a:extLst>
          </p:cNvPr>
          <p:cNvSpPr txBox="1"/>
          <p:nvPr/>
        </p:nvSpPr>
        <p:spPr>
          <a:xfrm rot="18779246">
            <a:off x="3119420" y="2841036"/>
            <a:ext cx="1045479" cy="369332"/>
          </a:xfrm>
          <a:prstGeom prst="rect">
            <a:avLst/>
          </a:prstGeom>
          <a:noFill/>
        </p:spPr>
        <p:txBody>
          <a:bodyPr wrap="none" rtlCol="0">
            <a:spAutoFit/>
          </a:bodyPr>
          <a:lstStyle/>
          <a:p>
            <a:r>
              <a:rPr lang="en-GB" dirty="0"/>
              <a:t>7.09 ms</a:t>
            </a:r>
            <a:r>
              <a:rPr lang="en-GB" baseline="30000" dirty="0"/>
              <a:t>-1</a:t>
            </a:r>
          </a:p>
        </p:txBody>
      </p:sp>
      <p:sp>
        <p:nvSpPr>
          <p:cNvPr id="21" name="TextBox 20">
            <a:extLst>
              <a:ext uri="{FF2B5EF4-FFF2-40B4-BE49-F238E27FC236}">
                <a16:creationId xmlns:a16="http://schemas.microsoft.com/office/drawing/2014/main" id="{6285BFFD-4F4B-4275-8B16-3CC1F049B15C}"/>
              </a:ext>
            </a:extLst>
          </p:cNvPr>
          <p:cNvSpPr txBox="1"/>
          <p:nvPr/>
        </p:nvSpPr>
        <p:spPr>
          <a:xfrm>
            <a:off x="1930372" y="3200399"/>
            <a:ext cx="318558" cy="369332"/>
          </a:xfrm>
          <a:prstGeom prst="rect">
            <a:avLst/>
          </a:prstGeom>
          <a:noFill/>
        </p:spPr>
        <p:txBody>
          <a:bodyPr wrap="square" rtlCol="0">
            <a:spAutoFit/>
          </a:bodyPr>
          <a:lstStyle/>
          <a:p>
            <a:r>
              <a:rPr lang="en-GB" dirty="0"/>
              <a:t>A</a:t>
            </a:r>
            <a:endParaRPr lang="en-GB" baseline="30000" dirty="0"/>
          </a:p>
        </p:txBody>
      </p:sp>
      <p:sp>
        <p:nvSpPr>
          <p:cNvPr id="22" name="TextBox 21">
            <a:extLst>
              <a:ext uri="{FF2B5EF4-FFF2-40B4-BE49-F238E27FC236}">
                <a16:creationId xmlns:a16="http://schemas.microsoft.com/office/drawing/2014/main" id="{EDD31915-FA10-4AE0-9995-7D9F554C5CA8}"/>
              </a:ext>
            </a:extLst>
          </p:cNvPr>
          <p:cNvSpPr txBox="1"/>
          <p:nvPr/>
        </p:nvSpPr>
        <p:spPr>
          <a:xfrm>
            <a:off x="2928552" y="2820691"/>
            <a:ext cx="309700" cy="369332"/>
          </a:xfrm>
          <a:prstGeom prst="rect">
            <a:avLst/>
          </a:prstGeom>
          <a:noFill/>
        </p:spPr>
        <p:txBody>
          <a:bodyPr wrap="none" rtlCol="0">
            <a:spAutoFit/>
          </a:bodyPr>
          <a:lstStyle/>
          <a:p>
            <a:r>
              <a:rPr lang="en-GB" dirty="0"/>
              <a:t>B</a:t>
            </a:r>
          </a:p>
        </p:txBody>
      </p:sp>
      <p:sp>
        <p:nvSpPr>
          <p:cNvPr id="29" name="TextBox 28">
            <a:extLst>
              <a:ext uri="{FF2B5EF4-FFF2-40B4-BE49-F238E27FC236}">
                <a16:creationId xmlns:a16="http://schemas.microsoft.com/office/drawing/2014/main" id="{126A81BF-376D-4854-999D-D6AC034CE5DC}"/>
              </a:ext>
            </a:extLst>
          </p:cNvPr>
          <p:cNvSpPr txBox="1"/>
          <p:nvPr/>
        </p:nvSpPr>
        <p:spPr>
          <a:xfrm>
            <a:off x="1940772" y="2046488"/>
            <a:ext cx="336952" cy="369332"/>
          </a:xfrm>
          <a:prstGeom prst="rect">
            <a:avLst/>
          </a:prstGeom>
          <a:noFill/>
        </p:spPr>
        <p:txBody>
          <a:bodyPr wrap="none" rtlCol="0">
            <a:spAutoFit/>
          </a:bodyPr>
          <a:lstStyle/>
          <a:p>
            <a:r>
              <a:rPr lang="en-GB" dirty="0"/>
              <a:t>O</a:t>
            </a:r>
          </a:p>
        </p:txBody>
      </p:sp>
      <p:sp>
        <p:nvSpPr>
          <p:cNvPr id="54" name="TextBox 53">
            <a:extLst>
              <a:ext uri="{FF2B5EF4-FFF2-40B4-BE49-F238E27FC236}">
                <a16:creationId xmlns:a16="http://schemas.microsoft.com/office/drawing/2014/main" id="{62A45EF2-DFDE-4E5E-A375-6DF958A69CD9}"/>
              </a:ext>
            </a:extLst>
          </p:cNvPr>
          <p:cNvSpPr txBox="1"/>
          <p:nvPr/>
        </p:nvSpPr>
        <p:spPr>
          <a:xfrm>
            <a:off x="2785746" y="2291630"/>
            <a:ext cx="335348" cy="461665"/>
          </a:xfrm>
          <a:prstGeom prst="rect">
            <a:avLst/>
          </a:prstGeom>
          <a:noFill/>
        </p:spPr>
        <p:txBody>
          <a:bodyPr wrap="none" rtlCol="0">
            <a:spAutoFit/>
          </a:bodyPr>
          <a:lstStyle/>
          <a:p>
            <a:r>
              <a:rPr lang="en-GB" sz="2400" dirty="0"/>
              <a:t>T</a:t>
            </a:r>
            <a:endParaRPr lang="en-GB" sz="2400" baseline="30000" dirty="0"/>
          </a:p>
        </p:txBody>
      </p:sp>
      <p:cxnSp>
        <p:nvCxnSpPr>
          <p:cNvPr id="56" name="Straight Arrow Connector 55">
            <a:extLst>
              <a:ext uri="{FF2B5EF4-FFF2-40B4-BE49-F238E27FC236}">
                <a16:creationId xmlns:a16="http://schemas.microsoft.com/office/drawing/2014/main" id="{9E1FD004-6FA0-4C1C-84D0-1477BB5AE0B3}"/>
              </a:ext>
            </a:extLst>
          </p:cNvPr>
          <p:cNvCxnSpPr>
            <a:cxnSpLocks/>
          </p:cNvCxnSpPr>
          <p:nvPr/>
        </p:nvCxnSpPr>
        <p:spPr>
          <a:xfrm flipH="1" flipV="1">
            <a:off x="2629864" y="2461966"/>
            <a:ext cx="331912" cy="39553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Right Triangle 56">
            <a:extLst>
              <a:ext uri="{FF2B5EF4-FFF2-40B4-BE49-F238E27FC236}">
                <a16:creationId xmlns:a16="http://schemas.microsoft.com/office/drawing/2014/main" id="{81FC16D8-6FC5-4CB8-A33B-A1FCDD88CB60}"/>
              </a:ext>
            </a:extLst>
          </p:cNvPr>
          <p:cNvSpPr/>
          <p:nvPr/>
        </p:nvSpPr>
        <p:spPr>
          <a:xfrm>
            <a:off x="2310240" y="5477415"/>
            <a:ext cx="753732" cy="932935"/>
          </a:xfrm>
          <a:prstGeom prst="rtTriangl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ACD67254-2DCA-4511-8CE7-FE72D7EEA262}"/>
              </a:ext>
            </a:extLst>
          </p:cNvPr>
          <p:cNvSpPr txBox="1"/>
          <p:nvPr/>
        </p:nvSpPr>
        <p:spPr>
          <a:xfrm>
            <a:off x="2325801" y="5213182"/>
            <a:ext cx="309700" cy="369332"/>
          </a:xfrm>
          <a:prstGeom prst="rect">
            <a:avLst/>
          </a:prstGeom>
          <a:noFill/>
        </p:spPr>
        <p:txBody>
          <a:bodyPr wrap="none" rtlCol="0">
            <a:spAutoFit/>
          </a:bodyPr>
          <a:lstStyle/>
          <a:p>
            <a:r>
              <a:rPr lang="en-GB" dirty="0"/>
              <a:t>B</a:t>
            </a:r>
          </a:p>
        </p:txBody>
      </p:sp>
      <p:sp>
        <p:nvSpPr>
          <p:cNvPr id="59" name="TextBox 58">
            <a:extLst>
              <a:ext uri="{FF2B5EF4-FFF2-40B4-BE49-F238E27FC236}">
                <a16:creationId xmlns:a16="http://schemas.microsoft.com/office/drawing/2014/main" id="{0F2CEB32-7B9F-4C49-81ED-28C91F81BFB0}"/>
              </a:ext>
            </a:extLst>
          </p:cNvPr>
          <p:cNvSpPr txBox="1"/>
          <p:nvPr/>
        </p:nvSpPr>
        <p:spPr>
          <a:xfrm>
            <a:off x="1106297" y="4266892"/>
            <a:ext cx="336952" cy="369332"/>
          </a:xfrm>
          <a:prstGeom prst="rect">
            <a:avLst/>
          </a:prstGeom>
          <a:noFill/>
        </p:spPr>
        <p:txBody>
          <a:bodyPr wrap="none" rtlCol="0">
            <a:spAutoFit/>
          </a:bodyPr>
          <a:lstStyle/>
          <a:p>
            <a:r>
              <a:rPr lang="en-GB" dirty="0"/>
              <a:t>O</a:t>
            </a:r>
          </a:p>
        </p:txBody>
      </p:sp>
      <p:sp>
        <p:nvSpPr>
          <p:cNvPr id="60" name="TextBox 59">
            <a:extLst>
              <a:ext uri="{FF2B5EF4-FFF2-40B4-BE49-F238E27FC236}">
                <a16:creationId xmlns:a16="http://schemas.microsoft.com/office/drawing/2014/main" id="{8C3B23A4-5E9A-4BA1-A7B3-A195E6E339D0}"/>
              </a:ext>
            </a:extLst>
          </p:cNvPr>
          <p:cNvSpPr txBox="1"/>
          <p:nvPr/>
        </p:nvSpPr>
        <p:spPr>
          <a:xfrm>
            <a:off x="2239974" y="5809380"/>
            <a:ext cx="500458" cy="369332"/>
          </a:xfrm>
          <a:prstGeom prst="rect">
            <a:avLst/>
          </a:prstGeom>
          <a:noFill/>
        </p:spPr>
        <p:txBody>
          <a:bodyPr wrap="none" rtlCol="0">
            <a:spAutoFit/>
          </a:bodyPr>
          <a:lstStyle/>
          <a:p>
            <a:r>
              <a:rPr lang="en-GB" dirty="0"/>
              <a:t>40</a:t>
            </a:r>
            <a:r>
              <a:rPr lang="en-GB" baseline="30000" dirty="0"/>
              <a:t>o</a:t>
            </a:r>
          </a:p>
        </p:txBody>
      </p:sp>
      <p:sp>
        <p:nvSpPr>
          <p:cNvPr id="61" name="TextBox 60">
            <a:extLst>
              <a:ext uri="{FF2B5EF4-FFF2-40B4-BE49-F238E27FC236}">
                <a16:creationId xmlns:a16="http://schemas.microsoft.com/office/drawing/2014/main" id="{6D529FA6-4A1B-47ED-B6F8-D9120057C435}"/>
              </a:ext>
            </a:extLst>
          </p:cNvPr>
          <p:cNvSpPr txBox="1"/>
          <p:nvPr/>
        </p:nvSpPr>
        <p:spPr>
          <a:xfrm>
            <a:off x="1984025" y="4518919"/>
            <a:ext cx="335348" cy="461665"/>
          </a:xfrm>
          <a:prstGeom prst="rect">
            <a:avLst/>
          </a:prstGeom>
          <a:noFill/>
        </p:spPr>
        <p:txBody>
          <a:bodyPr wrap="none" rtlCol="0">
            <a:spAutoFit/>
          </a:bodyPr>
          <a:lstStyle/>
          <a:p>
            <a:r>
              <a:rPr lang="en-GB" sz="2400" dirty="0"/>
              <a:t>T</a:t>
            </a:r>
            <a:endParaRPr lang="en-GB" sz="2400" baseline="30000" dirty="0"/>
          </a:p>
        </p:txBody>
      </p:sp>
      <p:sp>
        <p:nvSpPr>
          <p:cNvPr id="62" name="TextBox 61">
            <a:extLst>
              <a:ext uri="{FF2B5EF4-FFF2-40B4-BE49-F238E27FC236}">
                <a16:creationId xmlns:a16="http://schemas.microsoft.com/office/drawing/2014/main" id="{AAA648BF-FD55-4C5F-B2CB-E94D35199E06}"/>
              </a:ext>
            </a:extLst>
          </p:cNvPr>
          <p:cNvSpPr txBox="1"/>
          <p:nvPr/>
        </p:nvSpPr>
        <p:spPr>
          <a:xfrm>
            <a:off x="2793344" y="5642530"/>
            <a:ext cx="1018164" cy="369332"/>
          </a:xfrm>
          <a:prstGeom prst="rect">
            <a:avLst/>
          </a:prstGeom>
          <a:noFill/>
        </p:spPr>
        <p:txBody>
          <a:bodyPr wrap="none" rtlCol="0">
            <a:spAutoFit/>
          </a:bodyPr>
          <a:lstStyle/>
          <a:p>
            <a:r>
              <a:rPr lang="en-GB" dirty="0"/>
              <a:t>mgcos40</a:t>
            </a:r>
            <a:endParaRPr lang="en-GB" baseline="30000" dirty="0"/>
          </a:p>
        </p:txBody>
      </p:sp>
      <p:sp>
        <p:nvSpPr>
          <p:cNvPr id="63" name="TextBox 62">
            <a:extLst>
              <a:ext uri="{FF2B5EF4-FFF2-40B4-BE49-F238E27FC236}">
                <a16:creationId xmlns:a16="http://schemas.microsoft.com/office/drawing/2014/main" id="{C55199B0-037E-4327-9713-99608CAF05C4}"/>
              </a:ext>
            </a:extLst>
          </p:cNvPr>
          <p:cNvSpPr txBox="1"/>
          <p:nvPr/>
        </p:nvSpPr>
        <p:spPr>
          <a:xfrm>
            <a:off x="1656548" y="5682411"/>
            <a:ext cx="478016" cy="369332"/>
          </a:xfrm>
          <a:prstGeom prst="rect">
            <a:avLst/>
          </a:prstGeom>
          <a:noFill/>
        </p:spPr>
        <p:txBody>
          <a:bodyPr wrap="none" rtlCol="0">
            <a:spAutoFit/>
          </a:bodyPr>
          <a:lstStyle/>
          <a:p>
            <a:r>
              <a:rPr lang="en-GB" dirty="0"/>
              <a:t>mg</a:t>
            </a:r>
            <a:endParaRPr lang="en-GB" baseline="30000" dirty="0"/>
          </a:p>
        </p:txBody>
      </p:sp>
      <p:cxnSp>
        <p:nvCxnSpPr>
          <p:cNvPr id="64" name="Straight Arrow Connector 63">
            <a:extLst>
              <a:ext uri="{FF2B5EF4-FFF2-40B4-BE49-F238E27FC236}">
                <a16:creationId xmlns:a16="http://schemas.microsoft.com/office/drawing/2014/main" id="{2B2FC7DA-1E4D-481C-8D7F-3838ACE45118}"/>
              </a:ext>
            </a:extLst>
          </p:cNvPr>
          <p:cNvCxnSpPr>
            <a:cxnSpLocks/>
          </p:cNvCxnSpPr>
          <p:nvPr/>
        </p:nvCxnSpPr>
        <p:spPr>
          <a:xfrm flipH="1" flipV="1">
            <a:off x="1830916" y="4682120"/>
            <a:ext cx="331912" cy="39553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997167-3722-428B-88B5-71732AD3D737}"/>
              </a:ext>
            </a:extLst>
          </p:cNvPr>
          <p:cNvCxnSpPr>
            <a:cxnSpLocks/>
          </p:cNvCxnSpPr>
          <p:nvPr/>
        </p:nvCxnSpPr>
        <p:spPr>
          <a:xfrm>
            <a:off x="2169697" y="5642530"/>
            <a:ext cx="7518" cy="5131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7287CFB-4C6E-4B91-9C03-DDCB2CBDB70C}"/>
              </a:ext>
            </a:extLst>
          </p:cNvPr>
          <p:cNvSpPr txBox="1"/>
          <p:nvPr/>
        </p:nvSpPr>
        <p:spPr>
          <a:xfrm>
            <a:off x="3063973" y="4068428"/>
            <a:ext cx="2533637" cy="461665"/>
          </a:xfrm>
          <a:prstGeom prst="rect">
            <a:avLst/>
          </a:prstGeom>
          <a:noFill/>
        </p:spPr>
        <p:txBody>
          <a:bodyPr wrap="square" rtlCol="0">
            <a:spAutoFit/>
          </a:bodyPr>
          <a:lstStyle/>
          <a:p>
            <a:r>
              <a:rPr lang="en-GB" sz="2400" dirty="0"/>
              <a:t>Applying F = ma</a:t>
            </a:r>
          </a:p>
        </p:txBody>
      </p:sp>
      <p:sp>
        <p:nvSpPr>
          <p:cNvPr id="67" name="TextBox 66">
            <a:extLst>
              <a:ext uri="{FF2B5EF4-FFF2-40B4-BE49-F238E27FC236}">
                <a16:creationId xmlns:a16="http://schemas.microsoft.com/office/drawing/2014/main" id="{19515066-86AB-4DE2-94D1-4522FDFB5B14}"/>
              </a:ext>
            </a:extLst>
          </p:cNvPr>
          <p:cNvSpPr txBox="1"/>
          <p:nvPr/>
        </p:nvSpPr>
        <p:spPr>
          <a:xfrm>
            <a:off x="3150652" y="4628470"/>
            <a:ext cx="3126763" cy="461665"/>
          </a:xfrm>
          <a:prstGeom prst="rect">
            <a:avLst/>
          </a:prstGeom>
          <a:noFill/>
        </p:spPr>
        <p:txBody>
          <a:bodyPr wrap="square" rtlCol="0">
            <a:spAutoFit/>
          </a:bodyPr>
          <a:lstStyle/>
          <a:p>
            <a:r>
              <a:rPr lang="en-GB" sz="2400" dirty="0"/>
              <a:t>T – mgcos40 = F</a:t>
            </a:r>
            <a:r>
              <a:rPr lang="en-GB" sz="2400" baseline="-25000" dirty="0"/>
              <a:t>c</a:t>
            </a:r>
            <a:endParaRPr lang="en-GB" sz="2400" dirty="0"/>
          </a:p>
        </p:txBody>
      </p:sp>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EABCB463-E7AC-49DB-9458-D1E632B3AED9}"/>
                  </a:ext>
                </a:extLst>
              </p:cNvPr>
              <p:cNvSpPr txBox="1"/>
              <p:nvPr/>
            </p:nvSpPr>
            <p:spPr>
              <a:xfrm>
                <a:off x="4522039" y="5213182"/>
                <a:ext cx="3126763" cy="614014"/>
              </a:xfrm>
              <a:prstGeom prst="rect">
                <a:avLst/>
              </a:prstGeom>
              <a:noFill/>
            </p:spPr>
            <p:txBody>
              <a:bodyPr wrap="square" rtlCol="0">
                <a:spAutoFit/>
              </a:bodyPr>
              <a:lstStyle/>
              <a:p>
                <a:r>
                  <a:rPr lang="en-GB" sz="2400" dirty="0"/>
                  <a:t>T = 12gcos40 + </a:t>
                </a:r>
                <a14:m>
                  <m:oMath xmlns:m="http://schemas.openxmlformats.org/officeDocument/2006/math">
                    <m:f>
                      <m:fPr>
                        <m:ctrlPr>
                          <a:rPr lang="en-GB" sz="2400" i="1">
                            <a:latin typeface="Cambria Math" panose="02040503050406030204" pitchFamily="18" charset="0"/>
                          </a:rPr>
                        </m:ctrlPr>
                      </m:fPr>
                      <m:num>
                        <m:r>
                          <a:rPr lang="en-GB" sz="2400" b="0" i="0" smtClean="0">
                            <a:latin typeface="Cambria Math" panose="02040503050406030204" pitchFamily="18" charset="0"/>
                          </a:rPr>
                          <m:t>12 </m:t>
                        </m:r>
                        <m:r>
                          <m:rPr>
                            <m:sty m:val="p"/>
                          </m:rPr>
                          <a:rPr lang="en-GB" sz="2400" b="0" i="0" smtClean="0">
                            <a:latin typeface="Cambria Math" panose="02040503050406030204" pitchFamily="18" charset="0"/>
                          </a:rPr>
                          <m:t>x</m:t>
                        </m:r>
                        <m:r>
                          <a:rPr lang="en-GB" sz="2400" b="0" i="0" smtClean="0">
                            <a:latin typeface="Cambria Math" panose="02040503050406030204" pitchFamily="18" charset="0"/>
                          </a:rPr>
                          <m:t> 7.092</m:t>
                        </m:r>
                      </m:num>
                      <m:den>
                        <m:r>
                          <a:rPr lang="en-GB" sz="2400" b="0" i="0" smtClean="0">
                            <a:latin typeface="Cambria Math" panose="02040503050406030204" pitchFamily="18" charset="0"/>
                          </a:rPr>
                          <m:t>3</m:t>
                        </m:r>
                        <m:r>
                          <a:rPr lang="en-GB" sz="2400">
                            <a:latin typeface="Cambria Math" panose="02040503050406030204" pitchFamily="18" charset="0"/>
                          </a:rPr>
                          <m:t> </m:t>
                        </m:r>
                      </m:den>
                    </m:f>
                  </m:oMath>
                </a14:m>
                <a:r>
                  <a:rPr lang="en-GB" sz="2400" dirty="0"/>
                  <a:t> </a:t>
                </a:r>
              </a:p>
            </p:txBody>
          </p:sp>
        </mc:Choice>
        <mc:Fallback xmlns="">
          <p:sp>
            <p:nvSpPr>
              <p:cNvPr id="68" name="TextBox 67">
                <a:extLst>
                  <a:ext uri="{FF2B5EF4-FFF2-40B4-BE49-F238E27FC236}">
                    <a16:creationId xmlns:a16="http://schemas.microsoft.com/office/drawing/2014/main" id="{EABCB463-E7AC-49DB-9458-D1E632B3AED9}"/>
                  </a:ext>
                </a:extLst>
              </p:cNvPr>
              <p:cNvSpPr txBox="1">
                <a:spLocks noRot="1" noChangeAspect="1" noMove="1" noResize="1" noEditPoints="1" noAdjustHandles="1" noChangeArrowheads="1" noChangeShapeType="1" noTextEdit="1"/>
              </p:cNvSpPr>
              <p:nvPr/>
            </p:nvSpPr>
            <p:spPr>
              <a:xfrm>
                <a:off x="4522039" y="5213182"/>
                <a:ext cx="3126763" cy="614014"/>
              </a:xfrm>
              <a:prstGeom prst="rect">
                <a:avLst/>
              </a:prstGeom>
              <a:blipFill>
                <a:blip r:embed="rId2"/>
                <a:stretch>
                  <a:fillRect l="-3119" b="-9901"/>
                </a:stretch>
              </a:blipFill>
            </p:spPr>
            <p:txBody>
              <a:bodyPr/>
              <a:lstStyle/>
              <a:p>
                <a:r>
                  <a:rPr lang="en-GB">
                    <a:noFill/>
                  </a:rPr>
                  <a:t> </a:t>
                </a:r>
              </a:p>
            </p:txBody>
          </p:sp>
        </mc:Fallback>
      </mc:AlternateContent>
      <p:sp>
        <p:nvSpPr>
          <p:cNvPr id="69" name="TextBox 68">
            <a:extLst>
              <a:ext uri="{FF2B5EF4-FFF2-40B4-BE49-F238E27FC236}">
                <a16:creationId xmlns:a16="http://schemas.microsoft.com/office/drawing/2014/main" id="{EE94B825-20C8-46BB-B3CE-A52E89A3B3F8}"/>
              </a:ext>
            </a:extLst>
          </p:cNvPr>
          <p:cNvSpPr txBox="1"/>
          <p:nvPr/>
        </p:nvSpPr>
        <p:spPr>
          <a:xfrm>
            <a:off x="4522038" y="5827196"/>
            <a:ext cx="3126763" cy="461665"/>
          </a:xfrm>
          <a:prstGeom prst="rect">
            <a:avLst/>
          </a:prstGeom>
          <a:noFill/>
        </p:spPr>
        <p:txBody>
          <a:bodyPr wrap="square" rtlCol="0">
            <a:spAutoFit/>
          </a:bodyPr>
          <a:lstStyle/>
          <a:p>
            <a:r>
              <a:rPr lang="en-GB" sz="2400" dirty="0"/>
              <a:t>T = 291.06 N</a:t>
            </a:r>
          </a:p>
        </p:txBody>
      </p:sp>
      <p:cxnSp>
        <p:nvCxnSpPr>
          <p:cNvPr id="71" name="Straight Connector 70">
            <a:extLst>
              <a:ext uri="{FF2B5EF4-FFF2-40B4-BE49-F238E27FC236}">
                <a16:creationId xmlns:a16="http://schemas.microsoft.com/office/drawing/2014/main" id="{BAE15FA5-8C4B-4299-9522-D229A8291444}"/>
              </a:ext>
            </a:extLst>
          </p:cNvPr>
          <p:cNvCxnSpPr>
            <a:cxnSpLocks/>
          </p:cNvCxnSpPr>
          <p:nvPr/>
        </p:nvCxnSpPr>
        <p:spPr>
          <a:xfrm>
            <a:off x="1419209" y="4427255"/>
            <a:ext cx="867035" cy="1034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73F9AF6-E720-4A76-A897-C68692701D7C}"/>
              </a:ext>
            </a:extLst>
          </p:cNvPr>
          <p:cNvCxnSpPr>
            <a:cxnSpLocks/>
          </p:cNvCxnSpPr>
          <p:nvPr/>
        </p:nvCxnSpPr>
        <p:spPr>
          <a:xfrm>
            <a:off x="2640551" y="5700023"/>
            <a:ext cx="371878" cy="4276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5" name="Rectangle 74">
                <a:extLst>
                  <a:ext uri="{FF2B5EF4-FFF2-40B4-BE49-F238E27FC236}">
                    <a16:creationId xmlns:a16="http://schemas.microsoft.com/office/drawing/2014/main" id="{27347DF4-A482-4A9D-A79B-00F716C435B2}"/>
                  </a:ext>
                </a:extLst>
              </p:cNvPr>
              <p:cNvSpPr/>
              <p:nvPr/>
            </p:nvSpPr>
            <p:spPr>
              <a:xfrm>
                <a:off x="5356068" y="4559395"/>
                <a:ext cx="902811" cy="584712"/>
              </a:xfrm>
              <a:prstGeom prst="rect">
                <a:avLst/>
              </a:prstGeom>
            </p:spPr>
            <p:txBody>
              <a:bodyPr wrap="none">
                <a:spAutoFit/>
              </a:bodyPr>
              <a:lstStyle/>
              <a:p>
                <a:r>
                  <a:rPr lang="en-GB" sz="2400" dirty="0"/>
                  <a:t>=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𝑚</m:t>
                        </m:r>
                        <m:r>
                          <m:rPr>
                            <m:sty m:val="p"/>
                          </m:rPr>
                          <a:rPr lang="en-GB" sz="2400">
                            <a:latin typeface="Cambria Math" panose="02040503050406030204" pitchFamily="18" charset="0"/>
                          </a:rPr>
                          <m:t>v</m:t>
                        </m:r>
                        <m:r>
                          <a:rPr lang="en-GB" sz="2400" baseline="30000">
                            <a:latin typeface="Cambria Math" panose="02040503050406030204" pitchFamily="18" charset="0"/>
                          </a:rPr>
                          <m:t>2</m:t>
                        </m:r>
                      </m:num>
                      <m:den>
                        <m:r>
                          <m:rPr>
                            <m:sty m:val="p"/>
                          </m:rPr>
                          <a:rPr lang="en-GB" sz="2400">
                            <a:latin typeface="Cambria Math" panose="02040503050406030204" pitchFamily="18" charset="0"/>
                          </a:rPr>
                          <m:t>r</m:t>
                        </m:r>
                        <m:r>
                          <a:rPr lang="en-GB" sz="2400">
                            <a:latin typeface="Cambria Math" panose="02040503050406030204" pitchFamily="18" charset="0"/>
                          </a:rPr>
                          <m:t> </m:t>
                        </m:r>
                      </m:den>
                    </m:f>
                  </m:oMath>
                </a14:m>
                <a:r>
                  <a:rPr lang="en-GB" sz="2400" dirty="0"/>
                  <a:t> </a:t>
                </a:r>
              </a:p>
            </p:txBody>
          </p:sp>
        </mc:Choice>
        <mc:Fallback xmlns="">
          <p:sp>
            <p:nvSpPr>
              <p:cNvPr id="75" name="Rectangle 74">
                <a:extLst>
                  <a:ext uri="{FF2B5EF4-FFF2-40B4-BE49-F238E27FC236}">
                    <a16:creationId xmlns:a16="http://schemas.microsoft.com/office/drawing/2014/main" id="{27347DF4-A482-4A9D-A79B-00F716C435B2}"/>
                  </a:ext>
                </a:extLst>
              </p:cNvPr>
              <p:cNvSpPr>
                <a:spLocks noRot="1" noChangeAspect="1" noMove="1" noResize="1" noEditPoints="1" noAdjustHandles="1" noChangeArrowheads="1" noChangeShapeType="1" noTextEdit="1"/>
              </p:cNvSpPr>
              <p:nvPr/>
            </p:nvSpPr>
            <p:spPr>
              <a:xfrm>
                <a:off x="5356068" y="4559395"/>
                <a:ext cx="902811" cy="584712"/>
              </a:xfrm>
              <a:prstGeom prst="rect">
                <a:avLst/>
              </a:prstGeom>
              <a:blipFill>
                <a:blip r:embed="rId3"/>
                <a:stretch>
                  <a:fillRect l="-10811" b="-10417"/>
                </a:stretch>
              </a:blipFill>
            </p:spPr>
            <p:txBody>
              <a:bodyPr/>
              <a:lstStyle/>
              <a:p>
                <a:r>
                  <a:rPr lang="en-GB">
                    <a:noFill/>
                  </a:rPr>
                  <a:t> </a:t>
                </a:r>
              </a:p>
            </p:txBody>
          </p:sp>
        </mc:Fallback>
      </mc:AlternateContent>
      <p:sp>
        <p:nvSpPr>
          <p:cNvPr id="76" name="Oval 75">
            <a:extLst>
              <a:ext uri="{FF2B5EF4-FFF2-40B4-BE49-F238E27FC236}">
                <a16:creationId xmlns:a16="http://schemas.microsoft.com/office/drawing/2014/main" id="{71C87F31-2E39-4864-95D7-0F5BF11D0E2E}"/>
              </a:ext>
            </a:extLst>
          </p:cNvPr>
          <p:cNvSpPr/>
          <p:nvPr/>
        </p:nvSpPr>
        <p:spPr>
          <a:xfrm>
            <a:off x="2248930" y="5441445"/>
            <a:ext cx="135925" cy="1054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09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p:bldP spid="59" grpId="0"/>
      <p:bldP spid="60" grpId="0"/>
      <p:bldP spid="61" grpId="0"/>
      <p:bldP spid="62" grpId="0"/>
      <p:bldP spid="63" grpId="0"/>
      <p:bldP spid="66" grpId="0"/>
      <p:bldP spid="67" grpId="0"/>
      <p:bldP spid="68" grpId="0"/>
      <p:bldP spid="69" grpId="0"/>
      <p:bldP spid="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13BD363-9509-4274-82A5-A59534402ACF}"/>
              </a:ext>
            </a:extLst>
          </p:cNvPr>
          <p:cNvGrpSpPr/>
          <p:nvPr/>
        </p:nvGrpSpPr>
        <p:grpSpPr>
          <a:xfrm>
            <a:off x="877330" y="920579"/>
            <a:ext cx="3127961" cy="2951893"/>
            <a:chOff x="877330" y="920579"/>
            <a:chExt cx="3127961" cy="2951893"/>
          </a:xfrm>
        </p:grpSpPr>
        <p:sp>
          <p:nvSpPr>
            <p:cNvPr id="2" name="Oval 1">
              <a:extLst>
                <a:ext uri="{FF2B5EF4-FFF2-40B4-BE49-F238E27FC236}">
                  <a16:creationId xmlns:a16="http://schemas.microsoft.com/office/drawing/2014/main" id="{26DD605E-D4F6-447B-A9BD-26FD948DCBF3}"/>
                </a:ext>
              </a:extLst>
            </p:cNvPr>
            <p:cNvSpPr/>
            <p:nvPr/>
          </p:nvSpPr>
          <p:spPr>
            <a:xfrm>
              <a:off x="877330" y="920579"/>
              <a:ext cx="2706130" cy="258256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256E1C6C-E0C6-4FE3-817B-F99E403DA550}"/>
                </a:ext>
              </a:extLst>
            </p:cNvPr>
            <p:cNvCxnSpPr>
              <a:cxnSpLocks/>
            </p:cNvCxnSpPr>
            <p:nvPr/>
          </p:nvCxnSpPr>
          <p:spPr>
            <a:xfrm>
              <a:off x="2230395" y="2211859"/>
              <a:ext cx="0" cy="12912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84EEAA9-F12C-47AC-8DA3-FE19E3E8EF80}"/>
                </a:ext>
              </a:extLst>
            </p:cNvPr>
            <p:cNvCxnSpPr/>
            <p:nvPr/>
          </p:nvCxnSpPr>
          <p:spPr>
            <a:xfrm>
              <a:off x="2421924" y="3577281"/>
              <a:ext cx="65490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16CA9B7-858D-46F2-A1FA-5A84356A2F29}"/>
                </a:ext>
              </a:extLst>
            </p:cNvPr>
            <p:cNvSpPr txBox="1"/>
            <p:nvPr/>
          </p:nvSpPr>
          <p:spPr>
            <a:xfrm>
              <a:off x="3076832" y="3503140"/>
              <a:ext cx="928459" cy="369332"/>
            </a:xfrm>
            <a:prstGeom prst="rect">
              <a:avLst/>
            </a:prstGeom>
            <a:noFill/>
          </p:spPr>
          <p:txBody>
            <a:bodyPr wrap="none" rtlCol="0">
              <a:spAutoFit/>
            </a:bodyPr>
            <a:lstStyle/>
            <a:p>
              <a:r>
                <a:rPr lang="en-GB" dirty="0"/>
                <a:t>3.2 ms</a:t>
              </a:r>
              <a:r>
                <a:rPr lang="en-GB" baseline="30000" dirty="0"/>
                <a:t>-1</a:t>
              </a:r>
            </a:p>
          </p:txBody>
        </p:sp>
      </p:grpSp>
      <p:sp>
        <p:nvSpPr>
          <p:cNvPr id="7" name="Oval 6">
            <a:extLst>
              <a:ext uri="{FF2B5EF4-FFF2-40B4-BE49-F238E27FC236}">
                <a16:creationId xmlns:a16="http://schemas.microsoft.com/office/drawing/2014/main" id="{CFC17170-081A-4296-B019-1BD442C49CE9}"/>
              </a:ext>
            </a:extLst>
          </p:cNvPr>
          <p:cNvSpPr/>
          <p:nvPr/>
        </p:nvSpPr>
        <p:spPr>
          <a:xfrm>
            <a:off x="2168611" y="3429000"/>
            <a:ext cx="123568" cy="14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0DEDB84E-2CBF-49AC-BA98-7C186059A238}"/>
              </a:ext>
            </a:extLst>
          </p:cNvPr>
          <p:cNvSpPr txBox="1"/>
          <p:nvPr/>
        </p:nvSpPr>
        <p:spPr>
          <a:xfrm>
            <a:off x="1458097" y="98679"/>
            <a:ext cx="6557757" cy="523220"/>
          </a:xfrm>
          <a:prstGeom prst="rect">
            <a:avLst/>
          </a:prstGeom>
          <a:noFill/>
        </p:spPr>
        <p:txBody>
          <a:bodyPr wrap="none" rtlCol="0">
            <a:spAutoFit/>
          </a:bodyPr>
          <a:lstStyle/>
          <a:p>
            <a:r>
              <a:rPr lang="en-GB" sz="2800" u="sng" dirty="0"/>
              <a:t>Vertical Circular Motion – Finding the </a:t>
            </a:r>
            <a:r>
              <a:rPr lang="en-GB" sz="2800" u="sng" dirty="0" smtClean="0"/>
              <a:t>Angle</a:t>
            </a:r>
            <a:endParaRPr lang="en-GB" sz="2800" u="sng" dirty="0"/>
          </a:p>
        </p:txBody>
      </p:sp>
      <p:sp>
        <p:nvSpPr>
          <p:cNvPr id="10" name="TextBox 9">
            <a:extLst>
              <a:ext uri="{FF2B5EF4-FFF2-40B4-BE49-F238E27FC236}">
                <a16:creationId xmlns:a16="http://schemas.microsoft.com/office/drawing/2014/main" id="{9DD0EF54-014E-4804-8493-F904F6393099}"/>
              </a:ext>
            </a:extLst>
          </p:cNvPr>
          <p:cNvSpPr txBox="1"/>
          <p:nvPr/>
        </p:nvSpPr>
        <p:spPr>
          <a:xfrm>
            <a:off x="3844991" y="920579"/>
            <a:ext cx="4940663" cy="2677656"/>
          </a:xfrm>
          <a:prstGeom prst="rect">
            <a:avLst/>
          </a:prstGeom>
          <a:noFill/>
        </p:spPr>
        <p:txBody>
          <a:bodyPr wrap="square" rtlCol="0">
            <a:spAutoFit/>
          </a:bodyPr>
          <a:lstStyle/>
          <a:p>
            <a:r>
              <a:rPr lang="en-GB" sz="2400" dirty="0"/>
              <a:t>A particle of mass 9kg is suspended from a fixed point by a light string of 4m.  It is projected from point A with an initial horizontal speed of 3.2ms</a:t>
            </a:r>
            <a:r>
              <a:rPr lang="en-GB" sz="2400" baseline="30000" dirty="0"/>
              <a:t>-1</a:t>
            </a:r>
            <a:r>
              <a:rPr lang="en-GB" sz="2400" dirty="0"/>
              <a:t>.  The particle reaches point B and then returns to point A and oscillates.</a:t>
            </a:r>
          </a:p>
          <a:p>
            <a:r>
              <a:rPr lang="en-GB" sz="2400" dirty="0"/>
              <a:t>What is the size of the angle?</a:t>
            </a:r>
          </a:p>
        </p:txBody>
      </p:sp>
      <p:sp>
        <p:nvSpPr>
          <p:cNvPr id="11" name="TextBox 10">
            <a:extLst>
              <a:ext uri="{FF2B5EF4-FFF2-40B4-BE49-F238E27FC236}">
                <a16:creationId xmlns:a16="http://schemas.microsoft.com/office/drawing/2014/main" id="{0F1C9DEF-C253-4CA0-A22E-B913B697FBBD}"/>
              </a:ext>
            </a:extLst>
          </p:cNvPr>
          <p:cNvSpPr txBox="1"/>
          <p:nvPr/>
        </p:nvSpPr>
        <p:spPr>
          <a:xfrm>
            <a:off x="1744365" y="2725662"/>
            <a:ext cx="486030" cy="369332"/>
          </a:xfrm>
          <a:prstGeom prst="rect">
            <a:avLst/>
          </a:prstGeom>
          <a:noFill/>
        </p:spPr>
        <p:txBody>
          <a:bodyPr wrap="none" rtlCol="0">
            <a:spAutoFit/>
          </a:bodyPr>
          <a:lstStyle/>
          <a:p>
            <a:r>
              <a:rPr lang="en-GB" dirty="0"/>
              <a:t>4m</a:t>
            </a:r>
            <a:endParaRPr lang="en-GB" baseline="30000" dirty="0"/>
          </a:p>
        </p:txBody>
      </p:sp>
      <p:sp>
        <p:nvSpPr>
          <p:cNvPr id="12" name="TextBox 11">
            <a:extLst>
              <a:ext uri="{FF2B5EF4-FFF2-40B4-BE49-F238E27FC236}">
                <a16:creationId xmlns:a16="http://schemas.microsoft.com/office/drawing/2014/main" id="{5EBAB4DF-6EE3-45F8-A92C-690FFF4B0F6B}"/>
              </a:ext>
            </a:extLst>
          </p:cNvPr>
          <p:cNvSpPr txBox="1"/>
          <p:nvPr/>
        </p:nvSpPr>
        <p:spPr>
          <a:xfrm>
            <a:off x="1976227" y="3652480"/>
            <a:ext cx="514885" cy="369332"/>
          </a:xfrm>
          <a:prstGeom prst="rect">
            <a:avLst/>
          </a:prstGeom>
          <a:noFill/>
        </p:spPr>
        <p:txBody>
          <a:bodyPr wrap="none" rtlCol="0">
            <a:spAutoFit/>
          </a:bodyPr>
          <a:lstStyle/>
          <a:p>
            <a:r>
              <a:rPr lang="en-GB" dirty="0"/>
              <a:t>9kg</a:t>
            </a:r>
            <a:endParaRPr lang="en-GB" baseline="30000" dirty="0"/>
          </a:p>
        </p:txBody>
      </p:sp>
      <p:cxnSp>
        <p:nvCxnSpPr>
          <p:cNvPr id="13" name="Straight Connector 12">
            <a:extLst>
              <a:ext uri="{FF2B5EF4-FFF2-40B4-BE49-F238E27FC236}">
                <a16:creationId xmlns:a16="http://schemas.microsoft.com/office/drawing/2014/main" id="{FE7A8616-8E37-43CF-BDA3-B62754D24DB0}"/>
              </a:ext>
            </a:extLst>
          </p:cNvPr>
          <p:cNvCxnSpPr>
            <a:cxnSpLocks/>
          </p:cNvCxnSpPr>
          <p:nvPr/>
        </p:nvCxnSpPr>
        <p:spPr>
          <a:xfrm>
            <a:off x="2230395" y="2211859"/>
            <a:ext cx="867035" cy="1034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EF4C4A4-B4C0-404E-B55E-B44625CC5231}"/>
              </a:ext>
            </a:extLst>
          </p:cNvPr>
          <p:cNvSpPr txBox="1"/>
          <p:nvPr/>
        </p:nvSpPr>
        <p:spPr>
          <a:xfrm>
            <a:off x="2233191" y="2565159"/>
            <a:ext cx="354584" cy="400110"/>
          </a:xfrm>
          <a:prstGeom prst="rect">
            <a:avLst/>
          </a:prstGeom>
          <a:noFill/>
        </p:spPr>
        <p:txBody>
          <a:bodyPr wrap="none" rtlCol="0">
            <a:spAutoFit/>
          </a:bodyPr>
          <a:lstStyle/>
          <a:p>
            <a:r>
              <a:rPr lang="el-GR" sz="2000" dirty="0"/>
              <a:t>Θ</a:t>
            </a:r>
            <a:endParaRPr lang="en-GB" sz="2000" dirty="0"/>
          </a:p>
        </p:txBody>
      </p:sp>
      <p:sp>
        <p:nvSpPr>
          <p:cNvPr id="21" name="TextBox 20">
            <a:extLst>
              <a:ext uri="{FF2B5EF4-FFF2-40B4-BE49-F238E27FC236}">
                <a16:creationId xmlns:a16="http://schemas.microsoft.com/office/drawing/2014/main" id="{6285BFFD-4F4B-4275-8B16-3CC1F049B15C}"/>
              </a:ext>
            </a:extLst>
          </p:cNvPr>
          <p:cNvSpPr txBox="1"/>
          <p:nvPr/>
        </p:nvSpPr>
        <p:spPr>
          <a:xfrm>
            <a:off x="1930372" y="3200399"/>
            <a:ext cx="318558" cy="369332"/>
          </a:xfrm>
          <a:prstGeom prst="rect">
            <a:avLst/>
          </a:prstGeom>
          <a:noFill/>
        </p:spPr>
        <p:txBody>
          <a:bodyPr wrap="square" rtlCol="0">
            <a:spAutoFit/>
          </a:bodyPr>
          <a:lstStyle/>
          <a:p>
            <a:r>
              <a:rPr lang="en-GB" dirty="0"/>
              <a:t>A</a:t>
            </a:r>
            <a:endParaRPr lang="en-GB" baseline="30000" dirty="0"/>
          </a:p>
        </p:txBody>
      </p:sp>
      <p:sp>
        <p:nvSpPr>
          <p:cNvPr id="22" name="TextBox 21">
            <a:extLst>
              <a:ext uri="{FF2B5EF4-FFF2-40B4-BE49-F238E27FC236}">
                <a16:creationId xmlns:a16="http://schemas.microsoft.com/office/drawing/2014/main" id="{EDD31915-FA10-4AE0-9995-7D9F554C5CA8}"/>
              </a:ext>
            </a:extLst>
          </p:cNvPr>
          <p:cNvSpPr txBox="1"/>
          <p:nvPr/>
        </p:nvSpPr>
        <p:spPr>
          <a:xfrm>
            <a:off x="2928552" y="2820691"/>
            <a:ext cx="309700" cy="369332"/>
          </a:xfrm>
          <a:prstGeom prst="rect">
            <a:avLst/>
          </a:prstGeom>
          <a:noFill/>
        </p:spPr>
        <p:txBody>
          <a:bodyPr wrap="none" rtlCol="0">
            <a:spAutoFit/>
          </a:bodyPr>
          <a:lstStyle/>
          <a:p>
            <a:r>
              <a:rPr lang="en-GB" dirty="0"/>
              <a:t>B</a:t>
            </a:r>
          </a:p>
        </p:txBody>
      </p:sp>
      <p:sp>
        <p:nvSpPr>
          <p:cNvPr id="29" name="TextBox 28">
            <a:extLst>
              <a:ext uri="{FF2B5EF4-FFF2-40B4-BE49-F238E27FC236}">
                <a16:creationId xmlns:a16="http://schemas.microsoft.com/office/drawing/2014/main" id="{126A81BF-376D-4854-999D-D6AC034CE5DC}"/>
              </a:ext>
            </a:extLst>
          </p:cNvPr>
          <p:cNvSpPr txBox="1"/>
          <p:nvPr/>
        </p:nvSpPr>
        <p:spPr>
          <a:xfrm>
            <a:off x="1940772" y="2046488"/>
            <a:ext cx="336952" cy="369332"/>
          </a:xfrm>
          <a:prstGeom prst="rect">
            <a:avLst/>
          </a:prstGeom>
          <a:noFill/>
        </p:spPr>
        <p:txBody>
          <a:bodyPr wrap="none" rtlCol="0">
            <a:spAutoFit/>
          </a:bodyPr>
          <a:lstStyle/>
          <a:p>
            <a:r>
              <a:rPr lang="en-GB" dirty="0"/>
              <a:t>O</a:t>
            </a:r>
          </a:p>
        </p:txBody>
      </p:sp>
      <p:sp>
        <p:nvSpPr>
          <p:cNvPr id="39" name="TextBox 38">
            <a:extLst>
              <a:ext uri="{FF2B5EF4-FFF2-40B4-BE49-F238E27FC236}">
                <a16:creationId xmlns:a16="http://schemas.microsoft.com/office/drawing/2014/main" id="{AE5EADAD-05D8-488B-AFAB-86D68AE42400}"/>
              </a:ext>
            </a:extLst>
          </p:cNvPr>
          <p:cNvSpPr txBox="1"/>
          <p:nvPr/>
        </p:nvSpPr>
        <p:spPr>
          <a:xfrm>
            <a:off x="3119351" y="3086855"/>
            <a:ext cx="753732" cy="369332"/>
          </a:xfrm>
          <a:prstGeom prst="rect">
            <a:avLst/>
          </a:prstGeom>
          <a:noFill/>
        </p:spPr>
        <p:txBody>
          <a:bodyPr wrap="none" rtlCol="0">
            <a:spAutoFit/>
          </a:bodyPr>
          <a:lstStyle/>
          <a:p>
            <a:r>
              <a:rPr lang="en-GB" dirty="0"/>
              <a:t>0 ms</a:t>
            </a:r>
            <a:r>
              <a:rPr lang="en-GB" baseline="30000" dirty="0"/>
              <a:t>-1</a:t>
            </a:r>
          </a:p>
        </p:txBody>
      </p:sp>
      <p:sp>
        <p:nvSpPr>
          <p:cNvPr id="40" name="TextBox 39">
            <a:extLst>
              <a:ext uri="{FF2B5EF4-FFF2-40B4-BE49-F238E27FC236}">
                <a16:creationId xmlns:a16="http://schemas.microsoft.com/office/drawing/2014/main" id="{20AE3E1B-6D25-48B2-AB16-AD0CF7D368D9}"/>
              </a:ext>
            </a:extLst>
          </p:cNvPr>
          <p:cNvSpPr txBox="1"/>
          <p:nvPr/>
        </p:nvSpPr>
        <p:spPr>
          <a:xfrm>
            <a:off x="626179" y="3990070"/>
            <a:ext cx="1508026" cy="461665"/>
          </a:xfrm>
          <a:prstGeom prst="rect">
            <a:avLst/>
          </a:prstGeom>
          <a:noFill/>
        </p:spPr>
        <p:txBody>
          <a:bodyPr wrap="square" rtlCol="0">
            <a:spAutoFit/>
          </a:bodyPr>
          <a:lstStyle/>
          <a:p>
            <a:r>
              <a:rPr lang="en-GB" sz="2400" dirty="0"/>
              <a:t>At Point A</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9A02A39-01BF-494A-A3AB-FDF23EA42163}"/>
                  </a:ext>
                </a:extLst>
              </p:cNvPr>
              <p:cNvSpPr txBox="1"/>
              <p:nvPr/>
            </p:nvSpPr>
            <p:spPr>
              <a:xfrm>
                <a:off x="645890" y="4392796"/>
                <a:ext cx="1508026" cy="613886"/>
              </a:xfrm>
              <a:prstGeom prst="rect">
                <a:avLst/>
              </a:prstGeom>
              <a:noFill/>
            </p:spPr>
            <p:txBody>
              <a:bodyPr wrap="square" rtlCol="0">
                <a:spAutoFit/>
              </a:bodyPr>
              <a:lstStyle/>
              <a:p>
                <a:r>
                  <a:rPr lang="en-GB" sz="2400" dirty="0"/>
                  <a:t>KE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1</m:t>
                        </m:r>
                      </m:num>
                      <m:den>
                        <m:r>
                          <a:rPr lang="en-GB" sz="2400" i="1">
                            <a:latin typeface="Cambria Math" panose="02040503050406030204" pitchFamily="18" charset="0"/>
                          </a:rPr>
                          <m:t>2</m:t>
                        </m:r>
                      </m:den>
                    </m:f>
                  </m:oMath>
                </a14:m>
                <a:r>
                  <a:rPr lang="en-GB" sz="2400" dirty="0"/>
                  <a:t>mv</a:t>
                </a:r>
                <a:r>
                  <a:rPr lang="en-GB" sz="2400" baseline="30000" dirty="0"/>
                  <a:t>2</a:t>
                </a:r>
                <a:r>
                  <a:rPr lang="en-GB" sz="2400" dirty="0"/>
                  <a:t> </a:t>
                </a:r>
              </a:p>
            </p:txBody>
          </p:sp>
        </mc:Choice>
        <mc:Fallback xmlns="">
          <p:sp>
            <p:nvSpPr>
              <p:cNvPr id="41" name="TextBox 40">
                <a:extLst>
                  <a:ext uri="{FF2B5EF4-FFF2-40B4-BE49-F238E27FC236}">
                    <a16:creationId xmlns:a16="http://schemas.microsoft.com/office/drawing/2014/main" id="{89A02A39-01BF-494A-A3AB-FDF23EA42163}"/>
                  </a:ext>
                </a:extLst>
              </p:cNvPr>
              <p:cNvSpPr txBox="1">
                <a:spLocks noRot="1" noChangeAspect="1" noMove="1" noResize="1" noEditPoints="1" noAdjustHandles="1" noChangeArrowheads="1" noChangeShapeType="1" noTextEdit="1"/>
              </p:cNvSpPr>
              <p:nvPr/>
            </p:nvSpPr>
            <p:spPr>
              <a:xfrm>
                <a:off x="645890" y="4392796"/>
                <a:ext cx="1508026" cy="613886"/>
              </a:xfrm>
              <a:prstGeom prst="rect">
                <a:avLst/>
              </a:prstGeom>
              <a:blipFill>
                <a:blip r:embed="rId2"/>
                <a:stretch>
                  <a:fillRect l="-6478" b="-11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2029AE67-EA3E-40FF-894A-B05CCA569B82}"/>
                  </a:ext>
                </a:extLst>
              </p:cNvPr>
              <p:cNvSpPr txBox="1"/>
              <p:nvPr/>
            </p:nvSpPr>
            <p:spPr>
              <a:xfrm>
                <a:off x="656718" y="5006693"/>
                <a:ext cx="2581534" cy="613886"/>
              </a:xfrm>
              <a:prstGeom prst="rect">
                <a:avLst/>
              </a:prstGeom>
              <a:noFill/>
            </p:spPr>
            <p:txBody>
              <a:bodyPr wrap="square" rtlCol="0">
                <a:spAutoFit/>
              </a:bodyPr>
              <a:lstStyle/>
              <a:p>
                <a:r>
                  <a:rPr lang="en-GB" sz="2400" dirty="0"/>
                  <a:t>KE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1</m:t>
                        </m:r>
                      </m:num>
                      <m:den>
                        <m:r>
                          <a:rPr lang="en-GB" sz="2400" i="1">
                            <a:latin typeface="Cambria Math" panose="02040503050406030204" pitchFamily="18" charset="0"/>
                          </a:rPr>
                          <m:t>2</m:t>
                        </m:r>
                      </m:den>
                    </m:f>
                  </m:oMath>
                </a14:m>
                <a:r>
                  <a:rPr lang="en-GB" sz="2400" dirty="0"/>
                  <a:t> x 9 x 3.2</a:t>
                </a:r>
                <a:r>
                  <a:rPr lang="en-GB" sz="2400" baseline="30000" dirty="0"/>
                  <a:t>2</a:t>
                </a:r>
                <a:r>
                  <a:rPr lang="en-GB" sz="2400" dirty="0"/>
                  <a:t> </a:t>
                </a:r>
              </a:p>
            </p:txBody>
          </p:sp>
        </mc:Choice>
        <mc:Fallback xmlns="">
          <p:sp>
            <p:nvSpPr>
              <p:cNvPr id="42" name="TextBox 41">
                <a:extLst>
                  <a:ext uri="{FF2B5EF4-FFF2-40B4-BE49-F238E27FC236}">
                    <a16:creationId xmlns:a16="http://schemas.microsoft.com/office/drawing/2014/main" id="{2029AE67-EA3E-40FF-894A-B05CCA569B82}"/>
                  </a:ext>
                </a:extLst>
              </p:cNvPr>
              <p:cNvSpPr txBox="1">
                <a:spLocks noRot="1" noChangeAspect="1" noMove="1" noResize="1" noEditPoints="1" noAdjustHandles="1" noChangeArrowheads="1" noChangeShapeType="1" noTextEdit="1"/>
              </p:cNvSpPr>
              <p:nvPr/>
            </p:nvSpPr>
            <p:spPr>
              <a:xfrm>
                <a:off x="656718" y="5006693"/>
                <a:ext cx="2581534" cy="613886"/>
              </a:xfrm>
              <a:prstGeom prst="rect">
                <a:avLst/>
              </a:prstGeom>
              <a:blipFill>
                <a:blip r:embed="rId3"/>
                <a:stretch>
                  <a:fillRect l="-3783" b="-9901"/>
                </a:stretch>
              </a:blipFill>
            </p:spPr>
            <p:txBody>
              <a:bodyPr/>
              <a:lstStyle/>
              <a:p>
                <a:r>
                  <a:rPr lang="en-GB">
                    <a:noFill/>
                  </a:rPr>
                  <a:t> </a:t>
                </a:r>
              </a:p>
            </p:txBody>
          </p:sp>
        </mc:Fallback>
      </mc:AlternateContent>
      <p:sp>
        <p:nvSpPr>
          <p:cNvPr id="43" name="TextBox 42">
            <a:extLst>
              <a:ext uri="{FF2B5EF4-FFF2-40B4-BE49-F238E27FC236}">
                <a16:creationId xmlns:a16="http://schemas.microsoft.com/office/drawing/2014/main" id="{44438A87-1F1F-48B2-A53F-FF6B35EC9B1F}"/>
              </a:ext>
            </a:extLst>
          </p:cNvPr>
          <p:cNvSpPr txBox="1"/>
          <p:nvPr/>
        </p:nvSpPr>
        <p:spPr>
          <a:xfrm>
            <a:off x="647169" y="5670076"/>
            <a:ext cx="2581534" cy="461665"/>
          </a:xfrm>
          <a:prstGeom prst="rect">
            <a:avLst/>
          </a:prstGeom>
          <a:noFill/>
        </p:spPr>
        <p:txBody>
          <a:bodyPr wrap="square" rtlCol="0">
            <a:spAutoFit/>
          </a:bodyPr>
          <a:lstStyle/>
          <a:p>
            <a:r>
              <a:rPr lang="en-GB" sz="2400" dirty="0"/>
              <a:t>KE = 46.08 J</a:t>
            </a:r>
          </a:p>
        </p:txBody>
      </p:sp>
      <p:sp>
        <p:nvSpPr>
          <p:cNvPr id="44" name="TextBox 43">
            <a:extLst>
              <a:ext uri="{FF2B5EF4-FFF2-40B4-BE49-F238E27FC236}">
                <a16:creationId xmlns:a16="http://schemas.microsoft.com/office/drawing/2014/main" id="{84AE140F-480B-4665-96CB-EF562F72BC62}"/>
              </a:ext>
            </a:extLst>
          </p:cNvPr>
          <p:cNvSpPr txBox="1"/>
          <p:nvPr/>
        </p:nvSpPr>
        <p:spPr>
          <a:xfrm>
            <a:off x="656718" y="6131741"/>
            <a:ext cx="2581534" cy="461665"/>
          </a:xfrm>
          <a:prstGeom prst="rect">
            <a:avLst/>
          </a:prstGeom>
          <a:noFill/>
        </p:spPr>
        <p:txBody>
          <a:bodyPr wrap="square" rtlCol="0">
            <a:spAutoFit/>
          </a:bodyPr>
          <a:lstStyle/>
          <a:p>
            <a:r>
              <a:rPr lang="en-GB" sz="2400" dirty="0"/>
              <a:t>PE = 0 J</a:t>
            </a:r>
          </a:p>
        </p:txBody>
      </p:sp>
      <p:sp>
        <p:nvSpPr>
          <p:cNvPr id="45" name="TextBox 44">
            <a:extLst>
              <a:ext uri="{FF2B5EF4-FFF2-40B4-BE49-F238E27FC236}">
                <a16:creationId xmlns:a16="http://schemas.microsoft.com/office/drawing/2014/main" id="{CF9A087F-EF75-4283-B91E-45EEAD04449E}"/>
              </a:ext>
            </a:extLst>
          </p:cNvPr>
          <p:cNvSpPr txBox="1"/>
          <p:nvPr/>
        </p:nvSpPr>
        <p:spPr>
          <a:xfrm>
            <a:off x="2697468" y="4021812"/>
            <a:ext cx="1508026" cy="461665"/>
          </a:xfrm>
          <a:prstGeom prst="rect">
            <a:avLst/>
          </a:prstGeom>
          <a:noFill/>
        </p:spPr>
        <p:txBody>
          <a:bodyPr wrap="square" rtlCol="0">
            <a:spAutoFit/>
          </a:bodyPr>
          <a:lstStyle/>
          <a:p>
            <a:r>
              <a:rPr lang="en-GB" sz="2400" dirty="0"/>
              <a:t>At Point B</a:t>
            </a:r>
          </a:p>
        </p:txBody>
      </p:sp>
      <p:sp>
        <p:nvSpPr>
          <p:cNvPr id="46" name="TextBox 45">
            <a:extLst>
              <a:ext uri="{FF2B5EF4-FFF2-40B4-BE49-F238E27FC236}">
                <a16:creationId xmlns:a16="http://schemas.microsoft.com/office/drawing/2014/main" id="{334B1665-E322-4110-B69F-162CEF2A51B7}"/>
              </a:ext>
            </a:extLst>
          </p:cNvPr>
          <p:cNvSpPr txBox="1"/>
          <p:nvPr/>
        </p:nvSpPr>
        <p:spPr>
          <a:xfrm>
            <a:off x="2829446" y="4395688"/>
            <a:ext cx="3175937" cy="461665"/>
          </a:xfrm>
          <a:prstGeom prst="rect">
            <a:avLst/>
          </a:prstGeom>
          <a:noFill/>
        </p:spPr>
        <p:txBody>
          <a:bodyPr wrap="square" rtlCol="0">
            <a:spAutoFit/>
          </a:bodyPr>
          <a:lstStyle/>
          <a:p>
            <a:r>
              <a:rPr lang="en-GB" sz="2400" dirty="0"/>
              <a:t>KE = 0 J  as v = 0ms</a:t>
            </a:r>
            <a:r>
              <a:rPr lang="en-GB" sz="2400" baseline="30000" dirty="0"/>
              <a:t>-1</a:t>
            </a:r>
          </a:p>
        </p:txBody>
      </p:sp>
      <p:sp>
        <p:nvSpPr>
          <p:cNvPr id="47" name="TextBox 46">
            <a:extLst>
              <a:ext uri="{FF2B5EF4-FFF2-40B4-BE49-F238E27FC236}">
                <a16:creationId xmlns:a16="http://schemas.microsoft.com/office/drawing/2014/main" id="{D801CD22-0529-4801-B1C3-A46940F86A90}"/>
              </a:ext>
            </a:extLst>
          </p:cNvPr>
          <p:cNvSpPr txBox="1"/>
          <p:nvPr/>
        </p:nvSpPr>
        <p:spPr>
          <a:xfrm>
            <a:off x="3126647" y="4889838"/>
            <a:ext cx="2581534" cy="461665"/>
          </a:xfrm>
          <a:prstGeom prst="rect">
            <a:avLst/>
          </a:prstGeom>
          <a:noFill/>
        </p:spPr>
        <p:txBody>
          <a:bodyPr wrap="square" rtlCol="0">
            <a:spAutoFit/>
          </a:bodyPr>
          <a:lstStyle/>
          <a:p>
            <a:r>
              <a:rPr lang="en-GB" sz="2400" dirty="0"/>
              <a:t>PE = 46.08 J</a:t>
            </a:r>
          </a:p>
        </p:txBody>
      </p:sp>
      <p:sp>
        <p:nvSpPr>
          <p:cNvPr id="48" name="TextBox 47">
            <a:extLst>
              <a:ext uri="{FF2B5EF4-FFF2-40B4-BE49-F238E27FC236}">
                <a16:creationId xmlns:a16="http://schemas.microsoft.com/office/drawing/2014/main" id="{2D40E3E3-88E2-49F8-BB89-64AE1A95EC42}"/>
              </a:ext>
            </a:extLst>
          </p:cNvPr>
          <p:cNvSpPr txBox="1"/>
          <p:nvPr/>
        </p:nvSpPr>
        <p:spPr>
          <a:xfrm>
            <a:off x="4847030" y="4871302"/>
            <a:ext cx="2581534" cy="461665"/>
          </a:xfrm>
          <a:prstGeom prst="rect">
            <a:avLst/>
          </a:prstGeom>
          <a:noFill/>
        </p:spPr>
        <p:txBody>
          <a:bodyPr wrap="square" rtlCol="0">
            <a:spAutoFit/>
          </a:bodyPr>
          <a:lstStyle/>
          <a:p>
            <a:r>
              <a:rPr lang="en-GB" sz="2400" dirty="0"/>
              <a:t>= </a:t>
            </a:r>
            <a:r>
              <a:rPr lang="en-GB" sz="2400" dirty="0" err="1"/>
              <a:t>mgh</a:t>
            </a:r>
            <a:endParaRPr lang="en-GB" sz="2400" dirty="0"/>
          </a:p>
        </p:txBody>
      </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51C6B19C-B948-4AE7-B826-0966538C1B0E}"/>
                  </a:ext>
                </a:extLst>
              </p:cNvPr>
              <p:cNvSpPr txBox="1"/>
              <p:nvPr/>
            </p:nvSpPr>
            <p:spPr>
              <a:xfrm>
                <a:off x="4005291" y="5510789"/>
                <a:ext cx="2581534" cy="657231"/>
              </a:xfrm>
              <a:prstGeom prst="rect">
                <a:avLst/>
              </a:prstGeom>
              <a:noFill/>
            </p:spPr>
            <p:txBody>
              <a:bodyPr wrap="square" rtlCol="0">
                <a:spAutoFit/>
              </a:bodyPr>
              <a:lstStyle/>
              <a:p>
                <a:r>
                  <a:rPr lang="en-GB" sz="2400" dirty="0"/>
                  <a:t>h = </a:t>
                </a:r>
                <a14:m>
                  <m:oMath xmlns:m="http://schemas.openxmlformats.org/officeDocument/2006/math">
                    <m:f>
                      <m:fPr>
                        <m:ctrlPr>
                          <a:rPr lang="en-GB" sz="2400" i="1" smtClean="0">
                            <a:latin typeface="Cambria Math" panose="02040503050406030204" pitchFamily="18" charset="0"/>
                          </a:rPr>
                        </m:ctrlPr>
                      </m:fPr>
                      <m:num>
                        <m:r>
                          <a:rPr lang="en-GB" sz="2400" b="0" i="0" smtClean="0">
                            <a:latin typeface="Cambria Math" panose="02040503050406030204" pitchFamily="18" charset="0"/>
                          </a:rPr>
                          <m:t>46.08</m:t>
                        </m:r>
                      </m:num>
                      <m:den>
                        <m:r>
                          <a:rPr lang="en-GB" sz="2400" b="0" i="0" smtClean="0">
                            <a:latin typeface="Cambria Math" panose="02040503050406030204" pitchFamily="18" charset="0"/>
                          </a:rPr>
                          <m:t>9</m:t>
                        </m:r>
                        <m:r>
                          <m:rPr>
                            <m:sty m:val="p"/>
                          </m:rPr>
                          <a:rPr lang="en-GB" sz="2400" b="0" i="0" smtClean="0">
                            <a:latin typeface="Cambria Math" panose="02040503050406030204" pitchFamily="18" charset="0"/>
                          </a:rPr>
                          <m:t>g</m:t>
                        </m:r>
                      </m:den>
                    </m:f>
                  </m:oMath>
                </a14:m>
                <a:endParaRPr lang="en-GB" sz="2400" dirty="0"/>
              </a:p>
            </p:txBody>
          </p:sp>
        </mc:Choice>
        <mc:Fallback xmlns="">
          <p:sp>
            <p:nvSpPr>
              <p:cNvPr id="49" name="TextBox 48">
                <a:extLst>
                  <a:ext uri="{FF2B5EF4-FFF2-40B4-BE49-F238E27FC236}">
                    <a16:creationId xmlns:a16="http://schemas.microsoft.com/office/drawing/2014/main" id="{51C6B19C-B948-4AE7-B826-0966538C1B0E}"/>
                  </a:ext>
                </a:extLst>
              </p:cNvPr>
              <p:cNvSpPr txBox="1">
                <a:spLocks noRot="1" noChangeAspect="1" noMove="1" noResize="1" noEditPoints="1" noAdjustHandles="1" noChangeArrowheads="1" noChangeShapeType="1" noTextEdit="1"/>
              </p:cNvSpPr>
              <p:nvPr/>
            </p:nvSpPr>
            <p:spPr>
              <a:xfrm>
                <a:off x="4005291" y="5510789"/>
                <a:ext cx="2581534" cy="657231"/>
              </a:xfrm>
              <a:prstGeom prst="rect">
                <a:avLst/>
              </a:prstGeom>
              <a:blipFill>
                <a:blip r:embed="rId4"/>
                <a:stretch>
                  <a:fillRect l="-3538" b="-27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B8395400-7FFD-40F9-A612-A6A1C5A3BDFB}"/>
                  </a:ext>
                </a:extLst>
              </p:cNvPr>
              <p:cNvSpPr txBox="1"/>
              <p:nvPr/>
            </p:nvSpPr>
            <p:spPr>
              <a:xfrm>
                <a:off x="3995742" y="6130420"/>
                <a:ext cx="2581534" cy="616579"/>
              </a:xfrm>
              <a:prstGeom prst="rect">
                <a:avLst/>
              </a:prstGeom>
              <a:noFill/>
            </p:spPr>
            <p:txBody>
              <a:bodyPr wrap="square" rtlCol="0">
                <a:spAutoFit/>
              </a:bodyPr>
              <a:lstStyle/>
              <a:p>
                <a:r>
                  <a:rPr lang="en-GB" sz="2400" dirty="0"/>
                  <a:t>h = </a:t>
                </a:r>
                <a14:m>
                  <m:oMath xmlns:m="http://schemas.openxmlformats.org/officeDocument/2006/math">
                    <m:f>
                      <m:fPr>
                        <m:ctrlPr>
                          <a:rPr lang="en-GB" sz="2400" i="1" smtClean="0">
                            <a:latin typeface="Cambria Math" panose="02040503050406030204" pitchFamily="18" charset="0"/>
                          </a:rPr>
                        </m:ctrlPr>
                      </m:fPr>
                      <m:num>
                        <m:r>
                          <a:rPr lang="en-GB" sz="2400" b="0" i="0" smtClean="0">
                            <a:latin typeface="Cambria Math" panose="02040503050406030204" pitchFamily="18" charset="0"/>
                          </a:rPr>
                          <m:t>128</m:t>
                        </m:r>
                      </m:num>
                      <m:den>
                        <m:r>
                          <a:rPr lang="en-GB" sz="2400" b="0" i="0" smtClean="0">
                            <a:latin typeface="Cambria Math" panose="02040503050406030204" pitchFamily="18" charset="0"/>
                          </a:rPr>
                          <m:t>245</m:t>
                        </m:r>
                      </m:den>
                    </m:f>
                  </m:oMath>
                </a14:m>
                <a:r>
                  <a:rPr lang="en-GB" sz="2400" dirty="0"/>
                  <a:t>m</a:t>
                </a:r>
              </a:p>
            </p:txBody>
          </p:sp>
        </mc:Choice>
        <mc:Fallback xmlns="">
          <p:sp>
            <p:nvSpPr>
              <p:cNvPr id="50" name="TextBox 49">
                <a:extLst>
                  <a:ext uri="{FF2B5EF4-FFF2-40B4-BE49-F238E27FC236}">
                    <a16:creationId xmlns:a16="http://schemas.microsoft.com/office/drawing/2014/main" id="{B8395400-7FFD-40F9-A612-A6A1C5A3BDFB}"/>
                  </a:ext>
                </a:extLst>
              </p:cNvPr>
              <p:cNvSpPr txBox="1">
                <a:spLocks noRot="1" noChangeAspect="1" noMove="1" noResize="1" noEditPoints="1" noAdjustHandles="1" noChangeArrowheads="1" noChangeShapeType="1" noTextEdit="1"/>
              </p:cNvSpPr>
              <p:nvPr/>
            </p:nvSpPr>
            <p:spPr>
              <a:xfrm>
                <a:off x="3995742" y="6130420"/>
                <a:ext cx="2581534" cy="616579"/>
              </a:xfrm>
              <a:prstGeom prst="rect">
                <a:avLst/>
              </a:prstGeom>
              <a:blipFill>
                <a:blip r:embed="rId5"/>
                <a:stretch>
                  <a:fillRect l="-3538" b="-9901"/>
                </a:stretch>
              </a:blipFill>
            </p:spPr>
            <p:txBody>
              <a:bodyPr/>
              <a:lstStyle/>
              <a:p>
                <a:r>
                  <a:rPr lang="en-GB">
                    <a:noFill/>
                  </a:rPr>
                  <a:t> </a:t>
                </a:r>
              </a:p>
            </p:txBody>
          </p:sp>
        </mc:Fallback>
      </mc:AlternateContent>
      <p:sp>
        <p:nvSpPr>
          <p:cNvPr id="51" name="Right Triangle 50">
            <a:extLst>
              <a:ext uri="{FF2B5EF4-FFF2-40B4-BE49-F238E27FC236}">
                <a16:creationId xmlns:a16="http://schemas.microsoft.com/office/drawing/2014/main" id="{010F7A19-F6FE-456B-A3F9-0EE6E359E8DD}"/>
              </a:ext>
            </a:extLst>
          </p:cNvPr>
          <p:cNvSpPr/>
          <p:nvPr/>
        </p:nvSpPr>
        <p:spPr>
          <a:xfrm>
            <a:off x="6608397" y="3958007"/>
            <a:ext cx="753732" cy="932935"/>
          </a:xfrm>
          <a:prstGeom prst="r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F0F6495-FF29-418F-9FB7-8C7FBDF4E09F}"/>
              </a:ext>
            </a:extLst>
          </p:cNvPr>
          <p:cNvSpPr txBox="1"/>
          <p:nvPr/>
        </p:nvSpPr>
        <p:spPr>
          <a:xfrm>
            <a:off x="6586825" y="5435913"/>
            <a:ext cx="317716" cy="369332"/>
          </a:xfrm>
          <a:prstGeom prst="rect">
            <a:avLst/>
          </a:prstGeom>
          <a:noFill/>
        </p:spPr>
        <p:txBody>
          <a:bodyPr wrap="none" rtlCol="0">
            <a:spAutoFit/>
          </a:bodyPr>
          <a:lstStyle/>
          <a:p>
            <a:r>
              <a:rPr lang="en-GB" dirty="0"/>
              <a:t>A</a:t>
            </a:r>
            <a:endParaRPr lang="en-GB" baseline="30000" dirty="0"/>
          </a:p>
        </p:txBody>
      </p:sp>
      <p:sp>
        <p:nvSpPr>
          <p:cNvPr id="53" name="TextBox 52">
            <a:extLst>
              <a:ext uri="{FF2B5EF4-FFF2-40B4-BE49-F238E27FC236}">
                <a16:creationId xmlns:a16="http://schemas.microsoft.com/office/drawing/2014/main" id="{C06BF57F-EC04-4A41-9844-8C978954BCFA}"/>
              </a:ext>
            </a:extLst>
          </p:cNvPr>
          <p:cNvSpPr txBox="1"/>
          <p:nvPr/>
        </p:nvSpPr>
        <p:spPr>
          <a:xfrm>
            <a:off x="7333094" y="4455790"/>
            <a:ext cx="309700" cy="369332"/>
          </a:xfrm>
          <a:prstGeom prst="rect">
            <a:avLst/>
          </a:prstGeom>
          <a:noFill/>
        </p:spPr>
        <p:txBody>
          <a:bodyPr wrap="none" rtlCol="0">
            <a:spAutoFit/>
          </a:bodyPr>
          <a:lstStyle/>
          <a:p>
            <a:r>
              <a:rPr lang="en-GB" dirty="0"/>
              <a:t>B</a:t>
            </a:r>
          </a:p>
        </p:txBody>
      </p:sp>
      <p:sp>
        <p:nvSpPr>
          <p:cNvPr id="55" name="TextBox 54">
            <a:extLst>
              <a:ext uri="{FF2B5EF4-FFF2-40B4-BE49-F238E27FC236}">
                <a16:creationId xmlns:a16="http://schemas.microsoft.com/office/drawing/2014/main" id="{F2559467-982B-4342-87D2-D5FEFB6CD8CD}"/>
              </a:ext>
            </a:extLst>
          </p:cNvPr>
          <p:cNvSpPr txBox="1"/>
          <p:nvPr/>
        </p:nvSpPr>
        <p:spPr>
          <a:xfrm>
            <a:off x="6345314" y="3681587"/>
            <a:ext cx="336952" cy="369332"/>
          </a:xfrm>
          <a:prstGeom prst="rect">
            <a:avLst/>
          </a:prstGeom>
          <a:noFill/>
        </p:spPr>
        <p:txBody>
          <a:bodyPr wrap="none" rtlCol="0">
            <a:spAutoFit/>
          </a:bodyPr>
          <a:lstStyle/>
          <a:p>
            <a:r>
              <a:rPr lang="en-GB" dirty="0"/>
              <a:t>O</a:t>
            </a:r>
          </a:p>
        </p:txBody>
      </p:sp>
      <p:sp>
        <p:nvSpPr>
          <p:cNvPr id="73" name="TextBox 72">
            <a:extLst>
              <a:ext uri="{FF2B5EF4-FFF2-40B4-BE49-F238E27FC236}">
                <a16:creationId xmlns:a16="http://schemas.microsoft.com/office/drawing/2014/main" id="{92FBE462-7DCF-415F-9C92-B3BA4D0263C5}"/>
              </a:ext>
            </a:extLst>
          </p:cNvPr>
          <p:cNvSpPr txBox="1"/>
          <p:nvPr/>
        </p:nvSpPr>
        <p:spPr>
          <a:xfrm>
            <a:off x="6909819" y="4016038"/>
            <a:ext cx="486030" cy="369332"/>
          </a:xfrm>
          <a:prstGeom prst="rect">
            <a:avLst/>
          </a:prstGeom>
          <a:noFill/>
        </p:spPr>
        <p:txBody>
          <a:bodyPr wrap="none" rtlCol="0">
            <a:spAutoFit/>
          </a:bodyPr>
          <a:lstStyle/>
          <a:p>
            <a:r>
              <a:rPr lang="en-GB" dirty="0"/>
              <a:t>4m</a:t>
            </a:r>
            <a:endParaRPr lang="en-GB" baseline="30000" dirty="0"/>
          </a:p>
        </p:txBody>
      </p:sp>
      <p:sp>
        <p:nvSpPr>
          <p:cNvPr id="74" name="TextBox 73">
            <a:extLst>
              <a:ext uri="{FF2B5EF4-FFF2-40B4-BE49-F238E27FC236}">
                <a16:creationId xmlns:a16="http://schemas.microsoft.com/office/drawing/2014/main" id="{3694460C-19BF-4F28-A678-0921236F193C}"/>
              </a:ext>
            </a:extLst>
          </p:cNvPr>
          <p:cNvSpPr txBox="1"/>
          <p:nvPr/>
        </p:nvSpPr>
        <p:spPr>
          <a:xfrm>
            <a:off x="6307485" y="5066580"/>
            <a:ext cx="306494" cy="369332"/>
          </a:xfrm>
          <a:prstGeom prst="rect">
            <a:avLst/>
          </a:prstGeom>
          <a:noFill/>
        </p:spPr>
        <p:txBody>
          <a:bodyPr wrap="none" rtlCol="0">
            <a:spAutoFit/>
          </a:bodyPr>
          <a:lstStyle/>
          <a:p>
            <a:r>
              <a:rPr lang="en-GB" dirty="0"/>
              <a:t>h</a:t>
            </a:r>
          </a:p>
        </p:txBody>
      </p:sp>
      <p:sp>
        <p:nvSpPr>
          <p:cNvPr id="76" name="TextBox 75">
            <a:extLst>
              <a:ext uri="{FF2B5EF4-FFF2-40B4-BE49-F238E27FC236}">
                <a16:creationId xmlns:a16="http://schemas.microsoft.com/office/drawing/2014/main" id="{67AC197B-3317-41B6-9CB0-9110E8B3FEC6}"/>
              </a:ext>
            </a:extLst>
          </p:cNvPr>
          <p:cNvSpPr txBox="1"/>
          <p:nvPr/>
        </p:nvSpPr>
        <p:spPr>
          <a:xfrm>
            <a:off x="6568391" y="4150495"/>
            <a:ext cx="354584" cy="400110"/>
          </a:xfrm>
          <a:prstGeom prst="rect">
            <a:avLst/>
          </a:prstGeom>
          <a:noFill/>
        </p:spPr>
        <p:txBody>
          <a:bodyPr wrap="none" rtlCol="0">
            <a:spAutoFit/>
          </a:bodyPr>
          <a:lstStyle/>
          <a:p>
            <a:r>
              <a:rPr lang="el-GR" sz="2000" dirty="0"/>
              <a:t>Θ</a:t>
            </a:r>
            <a:endParaRPr lang="en-GB" sz="2000" dirty="0"/>
          </a:p>
        </p:txBody>
      </p:sp>
      <p:cxnSp>
        <p:nvCxnSpPr>
          <p:cNvPr id="77" name="Straight Connector 76">
            <a:extLst>
              <a:ext uri="{FF2B5EF4-FFF2-40B4-BE49-F238E27FC236}">
                <a16:creationId xmlns:a16="http://schemas.microsoft.com/office/drawing/2014/main" id="{60AAB240-A032-4BF8-9D3D-CC378D8C1590}"/>
              </a:ext>
            </a:extLst>
          </p:cNvPr>
          <p:cNvCxnSpPr/>
          <p:nvPr/>
        </p:nvCxnSpPr>
        <p:spPr>
          <a:xfrm>
            <a:off x="6608397" y="4857353"/>
            <a:ext cx="0" cy="74467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5BE727A8-416A-4DAE-93A5-C7E2F7C86A0A}"/>
              </a:ext>
            </a:extLst>
          </p:cNvPr>
          <p:cNvSpPr txBox="1"/>
          <p:nvPr/>
        </p:nvSpPr>
        <p:spPr>
          <a:xfrm>
            <a:off x="6051935" y="4365939"/>
            <a:ext cx="494046" cy="369332"/>
          </a:xfrm>
          <a:prstGeom prst="rect">
            <a:avLst/>
          </a:prstGeom>
          <a:noFill/>
        </p:spPr>
        <p:txBody>
          <a:bodyPr wrap="none" rtlCol="0">
            <a:spAutoFit/>
          </a:bodyPr>
          <a:lstStyle/>
          <a:p>
            <a:r>
              <a:rPr lang="en-GB" dirty="0"/>
              <a:t>4-h</a:t>
            </a:r>
            <a:endParaRPr lang="en-GB" baseline="30000" dirty="0"/>
          </a:p>
        </p:txBody>
      </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79B164A6-F331-4E0B-B468-052FC974EE2D}"/>
                  </a:ext>
                </a:extLst>
              </p:cNvPr>
              <p:cNvSpPr txBox="1"/>
              <p:nvPr/>
            </p:nvSpPr>
            <p:spPr>
              <a:xfrm>
                <a:off x="7142630" y="4937122"/>
                <a:ext cx="2581534" cy="768224"/>
              </a:xfrm>
              <a:prstGeom prst="rect">
                <a:avLst/>
              </a:prstGeom>
              <a:noFill/>
            </p:spPr>
            <p:txBody>
              <a:bodyPr wrap="square" rtlCol="0">
                <a:spAutoFit/>
              </a:bodyPr>
              <a:lstStyle/>
              <a:p>
                <a:r>
                  <a:rPr lang="en-GB" sz="2400" dirty="0"/>
                  <a:t>cos</a:t>
                </a:r>
                <a:r>
                  <a:rPr lang="el-GR" sz="2400" dirty="0"/>
                  <a:t>Θ</a:t>
                </a:r>
                <a:r>
                  <a:rPr lang="en-GB" sz="2400" dirty="0"/>
                  <a:t> =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4−</m:t>
                        </m:r>
                        <m:f>
                          <m:fPr>
                            <m:ctrlPr>
                              <a:rPr lang="en-GB" sz="2400" i="1">
                                <a:latin typeface="Cambria Math" panose="02040503050406030204" pitchFamily="18" charset="0"/>
                              </a:rPr>
                            </m:ctrlPr>
                          </m:fPr>
                          <m:num>
                            <m:r>
                              <a:rPr lang="en-GB" sz="2400">
                                <a:latin typeface="Cambria Math" panose="02040503050406030204" pitchFamily="18" charset="0"/>
                              </a:rPr>
                              <m:t>12</m:t>
                            </m:r>
                            <m:r>
                              <a:rPr lang="en-GB" sz="2400" b="0" i="1" smtClean="0">
                                <a:latin typeface="Cambria Math" panose="02040503050406030204" pitchFamily="18" charset="0"/>
                              </a:rPr>
                              <m:t>8</m:t>
                            </m:r>
                          </m:num>
                          <m:den>
                            <m:r>
                              <a:rPr lang="en-GB" sz="2400">
                                <a:latin typeface="Cambria Math" panose="02040503050406030204" pitchFamily="18" charset="0"/>
                              </a:rPr>
                              <m:t>245</m:t>
                            </m:r>
                          </m:den>
                        </m:f>
                      </m:num>
                      <m:den>
                        <m:r>
                          <a:rPr lang="en-GB" sz="2400" b="0" i="1" smtClean="0">
                            <a:latin typeface="Cambria Math" panose="02040503050406030204" pitchFamily="18" charset="0"/>
                          </a:rPr>
                          <m:t>4</m:t>
                        </m:r>
                      </m:den>
                    </m:f>
                  </m:oMath>
                </a14:m>
                <a:r>
                  <a:rPr lang="en-GB" sz="2400" dirty="0"/>
                  <a:t> </a:t>
                </a:r>
              </a:p>
            </p:txBody>
          </p:sp>
        </mc:Choice>
        <mc:Fallback xmlns="">
          <p:sp>
            <p:nvSpPr>
              <p:cNvPr id="79" name="TextBox 78">
                <a:extLst>
                  <a:ext uri="{FF2B5EF4-FFF2-40B4-BE49-F238E27FC236}">
                    <a16:creationId xmlns:a16="http://schemas.microsoft.com/office/drawing/2014/main" id="{79B164A6-F331-4E0B-B468-052FC974EE2D}"/>
                  </a:ext>
                </a:extLst>
              </p:cNvPr>
              <p:cNvSpPr txBox="1">
                <a:spLocks noRot="1" noChangeAspect="1" noMove="1" noResize="1" noEditPoints="1" noAdjustHandles="1" noChangeArrowheads="1" noChangeShapeType="1" noTextEdit="1"/>
              </p:cNvSpPr>
              <p:nvPr/>
            </p:nvSpPr>
            <p:spPr>
              <a:xfrm>
                <a:off x="7142630" y="4937122"/>
                <a:ext cx="2581534" cy="768224"/>
              </a:xfrm>
              <a:prstGeom prst="rect">
                <a:avLst/>
              </a:prstGeom>
              <a:blipFill>
                <a:blip r:embed="rId6"/>
                <a:stretch>
                  <a:fillRect l="-3783" b="-7937"/>
                </a:stretch>
              </a:blipFill>
            </p:spPr>
            <p:txBody>
              <a:bodyPr/>
              <a:lstStyle/>
              <a:p>
                <a:r>
                  <a:rPr lang="en-GB">
                    <a:noFill/>
                  </a:rPr>
                  <a:t> </a:t>
                </a:r>
              </a:p>
            </p:txBody>
          </p:sp>
        </mc:Fallback>
      </mc:AlternateContent>
      <p:sp>
        <p:nvSpPr>
          <p:cNvPr id="80" name="TextBox 79">
            <a:extLst>
              <a:ext uri="{FF2B5EF4-FFF2-40B4-BE49-F238E27FC236}">
                <a16:creationId xmlns:a16="http://schemas.microsoft.com/office/drawing/2014/main" id="{D09E418F-4210-4A99-8770-7A47BB42F226}"/>
              </a:ext>
            </a:extLst>
          </p:cNvPr>
          <p:cNvSpPr txBox="1"/>
          <p:nvPr/>
        </p:nvSpPr>
        <p:spPr>
          <a:xfrm>
            <a:off x="7481906" y="5899587"/>
            <a:ext cx="2581534" cy="461665"/>
          </a:xfrm>
          <a:prstGeom prst="rect">
            <a:avLst/>
          </a:prstGeom>
          <a:noFill/>
        </p:spPr>
        <p:txBody>
          <a:bodyPr wrap="square" rtlCol="0">
            <a:spAutoFit/>
          </a:bodyPr>
          <a:lstStyle/>
          <a:p>
            <a:r>
              <a:rPr lang="el-GR" sz="2400" dirty="0"/>
              <a:t>Θ</a:t>
            </a:r>
            <a:r>
              <a:rPr lang="en-GB" sz="2400" dirty="0"/>
              <a:t> = 29.6</a:t>
            </a:r>
            <a:r>
              <a:rPr lang="en-GB" sz="2400" baseline="30000" dirty="0"/>
              <a:t>o</a:t>
            </a:r>
          </a:p>
        </p:txBody>
      </p:sp>
    </p:spTree>
    <p:extLst>
      <p:ext uri="{BB962C8B-B14F-4D97-AF65-F5344CB8AC3E}">
        <p14:creationId xmlns:p14="http://schemas.microsoft.com/office/powerpoint/2010/main" val="139786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6" grpId="0"/>
      <p:bldP spid="47" grpId="0"/>
      <p:bldP spid="48" grpId="0"/>
      <p:bldP spid="49" grpId="0"/>
      <p:bldP spid="50" grpId="0"/>
      <p:bldP spid="51" grpId="0" animBg="1"/>
      <p:bldP spid="52" grpId="0"/>
      <p:bldP spid="53" grpId="0"/>
      <p:bldP spid="55" grpId="0"/>
      <p:bldP spid="73" grpId="0"/>
      <p:bldP spid="74" grpId="0"/>
      <p:bldP spid="76" grpId="0"/>
      <p:bldP spid="78" grpId="0"/>
      <p:bldP spid="79" grpId="0"/>
      <p:bldP spid="8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8042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997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1850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04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999" y="665747"/>
            <a:ext cx="7820025" cy="1323439"/>
          </a:xfrm>
          <a:prstGeom prst="rect">
            <a:avLst/>
          </a:prstGeom>
        </p:spPr>
        <p:txBody>
          <a:bodyPr wrap="square">
            <a:spAutoFit/>
          </a:bodyPr>
          <a:lstStyle/>
          <a:p>
            <a:pPr algn="ctr"/>
            <a:r>
              <a:rPr lang="en-GB" sz="2400" dirty="0">
                <a:solidFill>
                  <a:srgbClr val="000000"/>
                </a:solidFill>
                <a:latin typeface="Comic Sans MS" panose="030F0702030302020204" pitchFamily="66" charset="0"/>
              </a:rPr>
              <a:t>Angular velocity usually denoted by </a:t>
            </a:r>
          </a:p>
          <a:p>
            <a:pPr algn="ctr"/>
            <a:r>
              <a:rPr lang="en-GB" sz="2800" dirty="0">
                <a:solidFill>
                  <a:srgbClr val="000000"/>
                </a:solidFill>
                <a:latin typeface="Comic Sans MS" panose="030F0702030302020204" pitchFamily="66" charset="0"/>
              </a:rPr>
              <a:t>ω   (</a:t>
            </a:r>
            <a:r>
              <a:rPr lang="en-GB" sz="2800" dirty="0" err="1">
                <a:solidFill>
                  <a:srgbClr val="000000"/>
                </a:solidFill>
                <a:latin typeface="Comic Sans MS" panose="030F0702030302020204" pitchFamily="66" charset="0"/>
              </a:rPr>
              <a:t>greek</a:t>
            </a:r>
            <a:r>
              <a:rPr lang="en-GB" sz="2800" dirty="0">
                <a:solidFill>
                  <a:srgbClr val="000000"/>
                </a:solidFill>
                <a:latin typeface="Comic Sans MS" panose="030F0702030302020204" pitchFamily="66" charset="0"/>
              </a:rPr>
              <a:t> letter omega) </a:t>
            </a:r>
          </a:p>
          <a:p>
            <a:pPr algn="ctr"/>
            <a:r>
              <a:rPr lang="en-GB" sz="2400" dirty="0">
                <a:solidFill>
                  <a:srgbClr val="000000"/>
                </a:solidFill>
                <a:latin typeface="Comic Sans MS" panose="030F0702030302020204" pitchFamily="66" charset="0"/>
              </a:rPr>
              <a:t>and is</a:t>
            </a:r>
            <a:r>
              <a:rPr lang="en-GB" sz="2800" dirty="0">
                <a:solidFill>
                  <a:srgbClr val="000000"/>
                </a:solidFill>
                <a:latin typeface="Comic Sans MS" panose="030F0702030302020204" pitchFamily="66" charset="0"/>
              </a:rPr>
              <a:t> </a:t>
            </a:r>
            <a:r>
              <a:rPr lang="en-GB" sz="2400" dirty="0">
                <a:solidFill>
                  <a:srgbClr val="000000"/>
                </a:solidFill>
                <a:latin typeface="Comic Sans MS" panose="030F0702030302020204" pitchFamily="66" charset="0"/>
              </a:rPr>
              <a:t>measured in rad/s.</a:t>
            </a:r>
          </a:p>
        </p:txBody>
      </p:sp>
      <p:sp>
        <p:nvSpPr>
          <p:cNvPr id="3" name="Rectangle 2"/>
          <p:cNvSpPr/>
          <p:nvPr/>
        </p:nvSpPr>
        <p:spPr>
          <a:xfrm>
            <a:off x="2867025" y="84148"/>
            <a:ext cx="4572000" cy="523220"/>
          </a:xfrm>
          <a:prstGeom prst="rect">
            <a:avLst/>
          </a:prstGeom>
        </p:spPr>
        <p:txBody>
          <a:bodyPr>
            <a:spAutoFit/>
          </a:bodyPr>
          <a:lstStyle/>
          <a:p>
            <a:r>
              <a:rPr lang="en-GB" sz="2800" u="sng" dirty="0">
                <a:solidFill>
                  <a:srgbClr val="000000"/>
                </a:solidFill>
                <a:latin typeface="Comic Sans MS" panose="030F0702030302020204" pitchFamily="66" charset="0"/>
              </a:rPr>
              <a:t>Angular velocity</a:t>
            </a:r>
          </a:p>
        </p:txBody>
      </p:sp>
      <p:pic>
        <p:nvPicPr>
          <p:cNvPr id="4" name="Picture 3"/>
          <p:cNvPicPr>
            <a:picLocks noChangeAspect="1"/>
          </p:cNvPicPr>
          <p:nvPr/>
        </p:nvPicPr>
        <p:blipFill>
          <a:blip r:embed="rId2"/>
          <a:stretch>
            <a:fillRect/>
          </a:stretch>
        </p:blipFill>
        <p:spPr>
          <a:xfrm>
            <a:off x="899785" y="3483308"/>
            <a:ext cx="1457325" cy="990600"/>
          </a:xfrm>
          <a:prstGeom prst="rect">
            <a:avLst/>
          </a:prstGeom>
        </p:spPr>
      </p:pic>
      <p:pic>
        <p:nvPicPr>
          <p:cNvPr id="5" name="Picture 4"/>
          <p:cNvPicPr>
            <a:picLocks noChangeAspect="1"/>
          </p:cNvPicPr>
          <p:nvPr/>
        </p:nvPicPr>
        <p:blipFill>
          <a:blip r:embed="rId3"/>
          <a:stretch>
            <a:fillRect/>
          </a:stretch>
        </p:blipFill>
        <p:spPr>
          <a:xfrm>
            <a:off x="547688" y="4978733"/>
            <a:ext cx="2161520" cy="866775"/>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4433042" y="3407103"/>
                <a:ext cx="3233257" cy="785984"/>
              </a:xfrm>
              <a:prstGeom prst="rect">
                <a:avLst/>
              </a:prstGeom>
              <a:noFill/>
            </p:spPr>
            <p:txBody>
              <a:bodyPr wrap="none" lIns="0" tIns="0" rIns="0" bIns="0" rtlCol="0">
                <a:spAutoFit/>
              </a:bodyPr>
              <a:lstStyle/>
              <a:p>
                <a:r>
                  <a:rPr lang="el-GR" sz="3200" dirty="0"/>
                  <a:t>ω</a:t>
                </a:r>
                <a:r>
                  <a:rPr lang="en-GB" sz="3200" dirty="0"/>
                  <a:t> = </a:t>
                </a:r>
                <a14:m>
                  <m:oMath xmlns:m="http://schemas.openxmlformats.org/officeDocument/2006/math">
                    <m:f>
                      <m:fPr>
                        <m:ctrlPr>
                          <a:rPr lang="en-GB" sz="3200" i="1" smtClean="0">
                            <a:latin typeface="Cambria Math" panose="02040503050406030204" pitchFamily="18" charset="0"/>
                          </a:rPr>
                        </m:ctrlPr>
                      </m:fPr>
                      <m:num>
                        <m:r>
                          <m:rPr>
                            <m:sty m:val="p"/>
                          </m:rPr>
                          <a:rPr lang="en-GB" sz="3200" b="0" i="0" smtClean="0">
                            <a:latin typeface="Cambria Math" panose="02040503050406030204" pitchFamily="18" charset="0"/>
                          </a:rPr>
                          <m:t>v</m:t>
                        </m:r>
                        <m:r>
                          <a:rPr lang="en-GB" sz="3200" b="0" i="0" smtClean="0">
                            <a:latin typeface="Cambria Math" panose="02040503050406030204" pitchFamily="18" charset="0"/>
                          </a:rPr>
                          <m:t> (</m:t>
                        </m:r>
                        <m:r>
                          <m:rPr>
                            <m:sty m:val="p"/>
                          </m:rPr>
                          <a:rPr lang="en-GB" sz="3200" b="0" i="0" smtClean="0">
                            <a:latin typeface="Cambria Math" panose="02040503050406030204" pitchFamily="18" charset="0"/>
                          </a:rPr>
                          <m:t>linear</m:t>
                        </m:r>
                        <m:r>
                          <a:rPr lang="en-GB" sz="3200" b="0" i="0" smtClean="0">
                            <a:latin typeface="Cambria Math" panose="02040503050406030204" pitchFamily="18" charset="0"/>
                          </a:rPr>
                          <m:t> </m:t>
                        </m:r>
                        <m:r>
                          <m:rPr>
                            <m:sty m:val="p"/>
                          </m:rPr>
                          <a:rPr lang="en-GB" sz="3200" b="0" i="0" smtClean="0">
                            <a:latin typeface="Cambria Math" panose="02040503050406030204" pitchFamily="18" charset="0"/>
                          </a:rPr>
                          <m:t>velocity</m:t>
                        </m:r>
                        <m:r>
                          <a:rPr lang="en-GB" sz="3200" b="0" i="0" smtClean="0">
                            <a:latin typeface="Cambria Math" panose="02040503050406030204" pitchFamily="18" charset="0"/>
                          </a:rPr>
                          <m:t>)</m:t>
                        </m:r>
                      </m:num>
                      <m:den>
                        <m:r>
                          <m:rPr>
                            <m:sty m:val="p"/>
                          </m:rPr>
                          <a:rPr lang="en-GB" sz="3200" b="0" i="0" smtClean="0">
                            <a:latin typeface="Cambria Math" panose="02040503050406030204" pitchFamily="18" charset="0"/>
                          </a:rPr>
                          <m:t>r</m:t>
                        </m:r>
                        <m:r>
                          <a:rPr lang="en-GB" sz="3200" b="0" i="0" smtClean="0">
                            <a:latin typeface="Cambria Math" panose="02040503050406030204" pitchFamily="18" charset="0"/>
                          </a:rPr>
                          <m:t> (</m:t>
                        </m:r>
                        <m:r>
                          <m:rPr>
                            <m:sty m:val="p"/>
                          </m:rPr>
                          <a:rPr lang="en-GB" sz="3200" b="0" i="0" smtClean="0">
                            <a:latin typeface="Cambria Math" panose="02040503050406030204" pitchFamily="18" charset="0"/>
                          </a:rPr>
                          <m:t>radius</m:t>
                        </m:r>
                        <m:r>
                          <a:rPr lang="en-GB" sz="3200" b="0" i="0" smtClean="0">
                            <a:latin typeface="Cambria Math" panose="02040503050406030204" pitchFamily="18" charset="0"/>
                          </a:rPr>
                          <m:t>)</m:t>
                        </m:r>
                      </m:den>
                    </m:f>
                  </m:oMath>
                </a14:m>
                <a:endParaRPr lang="en-GB" sz="32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433042" y="3407103"/>
                <a:ext cx="3233257" cy="785984"/>
              </a:xfrm>
              <a:prstGeom prst="rect">
                <a:avLst/>
              </a:prstGeom>
              <a:blipFill>
                <a:blip r:embed="rId4"/>
                <a:stretch>
                  <a:fillRect l="-7533" b="-930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410953" y="5412120"/>
                <a:ext cx="876843" cy="653384"/>
              </a:xfrm>
              <a:prstGeom prst="rect">
                <a:avLst/>
              </a:prstGeom>
              <a:noFill/>
            </p:spPr>
            <p:txBody>
              <a:bodyPr wrap="none" lIns="0" tIns="0" rIns="0" bIns="0" rtlCol="0">
                <a:spAutoFit/>
              </a:bodyPr>
              <a:lstStyle/>
              <a:p>
                <a:r>
                  <a:rPr lang="en-GB" sz="3200" dirty="0"/>
                  <a:t>a = </a:t>
                </a:r>
                <a14:m>
                  <m:oMath xmlns:m="http://schemas.openxmlformats.org/officeDocument/2006/math">
                    <m:f>
                      <m:fPr>
                        <m:ctrlPr>
                          <a:rPr lang="en-GB" sz="3200" i="1" smtClean="0">
                            <a:latin typeface="Cambria Math" panose="02040503050406030204" pitchFamily="18" charset="0"/>
                          </a:rPr>
                        </m:ctrlPr>
                      </m:fPr>
                      <m:num>
                        <m:r>
                          <m:rPr>
                            <m:sty m:val="p"/>
                          </m:rPr>
                          <a:rPr lang="en-GB" sz="3200" b="0" i="0" smtClean="0">
                            <a:latin typeface="Cambria Math" panose="02040503050406030204" pitchFamily="18" charset="0"/>
                          </a:rPr>
                          <m:t>v</m:t>
                        </m:r>
                        <m:r>
                          <a:rPr lang="en-GB" sz="3200" b="0" i="0" baseline="30000" smtClean="0">
                            <a:latin typeface="Cambria Math" panose="02040503050406030204" pitchFamily="18" charset="0"/>
                          </a:rPr>
                          <m:t>2</m:t>
                        </m:r>
                      </m:num>
                      <m:den>
                        <m:r>
                          <m:rPr>
                            <m:sty m:val="p"/>
                          </m:rPr>
                          <a:rPr lang="en-GB" sz="3200" b="0" i="0" smtClean="0">
                            <a:latin typeface="Cambria Math" panose="02040503050406030204" pitchFamily="18" charset="0"/>
                          </a:rPr>
                          <m:t>r</m:t>
                        </m:r>
                        <m:r>
                          <a:rPr lang="en-GB" sz="3200" b="0" i="0" smtClean="0">
                            <a:latin typeface="Cambria Math" panose="02040503050406030204" pitchFamily="18" charset="0"/>
                          </a:rPr>
                          <m:t> </m:t>
                        </m:r>
                      </m:den>
                    </m:f>
                  </m:oMath>
                </a14:m>
                <a:endParaRPr lang="en-GB" sz="3200" dirty="0">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410953" y="5412120"/>
                <a:ext cx="876843" cy="653384"/>
              </a:xfrm>
              <a:prstGeom prst="rect">
                <a:avLst/>
              </a:prstGeom>
              <a:blipFill>
                <a:blip r:embed="rId5"/>
                <a:stretch>
                  <a:fillRect l="-28671" t="-9346" b="-22430"/>
                </a:stretch>
              </a:blipFill>
            </p:spPr>
            <p:txBody>
              <a:bodyPr/>
              <a:lstStyle/>
              <a:p>
                <a:r>
                  <a:rPr lang="en-GB">
                    <a:noFill/>
                  </a:rPr>
                  <a:t> </a:t>
                </a:r>
              </a:p>
            </p:txBody>
          </p:sp>
        </mc:Fallback>
      </mc:AlternateContent>
      <p:sp>
        <p:nvSpPr>
          <p:cNvPr id="8" name="Rectangle 7"/>
          <p:cNvSpPr/>
          <p:nvPr/>
        </p:nvSpPr>
        <p:spPr>
          <a:xfrm>
            <a:off x="190499" y="2292958"/>
            <a:ext cx="3352801" cy="830997"/>
          </a:xfrm>
          <a:prstGeom prst="rect">
            <a:avLst/>
          </a:prstGeom>
        </p:spPr>
        <p:txBody>
          <a:bodyPr wrap="square">
            <a:spAutoFit/>
          </a:bodyPr>
          <a:lstStyle/>
          <a:p>
            <a:pPr algn="ctr"/>
            <a:r>
              <a:rPr lang="en-GB" sz="2400" u="sng" dirty="0">
                <a:solidFill>
                  <a:srgbClr val="000000"/>
                </a:solidFill>
                <a:latin typeface="Comic Sans MS" panose="030F0702030302020204" pitchFamily="66" charset="0"/>
              </a:rPr>
              <a:t>Angular velocity in terms of angle </a:t>
            </a:r>
            <a:r>
              <a:rPr lang="en-GB" sz="2400" u="sng" dirty="0">
                <a:solidFill>
                  <a:srgbClr val="000000"/>
                </a:solidFill>
                <a:latin typeface="Calibri" panose="020F0502020204030204" pitchFamily="34" charset="0"/>
              </a:rPr>
              <a:t>Ɵ</a:t>
            </a:r>
            <a:endParaRPr lang="en-GB" sz="2400" u="sng" dirty="0">
              <a:solidFill>
                <a:srgbClr val="000000"/>
              </a:solidFill>
              <a:latin typeface="Comic Sans MS" panose="030F0702030302020204" pitchFamily="66" charset="0"/>
            </a:endParaRPr>
          </a:p>
        </p:txBody>
      </p:sp>
      <p:sp>
        <p:nvSpPr>
          <p:cNvPr id="9" name="Rectangle 8"/>
          <p:cNvSpPr/>
          <p:nvPr/>
        </p:nvSpPr>
        <p:spPr>
          <a:xfrm>
            <a:off x="4433042" y="2254855"/>
            <a:ext cx="3700464" cy="830997"/>
          </a:xfrm>
          <a:prstGeom prst="rect">
            <a:avLst/>
          </a:prstGeom>
        </p:spPr>
        <p:txBody>
          <a:bodyPr wrap="square">
            <a:spAutoFit/>
          </a:bodyPr>
          <a:lstStyle/>
          <a:p>
            <a:pPr algn="ctr"/>
            <a:r>
              <a:rPr lang="en-GB" sz="2400" u="sng" dirty="0">
                <a:solidFill>
                  <a:srgbClr val="000000"/>
                </a:solidFill>
                <a:latin typeface="Comic Sans MS" panose="030F0702030302020204" pitchFamily="66" charset="0"/>
              </a:rPr>
              <a:t>Angular velocity in terms of linear velocity</a:t>
            </a:r>
          </a:p>
        </p:txBody>
      </p:sp>
      <p:sp>
        <p:nvSpPr>
          <p:cNvPr id="10" name="Rectangle 9"/>
          <p:cNvSpPr/>
          <p:nvPr/>
        </p:nvSpPr>
        <p:spPr>
          <a:xfrm>
            <a:off x="4433042" y="4387105"/>
            <a:ext cx="3700464" cy="830997"/>
          </a:xfrm>
          <a:prstGeom prst="rect">
            <a:avLst/>
          </a:prstGeom>
        </p:spPr>
        <p:txBody>
          <a:bodyPr wrap="square">
            <a:spAutoFit/>
          </a:bodyPr>
          <a:lstStyle/>
          <a:p>
            <a:pPr algn="ctr"/>
            <a:r>
              <a:rPr lang="en-GB" sz="2400" u="sng" dirty="0">
                <a:solidFill>
                  <a:srgbClr val="000000"/>
                </a:solidFill>
                <a:latin typeface="Comic Sans MS" panose="030F0702030302020204" pitchFamily="66" charset="0"/>
              </a:rPr>
              <a:t>Acceleration in terms of linear velocity</a:t>
            </a:r>
          </a:p>
        </p:txBody>
      </p:sp>
    </p:spTree>
    <p:extLst>
      <p:ext uri="{BB962C8B-B14F-4D97-AF65-F5344CB8AC3E}">
        <p14:creationId xmlns:p14="http://schemas.microsoft.com/office/powerpoint/2010/main" val="130838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7416" y="226030"/>
            <a:ext cx="6758833" cy="461665"/>
          </a:xfrm>
          <a:prstGeom prst="rect">
            <a:avLst/>
          </a:prstGeom>
        </p:spPr>
        <p:txBody>
          <a:bodyPr wrap="square">
            <a:spAutoFit/>
          </a:bodyPr>
          <a:lstStyle/>
          <a:p>
            <a:pPr algn="ctr"/>
            <a:r>
              <a:rPr lang="en-GB" sz="2400" u="sng" dirty="0">
                <a:solidFill>
                  <a:srgbClr val="000000"/>
                </a:solidFill>
                <a:latin typeface="Comic Sans MS" panose="030F0702030302020204" pitchFamily="66" charset="0"/>
              </a:rPr>
              <a:t>Angular velocity in terms of linear velocity</a:t>
            </a:r>
          </a:p>
        </p:txBody>
      </p:sp>
      <p:pic>
        <p:nvPicPr>
          <p:cNvPr id="3" name="Picture 2"/>
          <p:cNvPicPr>
            <a:picLocks noChangeAspect="1"/>
          </p:cNvPicPr>
          <p:nvPr/>
        </p:nvPicPr>
        <p:blipFill>
          <a:blip r:embed="rId2"/>
          <a:stretch>
            <a:fillRect/>
          </a:stretch>
        </p:blipFill>
        <p:spPr>
          <a:xfrm>
            <a:off x="314325" y="1100137"/>
            <a:ext cx="3390900" cy="3078937"/>
          </a:xfrm>
          <a:prstGeom prst="rect">
            <a:avLst/>
          </a:prstGeom>
        </p:spPr>
      </p:pic>
      <p:cxnSp>
        <p:nvCxnSpPr>
          <p:cNvPr id="5" name="Straight Arrow Connector 4"/>
          <p:cNvCxnSpPr/>
          <p:nvPr/>
        </p:nvCxnSpPr>
        <p:spPr>
          <a:xfrm flipH="1" flipV="1">
            <a:off x="3248025" y="1962150"/>
            <a:ext cx="47625" cy="952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95650" y="1778942"/>
            <a:ext cx="322524" cy="461665"/>
          </a:xfrm>
          <a:prstGeom prst="rect">
            <a:avLst/>
          </a:prstGeom>
          <a:noFill/>
        </p:spPr>
        <p:txBody>
          <a:bodyPr wrap="none" rtlCol="0">
            <a:spAutoFit/>
          </a:bodyPr>
          <a:lstStyle/>
          <a:p>
            <a:r>
              <a:rPr lang="en-GB" sz="2400" i="1" dirty="0"/>
              <a:t>v</a:t>
            </a:r>
          </a:p>
        </p:txBody>
      </p:sp>
      <p:sp>
        <p:nvSpPr>
          <p:cNvPr id="7" name="TextBox 6"/>
          <p:cNvSpPr txBox="1"/>
          <p:nvPr/>
        </p:nvSpPr>
        <p:spPr>
          <a:xfrm>
            <a:off x="2338923" y="2133896"/>
            <a:ext cx="404278" cy="461665"/>
          </a:xfrm>
          <a:prstGeom prst="rect">
            <a:avLst/>
          </a:prstGeom>
          <a:noFill/>
        </p:spPr>
        <p:txBody>
          <a:bodyPr wrap="none" rtlCol="0">
            <a:spAutoFit/>
          </a:bodyPr>
          <a:lstStyle/>
          <a:p>
            <a:r>
              <a:rPr lang="el-GR" sz="2400" i="1" dirty="0"/>
              <a:t>ω</a:t>
            </a:r>
            <a:endParaRPr lang="en-GB" sz="2400" i="1" dirty="0"/>
          </a:p>
        </p:txBody>
      </p:sp>
      <p:sp>
        <p:nvSpPr>
          <p:cNvPr id="8" name="Arc 7"/>
          <p:cNvSpPr/>
          <p:nvPr/>
        </p:nvSpPr>
        <p:spPr>
          <a:xfrm>
            <a:off x="2338923" y="1847849"/>
            <a:ext cx="586578" cy="1495425"/>
          </a:xfrm>
          <a:prstGeom prst="arc">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3362325" y="2408772"/>
            <a:ext cx="362600" cy="461665"/>
          </a:xfrm>
          <a:prstGeom prst="rect">
            <a:avLst/>
          </a:prstGeom>
          <a:noFill/>
        </p:spPr>
        <p:txBody>
          <a:bodyPr wrap="none" rtlCol="0">
            <a:spAutoFit/>
          </a:bodyPr>
          <a:lstStyle/>
          <a:p>
            <a:r>
              <a:rPr lang="en-GB" sz="2400" dirty="0"/>
              <a:t>A</a:t>
            </a:r>
          </a:p>
        </p:txBody>
      </p:sp>
      <p:sp>
        <p:nvSpPr>
          <p:cNvPr id="10" name="TextBox 9"/>
          <p:cNvSpPr txBox="1"/>
          <p:nvPr/>
        </p:nvSpPr>
        <p:spPr>
          <a:xfrm>
            <a:off x="2749812" y="1100137"/>
            <a:ext cx="351378" cy="461665"/>
          </a:xfrm>
          <a:prstGeom prst="rect">
            <a:avLst/>
          </a:prstGeom>
          <a:noFill/>
        </p:spPr>
        <p:txBody>
          <a:bodyPr wrap="none" rtlCol="0">
            <a:spAutoFit/>
          </a:bodyPr>
          <a:lstStyle/>
          <a:p>
            <a:r>
              <a:rPr lang="en-GB" sz="2400" dirty="0"/>
              <a:t>B</a:t>
            </a:r>
          </a:p>
        </p:txBody>
      </p:sp>
      <p:sp>
        <p:nvSpPr>
          <p:cNvPr id="11" name="TextBox 10"/>
          <p:cNvSpPr txBox="1"/>
          <p:nvPr/>
        </p:nvSpPr>
        <p:spPr>
          <a:xfrm>
            <a:off x="2870801" y="2595561"/>
            <a:ext cx="343364" cy="461665"/>
          </a:xfrm>
          <a:prstGeom prst="rect">
            <a:avLst/>
          </a:prstGeom>
          <a:noFill/>
        </p:spPr>
        <p:txBody>
          <a:bodyPr wrap="none" rtlCol="0">
            <a:spAutoFit/>
          </a:bodyPr>
          <a:lstStyle/>
          <a:p>
            <a:r>
              <a:rPr lang="en-GB" sz="2400" dirty="0"/>
              <a:t>P</a:t>
            </a:r>
          </a:p>
        </p:txBody>
      </p:sp>
      <p:sp>
        <p:nvSpPr>
          <p:cNvPr id="12" name="TextBox 11"/>
          <p:cNvSpPr txBox="1"/>
          <p:nvPr/>
        </p:nvSpPr>
        <p:spPr>
          <a:xfrm>
            <a:off x="2312988" y="1435407"/>
            <a:ext cx="391454" cy="461665"/>
          </a:xfrm>
          <a:prstGeom prst="rect">
            <a:avLst/>
          </a:prstGeom>
          <a:noFill/>
        </p:spPr>
        <p:txBody>
          <a:bodyPr wrap="none" rtlCol="0">
            <a:spAutoFit/>
          </a:bodyPr>
          <a:lstStyle/>
          <a:p>
            <a:r>
              <a:rPr lang="en-GB" sz="2400" dirty="0"/>
              <a:t>Q</a:t>
            </a:r>
          </a:p>
        </p:txBody>
      </p:sp>
      <p:sp>
        <p:nvSpPr>
          <p:cNvPr id="13" name="TextBox 12"/>
          <p:cNvSpPr txBox="1"/>
          <p:nvPr/>
        </p:nvSpPr>
        <p:spPr>
          <a:xfrm>
            <a:off x="4075374" y="1032985"/>
            <a:ext cx="4795314" cy="1200329"/>
          </a:xfrm>
          <a:prstGeom prst="rect">
            <a:avLst/>
          </a:prstGeom>
          <a:noFill/>
        </p:spPr>
        <p:txBody>
          <a:bodyPr wrap="square" rtlCol="0">
            <a:spAutoFit/>
          </a:bodyPr>
          <a:lstStyle/>
          <a:p>
            <a:r>
              <a:rPr lang="en-GB" sz="2400" dirty="0"/>
              <a:t>A particle is travelling from A to B on the circumference of a circle with radius r and linear speed </a:t>
            </a:r>
            <a:r>
              <a:rPr lang="en-GB" sz="2400" i="1" dirty="0"/>
              <a:t>v</a:t>
            </a:r>
            <a:r>
              <a:rPr lang="en-GB" sz="2400" dirty="0"/>
              <a:t> ms</a:t>
            </a:r>
            <a:r>
              <a:rPr lang="en-GB" sz="2400" baseline="30000" dirty="0"/>
              <a:t>-1</a:t>
            </a:r>
            <a:r>
              <a:rPr lang="en-GB" sz="2400" dirty="0"/>
              <a:t>. </a:t>
            </a:r>
          </a:p>
        </p:txBody>
      </p:sp>
      <p:sp>
        <p:nvSpPr>
          <p:cNvPr id="14" name="TextBox 13"/>
          <p:cNvSpPr txBox="1"/>
          <p:nvPr/>
        </p:nvSpPr>
        <p:spPr>
          <a:xfrm>
            <a:off x="4075374" y="2578604"/>
            <a:ext cx="4795314" cy="830997"/>
          </a:xfrm>
          <a:prstGeom prst="rect">
            <a:avLst/>
          </a:prstGeom>
          <a:noFill/>
        </p:spPr>
        <p:txBody>
          <a:bodyPr wrap="square" rtlCol="0">
            <a:spAutoFit/>
          </a:bodyPr>
          <a:lstStyle/>
          <a:p>
            <a:r>
              <a:rPr lang="en-GB" sz="2400" dirty="0"/>
              <a:t>If the time taken to travel from A to B is 1 second then </a:t>
            </a:r>
          </a:p>
        </p:txBody>
      </p:sp>
      <p:sp>
        <p:nvSpPr>
          <p:cNvPr id="15" name="TextBox 14"/>
          <p:cNvSpPr txBox="1"/>
          <p:nvPr/>
        </p:nvSpPr>
        <p:spPr>
          <a:xfrm>
            <a:off x="4075374" y="3607304"/>
            <a:ext cx="4795314" cy="461665"/>
          </a:xfrm>
          <a:prstGeom prst="rect">
            <a:avLst/>
          </a:prstGeom>
          <a:noFill/>
        </p:spPr>
        <p:txBody>
          <a:bodyPr wrap="square" rtlCol="0">
            <a:spAutoFit/>
          </a:bodyPr>
          <a:lstStyle/>
          <a:p>
            <a:r>
              <a:rPr lang="en-GB" sz="2400" dirty="0"/>
              <a:t>Arc AB = </a:t>
            </a:r>
            <a:r>
              <a:rPr lang="en-GB" sz="2400" i="1" dirty="0"/>
              <a:t>v</a:t>
            </a:r>
            <a:r>
              <a:rPr lang="en-GB" sz="2400" dirty="0"/>
              <a:t> x 1  = v metres</a:t>
            </a:r>
          </a:p>
        </p:txBody>
      </p:sp>
      <p:sp>
        <p:nvSpPr>
          <p:cNvPr id="16" name="TextBox 15"/>
          <p:cNvSpPr txBox="1"/>
          <p:nvPr/>
        </p:nvSpPr>
        <p:spPr>
          <a:xfrm>
            <a:off x="1455028" y="4465121"/>
            <a:ext cx="4795314" cy="461665"/>
          </a:xfrm>
          <a:prstGeom prst="rect">
            <a:avLst/>
          </a:prstGeom>
          <a:noFill/>
        </p:spPr>
        <p:txBody>
          <a:bodyPr wrap="square" rtlCol="0">
            <a:spAutoFit/>
          </a:bodyPr>
          <a:lstStyle/>
          <a:p>
            <a:r>
              <a:rPr lang="en-GB" sz="2400" dirty="0"/>
              <a:t>If the angular velocity is </a:t>
            </a:r>
            <a:r>
              <a:rPr lang="el-GR" sz="2400" dirty="0"/>
              <a:t>ω</a:t>
            </a:r>
            <a:r>
              <a:rPr lang="en-GB" sz="2400" dirty="0"/>
              <a:t> rad/s then</a:t>
            </a:r>
          </a:p>
        </p:txBody>
      </p:sp>
      <mc:AlternateContent xmlns:mc="http://schemas.openxmlformats.org/markup-compatibility/2006" xmlns:a14="http://schemas.microsoft.com/office/drawing/2010/main">
        <mc:Choice Requires="a14">
          <p:sp>
            <p:nvSpPr>
              <p:cNvPr id="18" name="TextBox 17"/>
              <p:cNvSpPr txBox="1"/>
              <p:nvPr/>
            </p:nvSpPr>
            <p:spPr>
              <a:xfrm>
                <a:off x="1521704" y="5102244"/>
                <a:ext cx="4795314" cy="609526"/>
              </a:xfrm>
              <a:prstGeom prst="rect">
                <a:avLst/>
              </a:prstGeom>
              <a:noFill/>
            </p:spPr>
            <p:txBody>
              <a:bodyPr wrap="square" rtlCol="0">
                <a:spAutoFit/>
              </a:bodyPr>
              <a:lstStyle/>
              <a:p>
                <a:r>
                  <a:rPr lang="en-GB" sz="2400" dirty="0"/>
                  <a:t>Arc AB = </a:t>
                </a:r>
                <a14:m>
                  <m:oMath xmlns:m="http://schemas.openxmlformats.org/officeDocument/2006/math">
                    <m:f>
                      <m:fPr>
                        <m:ctrlPr>
                          <a:rPr lang="en-GB" sz="2400" i="1" smtClean="0">
                            <a:latin typeface="Cambria Math" panose="02040503050406030204" pitchFamily="18" charset="0"/>
                          </a:rPr>
                        </m:ctrlPr>
                      </m:fPr>
                      <m:num>
                        <m:r>
                          <m:rPr>
                            <m:sty m:val="p"/>
                          </m:rPr>
                          <a:rPr lang="el-GR" sz="2400" i="1" smtClean="0">
                            <a:latin typeface="Cambria Math" panose="02040503050406030204" pitchFamily="18" charset="0"/>
                          </a:rPr>
                          <m:t>ω</m:t>
                        </m:r>
                      </m:num>
                      <m:den>
                        <m:r>
                          <m:rPr>
                            <m:nor/>
                          </m:rPr>
                          <a:rPr lang="en-GB" sz="2400" dirty="0">
                            <a:solidFill>
                              <a:srgbClr val="000000"/>
                            </a:solidFill>
                            <a:latin typeface="Comic Sans MS" panose="030F0702030302020204" pitchFamily="66" charset="0"/>
                          </a:rPr>
                          <m:t>2</m:t>
                        </m:r>
                        <m:r>
                          <m:rPr>
                            <m:nor/>
                          </m:rPr>
                          <a:rPr lang="el-GR" sz="2400" dirty="0">
                            <a:solidFill>
                              <a:srgbClr val="000000"/>
                            </a:solidFill>
                            <a:latin typeface="Comic Sans MS" panose="030F0702030302020204" pitchFamily="66" charset="0"/>
                          </a:rPr>
                          <m:t>π</m:t>
                        </m:r>
                      </m:den>
                    </m:f>
                  </m:oMath>
                </a14:m>
                <a:r>
                  <a:rPr lang="en-GB" sz="2400" dirty="0"/>
                  <a:t> x </a:t>
                </a:r>
                <a14:m>
                  <m:oMath xmlns:m="http://schemas.openxmlformats.org/officeDocument/2006/math">
                    <m:r>
                      <m:rPr>
                        <m:nor/>
                      </m:rPr>
                      <a:rPr lang="en-GB" sz="2400" dirty="0">
                        <a:solidFill>
                          <a:srgbClr val="000000"/>
                        </a:solidFill>
                        <a:latin typeface="Comic Sans MS" panose="030F0702030302020204" pitchFamily="66" charset="0"/>
                      </a:rPr>
                      <m:t>2</m:t>
                    </m:r>
                    <m:r>
                      <m:rPr>
                        <m:nor/>
                      </m:rPr>
                      <a:rPr lang="el-GR" sz="2400" dirty="0">
                        <a:solidFill>
                          <a:srgbClr val="000000"/>
                        </a:solidFill>
                        <a:latin typeface="Comic Sans MS" panose="030F0702030302020204" pitchFamily="66" charset="0"/>
                      </a:rPr>
                      <m:t>π</m:t>
                    </m:r>
                  </m:oMath>
                </a14:m>
                <a:r>
                  <a:rPr lang="en-GB" sz="2400" dirty="0"/>
                  <a:t>r  </a:t>
                </a:r>
              </a:p>
            </p:txBody>
          </p:sp>
        </mc:Choice>
        <mc:Fallback xmlns="">
          <p:sp>
            <p:nvSpPr>
              <p:cNvPr id="18" name="TextBox 17"/>
              <p:cNvSpPr txBox="1">
                <a:spLocks noRot="1" noChangeAspect="1" noMove="1" noResize="1" noEditPoints="1" noAdjustHandles="1" noChangeArrowheads="1" noChangeShapeType="1" noTextEdit="1"/>
              </p:cNvSpPr>
              <p:nvPr/>
            </p:nvSpPr>
            <p:spPr>
              <a:xfrm>
                <a:off x="1521704" y="5102244"/>
                <a:ext cx="4795314" cy="609526"/>
              </a:xfrm>
              <a:prstGeom prst="rect">
                <a:avLst/>
              </a:prstGeom>
              <a:blipFill>
                <a:blip r:embed="rId3"/>
                <a:stretch>
                  <a:fillRect l="-2036" b="-6000"/>
                </a:stretch>
              </a:blipFill>
            </p:spPr>
            <p:txBody>
              <a:bodyPr/>
              <a:lstStyle/>
              <a:p>
                <a:r>
                  <a:rPr lang="en-GB">
                    <a:noFill/>
                  </a:rPr>
                  <a:t> </a:t>
                </a:r>
              </a:p>
            </p:txBody>
          </p:sp>
        </mc:Fallback>
      </mc:AlternateContent>
      <p:cxnSp>
        <p:nvCxnSpPr>
          <p:cNvPr id="20" name="Straight Connector 19"/>
          <p:cNvCxnSpPr/>
          <p:nvPr/>
        </p:nvCxnSpPr>
        <p:spPr>
          <a:xfrm flipV="1">
            <a:off x="2632212" y="5486400"/>
            <a:ext cx="468978" cy="2253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295650" y="5261030"/>
            <a:ext cx="468978" cy="2253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1531230" y="5769602"/>
                <a:ext cx="4795314" cy="461665"/>
              </a:xfrm>
              <a:prstGeom prst="rect">
                <a:avLst/>
              </a:prstGeom>
              <a:noFill/>
            </p:spPr>
            <p:txBody>
              <a:bodyPr wrap="square" rtlCol="0">
                <a:spAutoFit/>
              </a:bodyPr>
              <a:lstStyle/>
              <a:p>
                <a:r>
                  <a:rPr lang="en-GB" sz="2400" dirty="0"/>
                  <a:t>Arc AB = </a:t>
                </a:r>
                <a14:m>
                  <m:oMath xmlns:m="http://schemas.openxmlformats.org/officeDocument/2006/math">
                    <m:r>
                      <m:rPr>
                        <m:sty m:val="p"/>
                      </m:rPr>
                      <a:rPr lang="el-GR" sz="2400" i="1" smtClean="0">
                        <a:latin typeface="Cambria Math" panose="02040503050406030204" pitchFamily="18" charset="0"/>
                      </a:rPr>
                      <m:t>ω</m:t>
                    </m:r>
                  </m:oMath>
                </a14:m>
                <a:r>
                  <a:rPr lang="en-GB" sz="2400" dirty="0"/>
                  <a:t>r  </a:t>
                </a:r>
              </a:p>
            </p:txBody>
          </p:sp>
        </mc:Choice>
        <mc:Fallback xmlns="">
          <p:sp>
            <p:nvSpPr>
              <p:cNvPr id="22" name="TextBox 21"/>
              <p:cNvSpPr txBox="1">
                <a:spLocks noRot="1" noChangeAspect="1" noMove="1" noResize="1" noEditPoints="1" noAdjustHandles="1" noChangeArrowheads="1" noChangeShapeType="1" noTextEdit="1"/>
              </p:cNvSpPr>
              <p:nvPr/>
            </p:nvSpPr>
            <p:spPr>
              <a:xfrm>
                <a:off x="1531230" y="5769602"/>
                <a:ext cx="4795314" cy="461665"/>
              </a:xfrm>
              <a:prstGeom prst="rect">
                <a:avLst/>
              </a:prstGeom>
              <a:blipFill>
                <a:blip r:embed="rId4"/>
                <a:stretch>
                  <a:fillRect l="-1906" t="-10526" b="-289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5302783" y="5017322"/>
                <a:ext cx="4795314" cy="646331"/>
              </a:xfrm>
              <a:prstGeom prst="rect">
                <a:avLst/>
              </a:prstGeom>
              <a:noFill/>
            </p:spPr>
            <p:txBody>
              <a:bodyPr wrap="square" rtlCol="0">
                <a:spAutoFit/>
              </a:bodyPr>
              <a:lstStyle/>
              <a:p>
                <a:r>
                  <a:rPr lang="en-GB" sz="3600" dirty="0"/>
                  <a:t>=&gt;</a:t>
                </a:r>
                <a:r>
                  <a:rPr lang="en-GB" sz="3600" i="1" dirty="0"/>
                  <a:t>   v </a:t>
                </a:r>
                <a:r>
                  <a:rPr lang="en-GB" sz="3600" dirty="0"/>
                  <a:t>= </a:t>
                </a:r>
                <a14:m>
                  <m:oMath xmlns:m="http://schemas.openxmlformats.org/officeDocument/2006/math">
                    <m:r>
                      <m:rPr>
                        <m:sty m:val="p"/>
                      </m:rPr>
                      <a:rPr lang="el-GR" sz="3600" i="1" smtClean="0">
                        <a:latin typeface="Cambria Math" panose="02040503050406030204" pitchFamily="18" charset="0"/>
                      </a:rPr>
                      <m:t>ω</m:t>
                    </m:r>
                  </m:oMath>
                </a14:m>
                <a:r>
                  <a:rPr lang="en-GB" sz="3600" dirty="0"/>
                  <a:t>r  </a:t>
                </a:r>
              </a:p>
            </p:txBody>
          </p:sp>
        </mc:Choice>
        <mc:Fallback xmlns="">
          <p:sp>
            <p:nvSpPr>
              <p:cNvPr id="23" name="TextBox 22"/>
              <p:cNvSpPr txBox="1">
                <a:spLocks noRot="1" noChangeAspect="1" noMove="1" noResize="1" noEditPoints="1" noAdjustHandles="1" noChangeArrowheads="1" noChangeShapeType="1" noTextEdit="1"/>
              </p:cNvSpPr>
              <p:nvPr/>
            </p:nvSpPr>
            <p:spPr>
              <a:xfrm>
                <a:off x="5302783" y="5017322"/>
                <a:ext cx="4795314" cy="646331"/>
              </a:xfrm>
              <a:prstGeom prst="rect">
                <a:avLst/>
              </a:prstGeom>
              <a:blipFill>
                <a:blip r:embed="rId5"/>
                <a:stretch>
                  <a:fillRect l="-3939" t="-14151" b="-3490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308339" y="5768474"/>
                <a:ext cx="4795314" cy="830677"/>
              </a:xfrm>
              <a:prstGeom prst="rect">
                <a:avLst/>
              </a:prstGeom>
              <a:noFill/>
            </p:spPr>
            <p:txBody>
              <a:bodyPr wrap="square" rtlCol="0">
                <a:spAutoFit/>
              </a:bodyPr>
              <a:lstStyle/>
              <a:p>
                <a:r>
                  <a:rPr lang="en-GB" sz="3600" dirty="0"/>
                  <a:t>or</a:t>
                </a:r>
                <a:r>
                  <a:rPr lang="en-GB" sz="3600" i="1" dirty="0"/>
                  <a:t>  </a:t>
                </a:r>
                <a:r>
                  <a:rPr lang="el-GR" sz="3600" dirty="0"/>
                  <a:t>ω</a:t>
                </a:r>
                <a:r>
                  <a:rPr lang="en-GB" sz="3600" i="1" dirty="0"/>
                  <a:t> </a:t>
                </a:r>
                <a:r>
                  <a:rPr lang="en-GB" sz="3600" dirty="0"/>
                  <a:t>= </a:t>
                </a:r>
                <a14:m>
                  <m:oMath xmlns:m="http://schemas.openxmlformats.org/officeDocument/2006/math">
                    <m:f>
                      <m:fPr>
                        <m:ctrlPr>
                          <a:rPr lang="el-GR" sz="3600" i="1" dirty="0" smtClean="0">
                            <a:latin typeface="Cambria Math" panose="02040503050406030204" pitchFamily="18" charset="0"/>
                          </a:rPr>
                        </m:ctrlPr>
                      </m:fPr>
                      <m:num>
                        <m:r>
                          <a:rPr lang="en-GB" sz="3600" b="0" i="1" dirty="0" smtClean="0">
                            <a:latin typeface="Cambria Math" panose="02040503050406030204" pitchFamily="18" charset="0"/>
                          </a:rPr>
                          <m:t>𝑣</m:t>
                        </m:r>
                      </m:num>
                      <m:den>
                        <m:r>
                          <m:rPr>
                            <m:sty m:val="p"/>
                          </m:rPr>
                          <a:rPr lang="en-GB" sz="3600" b="0" i="0" dirty="0" smtClean="0">
                            <a:latin typeface="Cambria Math" panose="02040503050406030204" pitchFamily="18" charset="0"/>
                          </a:rPr>
                          <m:t>r</m:t>
                        </m:r>
                      </m:den>
                    </m:f>
                    <m:r>
                      <a:rPr lang="en-GB" sz="3600" i="1" dirty="0" smtClean="0">
                        <a:latin typeface="Cambria Math" panose="02040503050406030204" pitchFamily="18" charset="0"/>
                      </a:rPr>
                      <m:t>  </m:t>
                    </m:r>
                  </m:oMath>
                </a14:m>
                <a:endParaRPr lang="en-GB" sz="3600" dirty="0"/>
              </a:p>
            </p:txBody>
          </p:sp>
        </mc:Choice>
        <mc:Fallback xmlns="">
          <p:sp>
            <p:nvSpPr>
              <p:cNvPr id="24" name="TextBox 23"/>
              <p:cNvSpPr txBox="1">
                <a:spLocks noRot="1" noChangeAspect="1" noMove="1" noResize="1" noEditPoints="1" noAdjustHandles="1" noChangeArrowheads="1" noChangeShapeType="1" noTextEdit="1"/>
              </p:cNvSpPr>
              <p:nvPr/>
            </p:nvSpPr>
            <p:spPr>
              <a:xfrm>
                <a:off x="5308339" y="5768474"/>
                <a:ext cx="4795314" cy="830677"/>
              </a:xfrm>
              <a:prstGeom prst="rect">
                <a:avLst/>
              </a:prstGeom>
              <a:blipFill>
                <a:blip r:embed="rId6"/>
                <a:stretch>
                  <a:fillRect l="-3944" t="-2190" b="-13139"/>
                </a:stretch>
              </a:blipFill>
            </p:spPr>
            <p:txBody>
              <a:bodyPr/>
              <a:lstStyle/>
              <a:p>
                <a:r>
                  <a:rPr lang="en-GB">
                    <a:noFill/>
                  </a:rPr>
                  <a:t> </a:t>
                </a:r>
              </a:p>
            </p:txBody>
          </p:sp>
        </mc:Fallback>
      </mc:AlternateContent>
    </p:spTree>
    <p:extLst>
      <p:ext uri="{BB962C8B-B14F-4D97-AF65-F5344CB8AC3E}">
        <p14:creationId xmlns:p14="http://schemas.microsoft.com/office/powerpoint/2010/main" val="14845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P spid="10" grpId="0"/>
      <p:bldP spid="11" grpId="0"/>
      <p:bldP spid="12" grpId="0"/>
      <p:bldP spid="13" grpId="0"/>
      <p:bldP spid="14" grpId="0"/>
      <p:bldP spid="15" grpId="0"/>
      <p:bldP spid="16" grpId="0"/>
      <p:bldP spid="18"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575" y="338980"/>
            <a:ext cx="5828456" cy="461665"/>
          </a:xfrm>
          <a:prstGeom prst="rect">
            <a:avLst/>
          </a:prstGeom>
        </p:spPr>
        <p:txBody>
          <a:bodyPr wrap="square">
            <a:spAutoFit/>
          </a:bodyPr>
          <a:lstStyle/>
          <a:p>
            <a:pPr algn="ctr"/>
            <a:r>
              <a:rPr lang="en-GB" sz="2400" u="sng" dirty="0">
                <a:solidFill>
                  <a:srgbClr val="000000"/>
                </a:solidFill>
                <a:latin typeface="Comic Sans MS" panose="030F0702030302020204" pitchFamily="66" charset="0"/>
              </a:rPr>
              <a:t>Acceleration in terms of linear velocity</a:t>
            </a:r>
          </a:p>
        </p:txBody>
      </p:sp>
      <p:sp>
        <p:nvSpPr>
          <p:cNvPr id="4" name="Rectangle 3"/>
          <p:cNvSpPr/>
          <p:nvPr/>
        </p:nvSpPr>
        <p:spPr>
          <a:xfrm>
            <a:off x="649566" y="984259"/>
            <a:ext cx="5410200" cy="646331"/>
          </a:xfrm>
          <a:prstGeom prst="rect">
            <a:avLst/>
          </a:prstGeom>
        </p:spPr>
        <p:txBody>
          <a:bodyPr wrap="square">
            <a:spAutoFit/>
          </a:bodyPr>
          <a:lstStyle/>
          <a:p>
            <a:r>
              <a:rPr lang="en-GB" dirty="0">
                <a:solidFill>
                  <a:srgbClr val="000000"/>
                </a:solidFill>
                <a:latin typeface="Comic Sans MS" panose="030F0702030302020204" pitchFamily="66" charset="0"/>
              </a:rPr>
              <a:t>In vector form</a:t>
            </a:r>
          </a:p>
          <a:p>
            <a:r>
              <a:rPr lang="en-GB" dirty="0">
                <a:solidFill>
                  <a:srgbClr val="000000"/>
                </a:solidFill>
                <a:latin typeface="Comic Sans MS" panose="030F0702030302020204" pitchFamily="66" charset="0"/>
              </a:rPr>
              <a:t>r  =  xi  +  </a:t>
            </a:r>
            <a:r>
              <a:rPr lang="en-GB" dirty="0" err="1">
                <a:solidFill>
                  <a:srgbClr val="000000"/>
                </a:solidFill>
                <a:latin typeface="Comic Sans MS" panose="030F0702030302020204" pitchFamily="66" charset="0"/>
              </a:rPr>
              <a:t>yj</a:t>
            </a:r>
            <a:r>
              <a:rPr lang="en-GB" dirty="0">
                <a:solidFill>
                  <a:srgbClr val="000000"/>
                </a:solidFill>
                <a:latin typeface="Comic Sans MS" panose="030F0702030302020204" pitchFamily="66" charset="0"/>
              </a:rPr>
              <a:t>  (away from centre)</a:t>
            </a:r>
          </a:p>
        </p:txBody>
      </p:sp>
      <p:sp>
        <p:nvSpPr>
          <p:cNvPr id="6" name="Rectangle 5"/>
          <p:cNvSpPr/>
          <p:nvPr/>
        </p:nvSpPr>
        <p:spPr>
          <a:xfrm>
            <a:off x="649566" y="1802843"/>
            <a:ext cx="1386918" cy="369332"/>
          </a:xfrm>
          <a:prstGeom prst="rect">
            <a:avLst/>
          </a:prstGeom>
        </p:spPr>
        <p:txBody>
          <a:bodyPr wrap="none">
            <a:spAutoFit/>
          </a:bodyPr>
          <a:lstStyle/>
          <a:p>
            <a:r>
              <a:rPr lang="en-GB" dirty="0">
                <a:solidFill>
                  <a:srgbClr val="000000"/>
                </a:solidFill>
                <a:latin typeface="Comic Sans MS" panose="030F0702030302020204" pitchFamily="66" charset="0"/>
              </a:rPr>
              <a:t>x = r cos </a:t>
            </a:r>
            <a:r>
              <a:rPr lang="el-GR" dirty="0">
                <a:solidFill>
                  <a:srgbClr val="000000"/>
                </a:solidFill>
                <a:latin typeface="Comic Sans MS" panose="030F0702030302020204" pitchFamily="66" charset="0"/>
              </a:rPr>
              <a:t>θ </a:t>
            </a:r>
            <a:endParaRPr lang="en-GB" dirty="0"/>
          </a:p>
        </p:txBody>
      </p:sp>
      <p:sp>
        <p:nvSpPr>
          <p:cNvPr id="7" name="Rectangle 6"/>
          <p:cNvSpPr/>
          <p:nvPr/>
        </p:nvSpPr>
        <p:spPr>
          <a:xfrm>
            <a:off x="3173691" y="1799768"/>
            <a:ext cx="1314784" cy="369332"/>
          </a:xfrm>
          <a:prstGeom prst="rect">
            <a:avLst/>
          </a:prstGeom>
        </p:spPr>
        <p:txBody>
          <a:bodyPr wrap="none">
            <a:spAutoFit/>
          </a:bodyPr>
          <a:lstStyle/>
          <a:p>
            <a:r>
              <a:rPr lang="en-GB" dirty="0">
                <a:solidFill>
                  <a:srgbClr val="000000"/>
                </a:solidFill>
                <a:latin typeface="Comic Sans MS" panose="030F0702030302020204" pitchFamily="66" charset="0"/>
              </a:rPr>
              <a:t>y = r sin </a:t>
            </a:r>
            <a:r>
              <a:rPr lang="el-GR" dirty="0">
                <a:solidFill>
                  <a:srgbClr val="000000"/>
                </a:solidFill>
                <a:latin typeface="Comic Sans MS" panose="030F0702030302020204" pitchFamily="66" charset="0"/>
              </a:rPr>
              <a:t>θ </a:t>
            </a:r>
            <a:endParaRPr lang="en-GB" dirty="0"/>
          </a:p>
        </p:txBody>
      </p:sp>
      <p:sp>
        <p:nvSpPr>
          <p:cNvPr id="8" name="Rectangle 7"/>
          <p:cNvSpPr/>
          <p:nvPr/>
        </p:nvSpPr>
        <p:spPr>
          <a:xfrm>
            <a:off x="575828" y="2324783"/>
            <a:ext cx="1460656" cy="369332"/>
          </a:xfrm>
          <a:prstGeom prst="rect">
            <a:avLst/>
          </a:prstGeom>
        </p:spPr>
        <p:txBody>
          <a:bodyPr wrap="none">
            <a:spAutoFit/>
          </a:bodyPr>
          <a:lstStyle/>
          <a:p>
            <a:r>
              <a:rPr lang="en-GB" dirty="0">
                <a:solidFill>
                  <a:srgbClr val="000000"/>
                </a:solidFill>
                <a:latin typeface="Comic Sans MS" panose="030F0702030302020204" pitchFamily="66" charset="0"/>
              </a:rPr>
              <a:t>x = r cos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p:sp>
        <p:nvSpPr>
          <p:cNvPr id="9" name="Rectangle 8"/>
          <p:cNvSpPr/>
          <p:nvPr/>
        </p:nvSpPr>
        <p:spPr>
          <a:xfrm>
            <a:off x="3100755" y="2318633"/>
            <a:ext cx="1388522" cy="369332"/>
          </a:xfrm>
          <a:prstGeom prst="rect">
            <a:avLst/>
          </a:prstGeom>
        </p:spPr>
        <p:txBody>
          <a:bodyPr wrap="none">
            <a:spAutoFit/>
          </a:bodyPr>
          <a:lstStyle/>
          <a:p>
            <a:r>
              <a:rPr lang="en-GB" dirty="0">
                <a:solidFill>
                  <a:srgbClr val="000000"/>
                </a:solidFill>
                <a:latin typeface="Comic Sans MS" panose="030F0702030302020204" pitchFamily="66" charset="0"/>
              </a:rPr>
              <a:t>y = r sin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p:sp>
        <p:nvSpPr>
          <p:cNvPr id="10" name="Rectangle 9"/>
          <p:cNvSpPr/>
          <p:nvPr/>
        </p:nvSpPr>
        <p:spPr>
          <a:xfrm>
            <a:off x="556592" y="3299271"/>
            <a:ext cx="1811714" cy="369332"/>
          </a:xfrm>
          <a:prstGeom prst="rect">
            <a:avLst/>
          </a:prstGeom>
        </p:spPr>
        <p:txBody>
          <a:bodyPr wrap="none">
            <a:spAutoFit/>
          </a:bodyPr>
          <a:lstStyle/>
          <a:p>
            <a:r>
              <a:rPr lang="en-GB" dirty="0" err="1">
                <a:solidFill>
                  <a:srgbClr val="000000"/>
                </a:solidFill>
                <a:latin typeface="Comic Sans MS" panose="030F0702030302020204" pitchFamily="66" charset="0"/>
              </a:rPr>
              <a:t>v</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-r</a:t>
            </a:r>
            <a:r>
              <a:rPr lang="el-GR" dirty="0">
                <a:solidFill>
                  <a:srgbClr val="000000"/>
                </a:solidFill>
                <a:latin typeface="Comic Sans MS" panose="030F0702030302020204" pitchFamily="66" charset="0"/>
              </a:rPr>
              <a:t> ω</a:t>
            </a:r>
            <a:r>
              <a:rPr lang="en-GB" dirty="0">
                <a:solidFill>
                  <a:srgbClr val="000000"/>
                </a:solidFill>
                <a:latin typeface="Comic Sans MS" panose="030F0702030302020204" pitchFamily="66" charset="0"/>
              </a:rPr>
              <a:t> sin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mc:AlternateContent xmlns:mc="http://schemas.openxmlformats.org/markup-compatibility/2006" xmlns:a14="http://schemas.microsoft.com/office/drawing/2010/main">
        <mc:Choice Requires="a14">
          <p:sp>
            <p:nvSpPr>
              <p:cNvPr id="11" name="Rectangle 10"/>
              <p:cNvSpPr/>
              <p:nvPr/>
            </p:nvSpPr>
            <p:spPr>
              <a:xfrm>
                <a:off x="556592" y="2744511"/>
                <a:ext cx="841897" cy="498663"/>
              </a:xfrm>
              <a:prstGeom prst="rect">
                <a:avLst/>
              </a:prstGeom>
            </p:spPr>
            <p:txBody>
              <a:bodyPr wrap="none">
                <a:spAutoFit/>
              </a:bodyPr>
              <a:lstStyle/>
              <a:p>
                <a:r>
                  <a:rPr lang="en-GB" dirty="0">
                    <a:solidFill>
                      <a:srgbClr val="000000"/>
                    </a:solidFill>
                    <a:latin typeface="Comic Sans MS" panose="030F0702030302020204" pitchFamily="66" charset="0"/>
                  </a:rPr>
                  <a:t>v</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a:t>
                </a:r>
                <a14:m>
                  <m:oMath xmlns:m="http://schemas.openxmlformats.org/officeDocument/2006/math">
                    <m:f>
                      <m:fPr>
                        <m:ctrlPr>
                          <a:rPr lang="en-GB" i="1" dirty="0" smtClean="0">
                            <a:solidFill>
                              <a:srgbClr val="000000"/>
                            </a:solidFill>
                            <a:latin typeface="Cambria Math" panose="02040503050406030204" pitchFamily="18" charset="0"/>
                          </a:rPr>
                        </m:ctrlPr>
                      </m:fPr>
                      <m:num>
                        <m:r>
                          <m:rPr>
                            <m:sty m:val="p"/>
                          </m:rPr>
                          <a:rPr lang="en-GB" b="0" i="0" dirty="0" smtClean="0">
                            <a:solidFill>
                              <a:srgbClr val="000000"/>
                            </a:solidFill>
                            <a:latin typeface="Cambria Math" panose="02040503050406030204" pitchFamily="18" charset="0"/>
                          </a:rPr>
                          <m:t>dx</m:t>
                        </m:r>
                      </m:num>
                      <m:den>
                        <m:r>
                          <m:rPr>
                            <m:sty m:val="p"/>
                          </m:rPr>
                          <a:rPr lang="en-GB" b="0" i="0" dirty="0" smtClean="0">
                            <a:solidFill>
                              <a:srgbClr val="000000"/>
                            </a:solidFill>
                            <a:latin typeface="Cambria Math" panose="02040503050406030204" pitchFamily="18" charset="0"/>
                          </a:rPr>
                          <m:t>dt</m:t>
                        </m:r>
                      </m:den>
                    </m:f>
                  </m:oMath>
                </a14:m>
                <a:endParaRPr lang="en-GB" dirty="0">
                  <a:solidFill>
                    <a:srgbClr val="000000"/>
                  </a:solidFill>
                  <a:latin typeface="Comic Sans MS" panose="030F0702030302020204" pitchFamily="66" charset="0"/>
                </a:endParaRPr>
              </a:p>
            </p:txBody>
          </p:sp>
        </mc:Choice>
        <mc:Fallback xmlns="">
          <p:sp>
            <p:nvSpPr>
              <p:cNvPr id="11" name="Rectangle 10"/>
              <p:cNvSpPr>
                <a:spLocks noRot="1" noChangeAspect="1" noMove="1" noResize="1" noEditPoints="1" noAdjustHandles="1" noChangeArrowheads="1" noChangeShapeType="1" noTextEdit="1"/>
              </p:cNvSpPr>
              <p:nvPr/>
            </p:nvSpPr>
            <p:spPr>
              <a:xfrm>
                <a:off x="556592" y="2744511"/>
                <a:ext cx="841897" cy="498663"/>
              </a:xfrm>
              <a:prstGeom prst="rect">
                <a:avLst/>
              </a:prstGeom>
              <a:blipFill>
                <a:blip r:embed="rId2"/>
                <a:stretch>
                  <a:fillRect l="-5797" b="-7317"/>
                </a:stretch>
              </a:blipFill>
            </p:spPr>
            <p:txBody>
              <a:bodyPr/>
              <a:lstStyle/>
              <a:p>
                <a:r>
                  <a:rPr lang="en-GB">
                    <a:noFill/>
                  </a:rPr>
                  <a:t> </a:t>
                </a:r>
              </a:p>
            </p:txBody>
          </p:sp>
        </mc:Fallback>
      </mc:AlternateContent>
      <p:sp>
        <p:nvSpPr>
          <p:cNvPr id="12" name="Rectangle 11"/>
          <p:cNvSpPr/>
          <p:nvPr/>
        </p:nvSpPr>
        <p:spPr>
          <a:xfrm>
            <a:off x="1398489" y="2846723"/>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p:sp>
        <p:nvSpPr>
          <p:cNvPr id="13" name="Rectangle 12"/>
          <p:cNvSpPr/>
          <p:nvPr/>
        </p:nvSpPr>
        <p:spPr>
          <a:xfrm>
            <a:off x="2036484" y="2318633"/>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p:sp>
        <p:nvSpPr>
          <p:cNvPr id="14" name="Rectangle 13"/>
          <p:cNvSpPr/>
          <p:nvPr/>
        </p:nvSpPr>
        <p:spPr>
          <a:xfrm>
            <a:off x="2291096" y="3287953"/>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mc:AlternateContent xmlns:mc="http://schemas.openxmlformats.org/markup-compatibility/2006" xmlns:a14="http://schemas.microsoft.com/office/drawing/2010/main">
        <mc:Choice Requires="a14">
          <p:sp>
            <p:nvSpPr>
              <p:cNvPr id="15" name="Rectangle 14"/>
              <p:cNvSpPr/>
              <p:nvPr/>
            </p:nvSpPr>
            <p:spPr>
              <a:xfrm>
                <a:off x="3066859" y="2635924"/>
                <a:ext cx="830677" cy="498663"/>
              </a:xfrm>
              <a:prstGeom prst="rect">
                <a:avLst/>
              </a:prstGeom>
            </p:spPr>
            <p:txBody>
              <a:bodyPr wrap="none">
                <a:spAutoFit/>
              </a:bodyPr>
              <a:lstStyle/>
              <a:p>
                <a:r>
                  <a:rPr lang="en-GB" dirty="0">
                    <a:solidFill>
                      <a:srgbClr val="000000"/>
                    </a:solidFill>
                    <a:latin typeface="Comic Sans MS" panose="030F0702030302020204" pitchFamily="66" charset="0"/>
                  </a:rPr>
                  <a:t>v</a:t>
                </a:r>
                <a:r>
                  <a:rPr lang="en-GB" baseline="-25000" dirty="0" err="1">
                    <a:solidFill>
                      <a:srgbClr val="000000"/>
                    </a:solidFill>
                    <a:latin typeface="Comic Sans MS" panose="030F0702030302020204" pitchFamily="66" charset="0"/>
                  </a:rPr>
                  <a:t>y</a:t>
                </a:r>
                <a:r>
                  <a:rPr lang="en-GB" dirty="0">
                    <a:solidFill>
                      <a:srgbClr val="000000"/>
                    </a:solidFill>
                    <a:latin typeface="Comic Sans MS" panose="030F0702030302020204" pitchFamily="66" charset="0"/>
                  </a:rPr>
                  <a:t> = </a:t>
                </a:r>
                <a14:m>
                  <m:oMath xmlns:m="http://schemas.openxmlformats.org/officeDocument/2006/math">
                    <m:f>
                      <m:fPr>
                        <m:ctrlPr>
                          <a:rPr lang="en-GB" i="1" dirty="0" smtClean="0">
                            <a:solidFill>
                              <a:srgbClr val="000000"/>
                            </a:solidFill>
                            <a:latin typeface="Cambria Math" panose="02040503050406030204" pitchFamily="18" charset="0"/>
                          </a:rPr>
                        </m:ctrlPr>
                      </m:fPr>
                      <m:num>
                        <m:r>
                          <m:rPr>
                            <m:sty m:val="p"/>
                          </m:rPr>
                          <a:rPr lang="en-GB" b="0" i="0" dirty="0" smtClean="0">
                            <a:solidFill>
                              <a:srgbClr val="000000"/>
                            </a:solidFill>
                            <a:latin typeface="Cambria Math" panose="02040503050406030204" pitchFamily="18" charset="0"/>
                          </a:rPr>
                          <m:t>dy</m:t>
                        </m:r>
                      </m:num>
                      <m:den>
                        <m:r>
                          <m:rPr>
                            <m:sty m:val="p"/>
                          </m:rPr>
                          <a:rPr lang="en-GB" b="0" i="0" dirty="0" smtClean="0">
                            <a:solidFill>
                              <a:srgbClr val="000000"/>
                            </a:solidFill>
                            <a:latin typeface="Cambria Math" panose="02040503050406030204" pitchFamily="18" charset="0"/>
                          </a:rPr>
                          <m:t>dt</m:t>
                        </m:r>
                      </m:den>
                    </m:f>
                  </m:oMath>
                </a14:m>
                <a:endParaRPr lang="en-GB" dirty="0">
                  <a:solidFill>
                    <a:srgbClr val="000000"/>
                  </a:solidFill>
                  <a:latin typeface="Comic Sans MS" panose="030F0702030302020204" pitchFamily="66"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3066859" y="2635924"/>
                <a:ext cx="830677" cy="498663"/>
              </a:xfrm>
              <a:prstGeom prst="rect">
                <a:avLst/>
              </a:prstGeom>
              <a:blipFill>
                <a:blip r:embed="rId3"/>
                <a:stretch>
                  <a:fillRect l="-5882" b="-7317"/>
                </a:stretch>
              </a:blipFill>
            </p:spPr>
            <p:txBody>
              <a:bodyPr/>
              <a:lstStyle/>
              <a:p>
                <a:r>
                  <a:rPr lang="en-GB">
                    <a:noFill/>
                  </a:rPr>
                  <a:t> </a:t>
                </a:r>
              </a:p>
            </p:txBody>
          </p:sp>
        </mc:Fallback>
      </mc:AlternateContent>
      <p:sp>
        <p:nvSpPr>
          <p:cNvPr id="16" name="Rectangle 15"/>
          <p:cNvSpPr/>
          <p:nvPr/>
        </p:nvSpPr>
        <p:spPr>
          <a:xfrm>
            <a:off x="3908756" y="2738136"/>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p:sp>
        <p:nvSpPr>
          <p:cNvPr id="17" name="Rectangle 16"/>
          <p:cNvSpPr/>
          <p:nvPr/>
        </p:nvSpPr>
        <p:spPr>
          <a:xfrm>
            <a:off x="4523173" y="2343719"/>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p:sp>
        <p:nvSpPr>
          <p:cNvPr id="18" name="Rectangle 17"/>
          <p:cNvSpPr/>
          <p:nvPr/>
        </p:nvSpPr>
        <p:spPr>
          <a:xfrm>
            <a:off x="3074518" y="3231916"/>
            <a:ext cx="1760418" cy="369332"/>
          </a:xfrm>
          <a:prstGeom prst="rect">
            <a:avLst/>
          </a:prstGeom>
        </p:spPr>
        <p:txBody>
          <a:bodyPr wrap="none">
            <a:spAutoFit/>
          </a:bodyPr>
          <a:lstStyle/>
          <a:p>
            <a:r>
              <a:rPr lang="en-GB" dirty="0" err="1">
                <a:solidFill>
                  <a:srgbClr val="000000"/>
                </a:solidFill>
                <a:latin typeface="Comic Sans MS" panose="030F0702030302020204" pitchFamily="66" charset="0"/>
              </a:rPr>
              <a:t>v</a:t>
            </a:r>
            <a:r>
              <a:rPr lang="en-GB" baseline="-25000" dirty="0" err="1">
                <a:solidFill>
                  <a:srgbClr val="000000"/>
                </a:solidFill>
                <a:latin typeface="Comic Sans MS" panose="030F0702030302020204" pitchFamily="66" charset="0"/>
              </a:rPr>
              <a:t>y</a:t>
            </a:r>
            <a:r>
              <a:rPr lang="en-GB" dirty="0">
                <a:solidFill>
                  <a:srgbClr val="000000"/>
                </a:solidFill>
                <a:latin typeface="Comic Sans MS" panose="030F0702030302020204" pitchFamily="66" charset="0"/>
              </a:rPr>
              <a:t> = r</a:t>
            </a:r>
            <a:r>
              <a:rPr lang="el-GR" dirty="0">
                <a:solidFill>
                  <a:srgbClr val="000000"/>
                </a:solidFill>
                <a:latin typeface="Comic Sans MS" panose="030F0702030302020204" pitchFamily="66" charset="0"/>
              </a:rPr>
              <a:t> ω</a:t>
            </a:r>
            <a:r>
              <a:rPr lang="en-GB" dirty="0">
                <a:solidFill>
                  <a:srgbClr val="000000"/>
                </a:solidFill>
                <a:latin typeface="Comic Sans MS" panose="030F0702030302020204" pitchFamily="66" charset="0"/>
              </a:rPr>
              <a:t> cos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p:sp>
        <p:nvSpPr>
          <p:cNvPr id="19" name="Rectangle 18"/>
          <p:cNvSpPr/>
          <p:nvPr/>
        </p:nvSpPr>
        <p:spPr>
          <a:xfrm>
            <a:off x="4809022" y="3220598"/>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mc:AlternateContent xmlns:mc="http://schemas.openxmlformats.org/markup-compatibility/2006" xmlns:a14="http://schemas.microsoft.com/office/drawing/2010/main">
        <mc:Choice Requires="a14">
          <p:sp>
            <p:nvSpPr>
              <p:cNvPr id="22" name="Rectangle 21"/>
              <p:cNvSpPr/>
              <p:nvPr/>
            </p:nvSpPr>
            <p:spPr>
              <a:xfrm>
                <a:off x="594904" y="3873287"/>
                <a:ext cx="946093" cy="498663"/>
              </a:xfrm>
              <a:prstGeom prst="rect">
                <a:avLst/>
              </a:prstGeom>
            </p:spPr>
            <p:txBody>
              <a:bodyPr wrap="none">
                <a:spAutoFit/>
              </a:bodyPr>
              <a:lstStyle/>
              <a:p>
                <a:r>
                  <a:rPr lang="en-GB" dirty="0">
                    <a:solidFill>
                      <a:srgbClr val="000000"/>
                    </a:solidFill>
                    <a:latin typeface="Comic Sans MS" panose="030F0702030302020204" pitchFamily="66" charset="0"/>
                  </a:rPr>
                  <a:t>a</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a:t>
                </a:r>
                <a14:m>
                  <m:oMath xmlns:m="http://schemas.openxmlformats.org/officeDocument/2006/math">
                    <m:f>
                      <m:fPr>
                        <m:ctrlPr>
                          <a:rPr lang="en-GB" i="1" dirty="0" smtClean="0">
                            <a:solidFill>
                              <a:srgbClr val="000000"/>
                            </a:solidFill>
                            <a:latin typeface="Cambria Math" panose="02040503050406030204" pitchFamily="18" charset="0"/>
                          </a:rPr>
                        </m:ctrlPr>
                      </m:fPr>
                      <m:num>
                        <m:r>
                          <m:rPr>
                            <m:sty m:val="p"/>
                          </m:rPr>
                          <a:rPr lang="en-GB" b="0" i="0" dirty="0" smtClean="0">
                            <a:solidFill>
                              <a:srgbClr val="000000"/>
                            </a:solidFill>
                            <a:latin typeface="Cambria Math" panose="02040503050406030204" pitchFamily="18" charset="0"/>
                          </a:rPr>
                          <m:t>d</m:t>
                        </m:r>
                        <m:r>
                          <a:rPr lang="en-GB" b="0" i="0" baseline="30000" dirty="0" smtClean="0">
                            <a:solidFill>
                              <a:srgbClr val="000000"/>
                            </a:solidFill>
                            <a:latin typeface="Cambria Math" panose="02040503050406030204" pitchFamily="18" charset="0"/>
                          </a:rPr>
                          <m:t>2</m:t>
                        </m:r>
                        <m:r>
                          <m:rPr>
                            <m:sty m:val="p"/>
                          </m:rPr>
                          <a:rPr lang="en-GB" b="0" i="0" dirty="0" smtClean="0">
                            <a:solidFill>
                              <a:srgbClr val="000000"/>
                            </a:solidFill>
                            <a:latin typeface="Cambria Math" panose="02040503050406030204" pitchFamily="18" charset="0"/>
                          </a:rPr>
                          <m:t>x</m:t>
                        </m:r>
                      </m:num>
                      <m:den>
                        <m:r>
                          <m:rPr>
                            <m:sty m:val="p"/>
                          </m:rPr>
                          <a:rPr lang="en-GB" b="0" i="0" dirty="0" smtClean="0">
                            <a:solidFill>
                              <a:srgbClr val="000000"/>
                            </a:solidFill>
                            <a:latin typeface="Cambria Math" panose="02040503050406030204" pitchFamily="18" charset="0"/>
                          </a:rPr>
                          <m:t>dt</m:t>
                        </m:r>
                        <m:r>
                          <a:rPr lang="en-GB" b="0" i="0" baseline="30000" dirty="0" smtClean="0">
                            <a:solidFill>
                              <a:srgbClr val="000000"/>
                            </a:solidFill>
                            <a:latin typeface="Cambria Math" panose="02040503050406030204" pitchFamily="18" charset="0"/>
                          </a:rPr>
                          <m:t>2</m:t>
                        </m:r>
                      </m:den>
                    </m:f>
                  </m:oMath>
                </a14:m>
                <a:endParaRPr lang="en-GB" dirty="0">
                  <a:solidFill>
                    <a:srgbClr val="000000"/>
                  </a:solidFill>
                  <a:latin typeface="Comic Sans MS" panose="030F0702030302020204" pitchFamily="66" charset="0"/>
                </a:endParaRPr>
              </a:p>
            </p:txBody>
          </p:sp>
        </mc:Choice>
        <mc:Fallback xmlns="">
          <p:sp>
            <p:nvSpPr>
              <p:cNvPr id="22" name="Rectangle 21"/>
              <p:cNvSpPr>
                <a:spLocks noRot="1" noChangeAspect="1" noMove="1" noResize="1" noEditPoints="1" noAdjustHandles="1" noChangeArrowheads="1" noChangeShapeType="1" noTextEdit="1"/>
              </p:cNvSpPr>
              <p:nvPr/>
            </p:nvSpPr>
            <p:spPr>
              <a:xfrm>
                <a:off x="594904" y="3873287"/>
                <a:ext cx="946093" cy="498663"/>
              </a:xfrm>
              <a:prstGeom prst="rect">
                <a:avLst/>
              </a:prstGeom>
              <a:blipFill>
                <a:blip r:embed="rId4"/>
                <a:stretch>
                  <a:fillRect l="-5806" b="-7317"/>
                </a:stretch>
              </a:blipFill>
            </p:spPr>
            <p:txBody>
              <a:bodyPr/>
              <a:lstStyle/>
              <a:p>
                <a:r>
                  <a:rPr lang="en-GB">
                    <a:noFill/>
                  </a:rPr>
                  <a:t> </a:t>
                </a:r>
              </a:p>
            </p:txBody>
          </p:sp>
        </mc:Fallback>
      </mc:AlternateContent>
      <p:sp>
        <p:nvSpPr>
          <p:cNvPr id="23" name="Rectangle 22"/>
          <p:cNvSpPr/>
          <p:nvPr/>
        </p:nvSpPr>
        <p:spPr>
          <a:xfrm>
            <a:off x="1524589" y="3975499"/>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p:sp>
        <p:nvSpPr>
          <p:cNvPr id="24" name="Rectangle 23"/>
          <p:cNvSpPr/>
          <p:nvPr/>
        </p:nvSpPr>
        <p:spPr>
          <a:xfrm>
            <a:off x="540184" y="4498548"/>
            <a:ext cx="1968809" cy="369332"/>
          </a:xfrm>
          <a:prstGeom prst="rect">
            <a:avLst/>
          </a:prstGeom>
        </p:spPr>
        <p:txBody>
          <a:bodyPr wrap="none">
            <a:spAutoFit/>
          </a:bodyPr>
          <a:lstStyle/>
          <a:p>
            <a:r>
              <a:rPr lang="en-GB" dirty="0" err="1">
                <a:solidFill>
                  <a:srgbClr val="000000"/>
                </a:solidFill>
                <a:latin typeface="Comic Sans MS" panose="030F0702030302020204" pitchFamily="66" charset="0"/>
              </a:rPr>
              <a:t>a</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-r</a:t>
            </a:r>
            <a:r>
              <a:rPr lang="el-GR" dirty="0">
                <a:solidFill>
                  <a:srgbClr val="000000"/>
                </a:solidFill>
                <a:latin typeface="Comic Sans MS" panose="030F0702030302020204" pitchFamily="66" charset="0"/>
              </a:rPr>
              <a:t> 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 cos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p:sp>
        <p:nvSpPr>
          <p:cNvPr id="25" name="Rectangle 24"/>
          <p:cNvSpPr/>
          <p:nvPr/>
        </p:nvSpPr>
        <p:spPr>
          <a:xfrm>
            <a:off x="2369644" y="4495243"/>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mc:AlternateContent xmlns:mc="http://schemas.openxmlformats.org/markup-compatibility/2006" xmlns:a14="http://schemas.microsoft.com/office/drawing/2010/main">
        <mc:Choice Requires="a14">
          <p:sp>
            <p:nvSpPr>
              <p:cNvPr id="26" name="Rectangle 25"/>
              <p:cNvSpPr/>
              <p:nvPr/>
            </p:nvSpPr>
            <p:spPr>
              <a:xfrm>
                <a:off x="3151511" y="3807630"/>
                <a:ext cx="939681" cy="498663"/>
              </a:xfrm>
              <a:prstGeom prst="rect">
                <a:avLst/>
              </a:prstGeom>
            </p:spPr>
            <p:txBody>
              <a:bodyPr wrap="none">
                <a:spAutoFit/>
              </a:bodyPr>
              <a:lstStyle/>
              <a:p>
                <a:r>
                  <a:rPr lang="en-GB" dirty="0">
                    <a:solidFill>
                      <a:srgbClr val="000000"/>
                    </a:solidFill>
                    <a:latin typeface="Comic Sans MS" panose="030F0702030302020204" pitchFamily="66" charset="0"/>
                  </a:rPr>
                  <a:t>a</a:t>
                </a:r>
                <a:r>
                  <a:rPr lang="en-GB" baseline="-25000" dirty="0">
                    <a:solidFill>
                      <a:srgbClr val="000000"/>
                    </a:solidFill>
                    <a:latin typeface="Comic Sans MS" panose="030F0702030302020204" pitchFamily="66" charset="0"/>
                  </a:rPr>
                  <a:t>y</a:t>
                </a:r>
                <a:r>
                  <a:rPr lang="en-GB" dirty="0">
                    <a:solidFill>
                      <a:srgbClr val="000000"/>
                    </a:solidFill>
                    <a:latin typeface="Comic Sans MS" panose="030F0702030302020204" pitchFamily="66" charset="0"/>
                  </a:rPr>
                  <a:t> = </a:t>
                </a:r>
                <a14:m>
                  <m:oMath xmlns:m="http://schemas.openxmlformats.org/officeDocument/2006/math">
                    <m:f>
                      <m:fPr>
                        <m:ctrlPr>
                          <a:rPr lang="en-GB" i="1" dirty="0" smtClean="0">
                            <a:solidFill>
                              <a:srgbClr val="000000"/>
                            </a:solidFill>
                            <a:latin typeface="Cambria Math" panose="02040503050406030204" pitchFamily="18" charset="0"/>
                          </a:rPr>
                        </m:ctrlPr>
                      </m:fPr>
                      <m:num>
                        <m:r>
                          <m:rPr>
                            <m:sty m:val="p"/>
                          </m:rPr>
                          <a:rPr lang="en-GB" b="0" i="0" dirty="0" smtClean="0">
                            <a:solidFill>
                              <a:srgbClr val="000000"/>
                            </a:solidFill>
                            <a:latin typeface="Cambria Math" panose="02040503050406030204" pitchFamily="18" charset="0"/>
                          </a:rPr>
                          <m:t>d</m:t>
                        </m:r>
                        <m:r>
                          <a:rPr lang="en-GB" b="0" i="0" baseline="30000" dirty="0" smtClean="0">
                            <a:solidFill>
                              <a:srgbClr val="000000"/>
                            </a:solidFill>
                            <a:latin typeface="Cambria Math" panose="02040503050406030204" pitchFamily="18" charset="0"/>
                          </a:rPr>
                          <m:t>2</m:t>
                        </m:r>
                        <m:r>
                          <m:rPr>
                            <m:sty m:val="p"/>
                          </m:rPr>
                          <a:rPr lang="en-GB" b="0" i="0" dirty="0" smtClean="0">
                            <a:solidFill>
                              <a:srgbClr val="000000"/>
                            </a:solidFill>
                            <a:latin typeface="Cambria Math" panose="02040503050406030204" pitchFamily="18" charset="0"/>
                          </a:rPr>
                          <m:t>y</m:t>
                        </m:r>
                      </m:num>
                      <m:den>
                        <m:r>
                          <m:rPr>
                            <m:sty m:val="p"/>
                          </m:rPr>
                          <a:rPr lang="en-GB" b="0" i="0" dirty="0" smtClean="0">
                            <a:solidFill>
                              <a:srgbClr val="000000"/>
                            </a:solidFill>
                            <a:latin typeface="Cambria Math" panose="02040503050406030204" pitchFamily="18" charset="0"/>
                          </a:rPr>
                          <m:t>dt</m:t>
                        </m:r>
                        <m:r>
                          <a:rPr lang="en-GB" b="0" i="0" baseline="30000" dirty="0" smtClean="0">
                            <a:solidFill>
                              <a:srgbClr val="000000"/>
                            </a:solidFill>
                            <a:latin typeface="Cambria Math" panose="02040503050406030204" pitchFamily="18" charset="0"/>
                          </a:rPr>
                          <m:t>2</m:t>
                        </m:r>
                      </m:den>
                    </m:f>
                  </m:oMath>
                </a14:m>
                <a:endParaRPr lang="en-GB" dirty="0">
                  <a:solidFill>
                    <a:srgbClr val="000000"/>
                  </a:solidFill>
                  <a:latin typeface="Comic Sans MS" panose="030F0702030302020204" pitchFamily="66" charset="0"/>
                </a:endParaRPr>
              </a:p>
            </p:txBody>
          </p:sp>
        </mc:Choice>
        <mc:Fallback xmlns="">
          <p:sp>
            <p:nvSpPr>
              <p:cNvPr id="26" name="Rectangle 25"/>
              <p:cNvSpPr>
                <a:spLocks noRot="1" noChangeAspect="1" noMove="1" noResize="1" noEditPoints="1" noAdjustHandles="1" noChangeArrowheads="1" noChangeShapeType="1" noTextEdit="1"/>
              </p:cNvSpPr>
              <p:nvPr/>
            </p:nvSpPr>
            <p:spPr>
              <a:xfrm>
                <a:off x="3151511" y="3807630"/>
                <a:ext cx="939681" cy="498663"/>
              </a:xfrm>
              <a:prstGeom prst="rect">
                <a:avLst/>
              </a:prstGeom>
              <a:blipFill>
                <a:blip r:embed="rId5"/>
                <a:stretch>
                  <a:fillRect l="-5844" b="-8642"/>
                </a:stretch>
              </a:blipFill>
            </p:spPr>
            <p:txBody>
              <a:bodyPr/>
              <a:lstStyle/>
              <a:p>
                <a:r>
                  <a:rPr lang="en-GB">
                    <a:noFill/>
                  </a:rPr>
                  <a:t> </a:t>
                </a:r>
              </a:p>
            </p:txBody>
          </p:sp>
        </mc:Fallback>
      </mc:AlternateContent>
      <p:sp>
        <p:nvSpPr>
          <p:cNvPr id="27" name="Rectangle 26"/>
          <p:cNvSpPr/>
          <p:nvPr/>
        </p:nvSpPr>
        <p:spPr>
          <a:xfrm>
            <a:off x="4086588" y="3907067"/>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p:sp>
        <p:nvSpPr>
          <p:cNvPr id="28" name="Rectangle 27"/>
          <p:cNvSpPr/>
          <p:nvPr/>
        </p:nvSpPr>
        <p:spPr>
          <a:xfrm>
            <a:off x="3164629" y="4456970"/>
            <a:ext cx="1901483" cy="369332"/>
          </a:xfrm>
          <a:prstGeom prst="rect">
            <a:avLst/>
          </a:prstGeom>
        </p:spPr>
        <p:txBody>
          <a:bodyPr wrap="none">
            <a:spAutoFit/>
          </a:bodyPr>
          <a:lstStyle/>
          <a:p>
            <a:r>
              <a:rPr lang="en-GB" dirty="0">
                <a:solidFill>
                  <a:srgbClr val="000000"/>
                </a:solidFill>
                <a:latin typeface="Comic Sans MS" panose="030F0702030302020204" pitchFamily="66" charset="0"/>
              </a:rPr>
              <a:t>a</a:t>
            </a:r>
            <a:r>
              <a:rPr lang="en-GB" baseline="-25000" dirty="0">
                <a:solidFill>
                  <a:srgbClr val="000000"/>
                </a:solidFill>
                <a:latin typeface="Comic Sans MS" panose="030F0702030302020204" pitchFamily="66" charset="0"/>
              </a:rPr>
              <a:t>y</a:t>
            </a:r>
            <a:r>
              <a:rPr lang="en-GB" dirty="0">
                <a:solidFill>
                  <a:srgbClr val="000000"/>
                </a:solidFill>
                <a:latin typeface="Comic Sans MS" panose="030F0702030302020204" pitchFamily="66" charset="0"/>
              </a:rPr>
              <a:t> = -r</a:t>
            </a:r>
            <a:r>
              <a:rPr lang="el-GR" dirty="0">
                <a:solidFill>
                  <a:srgbClr val="000000"/>
                </a:solidFill>
                <a:latin typeface="Comic Sans MS" panose="030F0702030302020204" pitchFamily="66" charset="0"/>
              </a:rPr>
              <a:t> 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 sin </a:t>
            </a:r>
            <a:r>
              <a:rPr lang="el-GR" dirty="0">
                <a:solidFill>
                  <a:srgbClr val="000000"/>
                </a:solidFill>
                <a:latin typeface="Comic Sans MS" panose="030F0702030302020204" pitchFamily="66" charset="0"/>
              </a:rPr>
              <a:t>ω</a:t>
            </a:r>
            <a:r>
              <a:rPr lang="en-GB" dirty="0">
                <a:solidFill>
                  <a:srgbClr val="000000"/>
                </a:solidFill>
                <a:latin typeface="Comic Sans MS" panose="030F0702030302020204" pitchFamily="66" charset="0"/>
              </a:rPr>
              <a:t>t</a:t>
            </a:r>
          </a:p>
        </p:txBody>
      </p:sp>
      <p:sp>
        <p:nvSpPr>
          <p:cNvPr id="29" name="Rectangle 28"/>
          <p:cNvSpPr/>
          <p:nvPr/>
        </p:nvSpPr>
        <p:spPr>
          <a:xfrm>
            <a:off x="4994089" y="4453665"/>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p:sp>
        <p:nvSpPr>
          <p:cNvPr id="30" name="Rectangle 29"/>
          <p:cNvSpPr/>
          <p:nvPr/>
        </p:nvSpPr>
        <p:spPr>
          <a:xfrm>
            <a:off x="556592" y="5052415"/>
            <a:ext cx="1151277" cy="369332"/>
          </a:xfrm>
          <a:prstGeom prst="rect">
            <a:avLst/>
          </a:prstGeom>
        </p:spPr>
        <p:txBody>
          <a:bodyPr wrap="none">
            <a:spAutoFit/>
          </a:bodyPr>
          <a:lstStyle/>
          <a:p>
            <a:r>
              <a:rPr lang="en-GB" dirty="0" err="1">
                <a:solidFill>
                  <a:srgbClr val="000000"/>
                </a:solidFill>
                <a:latin typeface="Comic Sans MS" panose="030F0702030302020204" pitchFamily="66" charset="0"/>
              </a:rPr>
              <a:t>a</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x</a:t>
            </a:r>
          </a:p>
        </p:txBody>
      </p:sp>
      <p:sp>
        <p:nvSpPr>
          <p:cNvPr id="31" name="Rectangle 30"/>
          <p:cNvSpPr/>
          <p:nvPr/>
        </p:nvSpPr>
        <p:spPr>
          <a:xfrm>
            <a:off x="1707869" y="5052415"/>
            <a:ext cx="248786" cy="369332"/>
          </a:xfrm>
          <a:prstGeom prst="rect">
            <a:avLst/>
          </a:prstGeom>
        </p:spPr>
        <p:txBody>
          <a:bodyPr wrap="none">
            <a:spAutoFit/>
          </a:bodyPr>
          <a:lstStyle/>
          <a:p>
            <a:r>
              <a:rPr lang="en-GB" u="sng" dirty="0" err="1">
                <a:solidFill>
                  <a:srgbClr val="000000"/>
                </a:solidFill>
                <a:latin typeface="Comic Sans MS" panose="030F0702030302020204" pitchFamily="66" charset="0"/>
              </a:rPr>
              <a:t>i</a:t>
            </a:r>
            <a:endParaRPr lang="en-GB" u="sng" dirty="0"/>
          </a:p>
        </p:txBody>
      </p:sp>
      <p:sp>
        <p:nvSpPr>
          <p:cNvPr id="32" name="Rectangle 31"/>
          <p:cNvSpPr/>
          <p:nvPr/>
        </p:nvSpPr>
        <p:spPr>
          <a:xfrm>
            <a:off x="3129919" y="4963373"/>
            <a:ext cx="1124026" cy="369332"/>
          </a:xfrm>
          <a:prstGeom prst="rect">
            <a:avLst/>
          </a:prstGeom>
        </p:spPr>
        <p:txBody>
          <a:bodyPr wrap="none">
            <a:spAutoFit/>
          </a:bodyPr>
          <a:lstStyle/>
          <a:p>
            <a:r>
              <a:rPr lang="en-GB" dirty="0">
                <a:solidFill>
                  <a:srgbClr val="000000"/>
                </a:solidFill>
                <a:latin typeface="Comic Sans MS" panose="030F0702030302020204" pitchFamily="66" charset="0"/>
              </a:rPr>
              <a:t>a</a:t>
            </a:r>
            <a:r>
              <a:rPr lang="en-GB" baseline="-25000" dirty="0">
                <a:solidFill>
                  <a:srgbClr val="000000"/>
                </a:solidFill>
                <a:latin typeface="Comic Sans MS" panose="030F0702030302020204" pitchFamily="66" charset="0"/>
              </a:rPr>
              <a:t>y</a:t>
            </a:r>
            <a:r>
              <a:rPr lang="en-GB" dirty="0">
                <a:solidFill>
                  <a:srgbClr val="000000"/>
                </a:solidFill>
                <a:latin typeface="Comic Sans MS" panose="030F0702030302020204" pitchFamily="66" charset="0"/>
              </a:rPr>
              <a:t> =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y</a:t>
            </a:r>
          </a:p>
        </p:txBody>
      </p:sp>
      <p:sp>
        <p:nvSpPr>
          <p:cNvPr id="33" name="Rectangle 32"/>
          <p:cNvSpPr/>
          <p:nvPr/>
        </p:nvSpPr>
        <p:spPr>
          <a:xfrm>
            <a:off x="4281196" y="4963373"/>
            <a:ext cx="277640" cy="369332"/>
          </a:xfrm>
          <a:prstGeom prst="rect">
            <a:avLst/>
          </a:prstGeom>
        </p:spPr>
        <p:txBody>
          <a:bodyPr wrap="none">
            <a:spAutoFit/>
          </a:bodyPr>
          <a:lstStyle/>
          <a:p>
            <a:r>
              <a:rPr lang="en-GB" u="sng" dirty="0">
                <a:solidFill>
                  <a:srgbClr val="000000"/>
                </a:solidFill>
                <a:latin typeface="Comic Sans MS" panose="030F0702030302020204" pitchFamily="66" charset="0"/>
              </a:rPr>
              <a:t>j</a:t>
            </a:r>
            <a:endParaRPr lang="en-GB" u="sng" dirty="0"/>
          </a:p>
        </p:txBody>
      </p:sp>
      <p:sp>
        <p:nvSpPr>
          <p:cNvPr id="34" name="Rectangle 33"/>
          <p:cNvSpPr/>
          <p:nvPr/>
        </p:nvSpPr>
        <p:spPr>
          <a:xfrm>
            <a:off x="690608" y="5620288"/>
            <a:ext cx="4752501" cy="369332"/>
          </a:xfrm>
          <a:prstGeom prst="rect">
            <a:avLst/>
          </a:prstGeom>
        </p:spPr>
        <p:txBody>
          <a:bodyPr wrap="square">
            <a:spAutoFit/>
          </a:bodyPr>
          <a:lstStyle/>
          <a:p>
            <a:r>
              <a:rPr lang="en-GB" dirty="0">
                <a:solidFill>
                  <a:srgbClr val="000000"/>
                </a:solidFill>
                <a:latin typeface="Comic Sans MS" panose="030F0702030302020204" pitchFamily="66" charset="0"/>
              </a:rPr>
              <a:t>a = </a:t>
            </a:r>
            <a:r>
              <a:rPr lang="en-GB" dirty="0" err="1">
                <a:solidFill>
                  <a:srgbClr val="000000"/>
                </a:solidFill>
                <a:latin typeface="Comic Sans MS" panose="030F0702030302020204" pitchFamily="66" charset="0"/>
              </a:rPr>
              <a:t>a</a:t>
            </a:r>
            <a:r>
              <a:rPr lang="en-GB" baseline="-25000" dirty="0" err="1">
                <a:solidFill>
                  <a:srgbClr val="000000"/>
                </a:solidFill>
                <a:latin typeface="Comic Sans MS" panose="030F0702030302020204" pitchFamily="66" charset="0"/>
              </a:rPr>
              <a:t>x</a:t>
            </a:r>
            <a:r>
              <a:rPr lang="en-GB" dirty="0">
                <a:solidFill>
                  <a:srgbClr val="000000"/>
                </a:solidFill>
                <a:latin typeface="Comic Sans MS" panose="030F0702030302020204" pitchFamily="66" charset="0"/>
              </a:rPr>
              <a:t> + a</a:t>
            </a:r>
            <a:r>
              <a:rPr lang="en-GB" baseline="-25000" dirty="0">
                <a:solidFill>
                  <a:srgbClr val="000000"/>
                </a:solidFill>
                <a:latin typeface="Comic Sans MS" panose="030F0702030302020204" pitchFamily="66" charset="0"/>
              </a:rPr>
              <a:t>y </a:t>
            </a:r>
            <a:r>
              <a:rPr lang="en-GB" dirty="0">
                <a:solidFill>
                  <a:srgbClr val="000000"/>
                </a:solidFill>
                <a:latin typeface="Comic Sans MS" panose="030F0702030302020204" pitchFamily="66" charset="0"/>
              </a:rPr>
              <a:t>=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x) </a:t>
            </a:r>
            <a:r>
              <a:rPr lang="en-GB" u="sng" dirty="0" err="1">
                <a:solidFill>
                  <a:srgbClr val="000000"/>
                </a:solidFill>
                <a:latin typeface="Comic Sans MS" panose="030F0702030302020204" pitchFamily="66" charset="0"/>
              </a:rPr>
              <a:t>i</a:t>
            </a:r>
            <a:r>
              <a:rPr lang="en-GB" dirty="0">
                <a:solidFill>
                  <a:srgbClr val="000000"/>
                </a:solidFill>
                <a:latin typeface="Comic Sans MS" panose="030F0702030302020204" pitchFamily="66" charset="0"/>
              </a:rPr>
              <a:t> +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a:t>
            </a:r>
            <a:r>
              <a:rPr lang="en-GB" dirty="0">
                <a:solidFill>
                  <a:srgbClr val="000000"/>
                </a:solidFill>
                <a:latin typeface="Comic Sans MS" panose="030F0702030302020204" pitchFamily="66" charset="0"/>
              </a:rPr>
              <a:t>y</a:t>
            </a:r>
            <a:r>
              <a:rPr lang="en-GB" dirty="0"/>
              <a:t>) </a:t>
            </a:r>
            <a:r>
              <a:rPr lang="en-GB" u="sng" dirty="0">
                <a:solidFill>
                  <a:srgbClr val="000000"/>
                </a:solidFill>
                <a:latin typeface="Comic Sans MS" panose="030F0702030302020204" pitchFamily="66" charset="0"/>
              </a:rPr>
              <a:t>j</a:t>
            </a:r>
            <a:r>
              <a:rPr lang="en-GB" dirty="0"/>
              <a:t> </a:t>
            </a:r>
            <a:endParaRPr lang="en-GB" dirty="0">
              <a:solidFill>
                <a:srgbClr val="000000"/>
              </a:solidFill>
              <a:latin typeface="Comic Sans MS" panose="030F0702030302020204" pitchFamily="66" charset="0"/>
            </a:endParaRPr>
          </a:p>
        </p:txBody>
      </p:sp>
      <p:sp>
        <p:nvSpPr>
          <p:cNvPr id="35" name="Rectangle 34"/>
          <p:cNvSpPr/>
          <p:nvPr/>
        </p:nvSpPr>
        <p:spPr>
          <a:xfrm>
            <a:off x="556592" y="6201274"/>
            <a:ext cx="4752501" cy="369332"/>
          </a:xfrm>
          <a:prstGeom prst="rect">
            <a:avLst/>
          </a:prstGeom>
        </p:spPr>
        <p:txBody>
          <a:bodyPr wrap="square">
            <a:spAutoFit/>
          </a:bodyPr>
          <a:lstStyle/>
          <a:p>
            <a:r>
              <a:rPr lang="en-GB" dirty="0">
                <a:solidFill>
                  <a:srgbClr val="000000"/>
                </a:solidFill>
                <a:latin typeface="Comic Sans MS" panose="030F0702030302020204" pitchFamily="66" charset="0"/>
              </a:rPr>
              <a:t>a =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(x </a:t>
            </a:r>
            <a:r>
              <a:rPr lang="en-GB" u="sng" dirty="0" err="1">
                <a:solidFill>
                  <a:srgbClr val="000000"/>
                </a:solidFill>
                <a:latin typeface="Comic Sans MS" panose="030F0702030302020204" pitchFamily="66" charset="0"/>
              </a:rPr>
              <a:t>i</a:t>
            </a:r>
            <a:r>
              <a:rPr lang="en-GB" dirty="0">
                <a:solidFill>
                  <a:srgbClr val="000000"/>
                </a:solidFill>
                <a:latin typeface="Comic Sans MS" panose="030F0702030302020204" pitchFamily="66" charset="0"/>
              </a:rPr>
              <a:t> + y</a:t>
            </a:r>
            <a:r>
              <a:rPr lang="en-GB" dirty="0"/>
              <a:t> </a:t>
            </a:r>
            <a:r>
              <a:rPr lang="en-GB" u="sng" dirty="0">
                <a:solidFill>
                  <a:srgbClr val="000000"/>
                </a:solidFill>
                <a:latin typeface="Comic Sans MS" panose="030F0702030302020204" pitchFamily="66" charset="0"/>
              </a:rPr>
              <a:t>j</a:t>
            </a:r>
            <a:r>
              <a:rPr lang="en-GB" dirty="0"/>
              <a:t> )</a:t>
            </a:r>
            <a:endParaRPr lang="en-GB" dirty="0">
              <a:solidFill>
                <a:srgbClr val="000000"/>
              </a:solidFill>
              <a:latin typeface="Comic Sans MS" panose="030F0702030302020204" pitchFamily="66" charset="0"/>
            </a:endParaRPr>
          </a:p>
        </p:txBody>
      </p:sp>
      <p:sp>
        <p:nvSpPr>
          <p:cNvPr id="36" name="Rectangle 35"/>
          <p:cNvSpPr/>
          <p:nvPr/>
        </p:nvSpPr>
        <p:spPr>
          <a:xfrm>
            <a:off x="5921440" y="3875596"/>
            <a:ext cx="4752501" cy="369332"/>
          </a:xfrm>
          <a:prstGeom prst="rect">
            <a:avLst/>
          </a:prstGeom>
        </p:spPr>
        <p:txBody>
          <a:bodyPr wrap="square">
            <a:spAutoFit/>
          </a:bodyPr>
          <a:lstStyle/>
          <a:p>
            <a:r>
              <a:rPr lang="en-GB" dirty="0">
                <a:solidFill>
                  <a:srgbClr val="000000"/>
                </a:solidFill>
                <a:latin typeface="Comic Sans MS" panose="030F0702030302020204" pitchFamily="66" charset="0"/>
              </a:rPr>
              <a:t>a =  -</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p:pic>
        <p:nvPicPr>
          <p:cNvPr id="37" name="Picture 36"/>
          <p:cNvPicPr>
            <a:picLocks noChangeAspect="1"/>
          </p:cNvPicPr>
          <p:nvPr/>
        </p:nvPicPr>
        <p:blipFill>
          <a:blip r:embed="rId6"/>
          <a:stretch>
            <a:fillRect/>
          </a:stretch>
        </p:blipFill>
        <p:spPr>
          <a:xfrm>
            <a:off x="5412608" y="838357"/>
            <a:ext cx="3097965" cy="2838450"/>
          </a:xfrm>
          <a:prstGeom prst="rect">
            <a:avLst/>
          </a:prstGeom>
        </p:spPr>
      </p:pic>
      <mc:AlternateContent xmlns:mc="http://schemas.openxmlformats.org/markup-compatibility/2006" xmlns:a14="http://schemas.microsoft.com/office/drawing/2010/main">
        <mc:Choice Requires="a14">
          <p:sp>
            <p:nvSpPr>
              <p:cNvPr id="38" name="Rectangle 37"/>
              <p:cNvSpPr/>
              <p:nvPr/>
            </p:nvSpPr>
            <p:spPr>
              <a:xfrm>
                <a:off x="5675995" y="4469179"/>
                <a:ext cx="940770" cy="461473"/>
              </a:xfrm>
              <a:prstGeom prst="rect">
                <a:avLst/>
              </a:prstGeom>
            </p:spPr>
            <p:txBody>
              <a:bodyPr wrap="none">
                <a:spAutoFit/>
              </a:bodyPr>
              <a:lstStyle/>
              <a:p>
                <a:r>
                  <a:rPr lang="en-GB" dirty="0"/>
                  <a:t>As </a:t>
                </a:r>
                <a:r>
                  <a:rPr lang="el-GR" dirty="0"/>
                  <a:t>ω</a:t>
                </a:r>
                <a:r>
                  <a:rPr lang="en-GB" i="1" dirty="0"/>
                  <a:t> </a:t>
                </a:r>
                <a:r>
                  <a:rPr lang="en-GB" dirty="0"/>
                  <a:t>= </a:t>
                </a:r>
                <a14:m>
                  <m:oMath xmlns:m="http://schemas.openxmlformats.org/officeDocument/2006/math">
                    <m:f>
                      <m:fPr>
                        <m:ctrlPr>
                          <a:rPr lang="el-GR" i="1" dirty="0">
                            <a:latin typeface="Cambria Math" panose="02040503050406030204" pitchFamily="18" charset="0"/>
                          </a:rPr>
                        </m:ctrlPr>
                      </m:fPr>
                      <m:num>
                        <m:r>
                          <a:rPr lang="en-GB" i="1" dirty="0">
                            <a:latin typeface="Cambria Math" panose="02040503050406030204" pitchFamily="18" charset="0"/>
                          </a:rPr>
                          <m:t>𝑣</m:t>
                        </m:r>
                      </m:num>
                      <m:den>
                        <m:r>
                          <m:rPr>
                            <m:sty m:val="p"/>
                          </m:rPr>
                          <a:rPr lang="en-GB" dirty="0">
                            <a:latin typeface="Cambria Math" panose="02040503050406030204" pitchFamily="18" charset="0"/>
                          </a:rPr>
                          <m:t>r</m:t>
                        </m:r>
                      </m:den>
                    </m:f>
                  </m:oMath>
                </a14:m>
                <a:endParaRPr lang="en-GB" dirty="0"/>
              </a:p>
            </p:txBody>
          </p:sp>
        </mc:Choice>
        <mc:Fallback xmlns="">
          <p:sp>
            <p:nvSpPr>
              <p:cNvPr id="38" name="Rectangle 37"/>
              <p:cNvSpPr>
                <a:spLocks noRot="1" noChangeAspect="1" noMove="1" noResize="1" noEditPoints="1" noAdjustHandles="1" noChangeArrowheads="1" noChangeShapeType="1" noTextEdit="1"/>
              </p:cNvSpPr>
              <p:nvPr/>
            </p:nvSpPr>
            <p:spPr>
              <a:xfrm>
                <a:off x="5675995" y="4469179"/>
                <a:ext cx="940770" cy="461473"/>
              </a:xfrm>
              <a:prstGeom prst="rect">
                <a:avLst/>
              </a:prstGeom>
              <a:blipFill>
                <a:blip r:embed="rId7"/>
                <a:stretch>
                  <a:fillRect l="-5195"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6863398" y="4432022"/>
                <a:ext cx="4752501" cy="461473"/>
              </a:xfrm>
              <a:prstGeom prst="rect">
                <a:avLst/>
              </a:prstGeom>
            </p:spPr>
            <p:txBody>
              <a:bodyPr wrap="square">
                <a:spAutoFit/>
              </a:bodyPr>
              <a:lstStyle/>
              <a:p>
                <a:r>
                  <a:rPr lang="en-GB" dirty="0">
                    <a:solidFill>
                      <a:srgbClr val="000000"/>
                    </a:solidFill>
                    <a:latin typeface="Comic Sans MS" panose="030F0702030302020204" pitchFamily="66" charset="0"/>
                  </a:rPr>
                  <a:t>a =  -(</a:t>
                </a:r>
                <a14:m>
                  <m:oMath xmlns:m="http://schemas.openxmlformats.org/officeDocument/2006/math">
                    <m:f>
                      <m:fPr>
                        <m:ctrlPr>
                          <a:rPr lang="el-GR" i="1" dirty="0">
                            <a:latin typeface="Cambria Math" panose="02040503050406030204" pitchFamily="18" charset="0"/>
                          </a:rPr>
                        </m:ctrlPr>
                      </m:fPr>
                      <m:num>
                        <m:r>
                          <a:rPr lang="en-GB" i="1" dirty="0">
                            <a:latin typeface="Cambria Math" panose="02040503050406030204" pitchFamily="18" charset="0"/>
                          </a:rPr>
                          <m:t>𝑣</m:t>
                        </m:r>
                      </m:num>
                      <m:den>
                        <m:r>
                          <m:rPr>
                            <m:sty m:val="p"/>
                          </m:rPr>
                          <a:rPr lang="en-GB" dirty="0">
                            <a:latin typeface="Cambria Math" panose="02040503050406030204" pitchFamily="18" charset="0"/>
                          </a:rPr>
                          <m:t>r</m:t>
                        </m:r>
                      </m:den>
                    </m:f>
                  </m:oMath>
                </a14:m>
                <a:r>
                  <a:rPr lang="en-GB" dirty="0">
                    <a:solidFill>
                      <a:srgbClr val="000000"/>
                    </a:solidFill>
                    <a:latin typeface="Comic Sans MS" panose="030F0702030302020204" pitchFamily="66" charset="0"/>
                  </a:rPr>
                  <a:t>)</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mc:Choice>
        <mc:Fallback xmlns="">
          <p:sp>
            <p:nvSpPr>
              <p:cNvPr id="39" name="Rectangle 38"/>
              <p:cNvSpPr>
                <a:spLocks noRot="1" noChangeAspect="1" noMove="1" noResize="1" noEditPoints="1" noAdjustHandles="1" noChangeArrowheads="1" noChangeShapeType="1" noTextEdit="1"/>
              </p:cNvSpPr>
              <p:nvPr/>
            </p:nvSpPr>
            <p:spPr>
              <a:xfrm>
                <a:off x="6863398" y="4432022"/>
                <a:ext cx="4752501" cy="461473"/>
              </a:xfrm>
              <a:prstGeom prst="rect">
                <a:avLst/>
              </a:prstGeom>
              <a:blipFill>
                <a:blip r:embed="rId8"/>
                <a:stretch>
                  <a:fillRect l="-1155"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6863397" y="4963373"/>
                <a:ext cx="4752501" cy="461473"/>
              </a:xfrm>
              <a:prstGeom prst="rect">
                <a:avLst/>
              </a:prstGeom>
            </p:spPr>
            <p:txBody>
              <a:bodyPr wrap="square">
                <a:spAutoFit/>
              </a:bodyPr>
              <a:lstStyle/>
              <a:p>
                <a:r>
                  <a:rPr lang="en-GB" dirty="0">
                    <a:solidFill>
                      <a:srgbClr val="000000"/>
                    </a:solidFill>
                    <a:latin typeface="Comic Sans MS" panose="030F0702030302020204" pitchFamily="66" charset="0"/>
                  </a:rPr>
                  <a:t>a =  -</a:t>
                </a:r>
                <a14:m>
                  <m:oMath xmlns:m="http://schemas.openxmlformats.org/officeDocument/2006/math">
                    <m:f>
                      <m:fPr>
                        <m:ctrlPr>
                          <a:rPr lang="el-GR" i="1" dirty="0">
                            <a:latin typeface="Cambria Math" panose="02040503050406030204" pitchFamily="18" charset="0"/>
                          </a:rPr>
                        </m:ctrlPr>
                      </m:fPr>
                      <m:num>
                        <m:r>
                          <a:rPr lang="en-GB" i="1" dirty="0">
                            <a:latin typeface="Cambria Math" panose="02040503050406030204" pitchFamily="18" charset="0"/>
                          </a:rPr>
                          <m:t>𝑣</m:t>
                        </m:r>
                        <m:r>
                          <a:rPr lang="en-GB" b="0" i="1" baseline="30000" dirty="0" smtClean="0">
                            <a:latin typeface="Cambria Math" panose="02040503050406030204" pitchFamily="18" charset="0"/>
                          </a:rPr>
                          <m:t>2</m:t>
                        </m:r>
                      </m:num>
                      <m:den>
                        <m:r>
                          <m:rPr>
                            <m:sty m:val="p"/>
                          </m:rPr>
                          <a:rPr lang="en-GB" dirty="0">
                            <a:latin typeface="Cambria Math" panose="02040503050406030204" pitchFamily="18" charset="0"/>
                          </a:rPr>
                          <m:t>r</m:t>
                        </m:r>
                        <m:r>
                          <a:rPr lang="en-GB" b="0" i="0" baseline="30000" dirty="0" smtClean="0">
                            <a:latin typeface="Cambria Math" panose="02040503050406030204" pitchFamily="18" charset="0"/>
                          </a:rPr>
                          <m:t>2</m:t>
                        </m:r>
                      </m:den>
                    </m:f>
                  </m:oMath>
                </a14:m>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r</a:t>
                </a:r>
              </a:p>
            </p:txBody>
          </p:sp>
        </mc:Choice>
        <mc:Fallback xmlns="">
          <p:sp>
            <p:nvSpPr>
              <p:cNvPr id="40" name="Rectangle 39"/>
              <p:cNvSpPr>
                <a:spLocks noRot="1" noChangeAspect="1" noMove="1" noResize="1" noEditPoints="1" noAdjustHandles="1" noChangeArrowheads="1" noChangeShapeType="1" noTextEdit="1"/>
              </p:cNvSpPr>
              <p:nvPr/>
            </p:nvSpPr>
            <p:spPr>
              <a:xfrm>
                <a:off x="6863397" y="4963373"/>
                <a:ext cx="4752501" cy="461473"/>
              </a:xfrm>
              <a:prstGeom prst="rect">
                <a:avLst/>
              </a:prstGeom>
              <a:blipFill>
                <a:blip r:embed="rId9"/>
                <a:stretch>
                  <a:fillRect l="-1155" b="-7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5132909" y="5378776"/>
                <a:ext cx="2079415" cy="736805"/>
              </a:xfrm>
              <a:prstGeom prst="rect">
                <a:avLst/>
              </a:prstGeom>
            </p:spPr>
            <p:txBody>
              <a:bodyPr wrap="none">
                <a:spAutoFit/>
              </a:bodyPr>
              <a:lstStyle/>
              <a:p>
                <a:pPr algn="ctr"/>
                <a:r>
                  <a:rPr lang="en-GB" dirty="0">
                    <a:latin typeface="Comic Sans MS" panose="030F0702030302020204" pitchFamily="66" charset="0"/>
                  </a:rPr>
                  <a:t>a = </a:t>
                </a:r>
                <a14:m>
                  <m:oMath xmlns:m="http://schemas.openxmlformats.org/officeDocument/2006/math">
                    <m:r>
                      <a:rPr lang="en-GB" b="0" i="0" smtClean="0">
                        <a:latin typeface="Cambria Math" panose="02040503050406030204" pitchFamily="18" charset="0"/>
                      </a:rPr>
                      <m:t>−</m:t>
                    </m:r>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a:p>
                <a:pPr algn="ctr"/>
                <a:r>
                  <a:rPr lang="en-GB" dirty="0">
                    <a:latin typeface="Comic Sans MS" panose="030F0702030302020204" pitchFamily="66" charset="0"/>
                  </a:rPr>
                  <a:t>away from centre</a:t>
                </a:r>
              </a:p>
            </p:txBody>
          </p:sp>
        </mc:Choice>
        <mc:Fallback xmlns="">
          <p:sp>
            <p:nvSpPr>
              <p:cNvPr id="41" name="Rectangle 40"/>
              <p:cNvSpPr>
                <a:spLocks noRot="1" noChangeAspect="1" noMove="1" noResize="1" noEditPoints="1" noAdjustHandles="1" noChangeArrowheads="1" noChangeShapeType="1" noTextEdit="1"/>
              </p:cNvSpPr>
              <p:nvPr/>
            </p:nvSpPr>
            <p:spPr>
              <a:xfrm>
                <a:off x="5132909" y="5378776"/>
                <a:ext cx="2079415" cy="736805"/>
              </a:xfrm>
              <a:prstGeom prst="rect">
                <a:avLst/>
              </a:prstGeom>
              <a:blipFill>
                <a:blip r:embed="rId10"/>
                <a:stretch>
                  <a:fillRect l="-2053" r="-2346" b="-123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7381031" y="5332705"/>
                <a:ext cx="1832553" cy="736805"/>
              </a:xfrm>
              <a:prstGeom prst="rect">
                <a:avLst/>
              </a:prstGeom>
            </p:spPr>
            <p:txBody>
              <a:bodyPr wrap="none">
                <a:spAutoFit/>
              </a:bodyPr>
              <a:lstStyle/>
              <a:p>
                <a:pPr algn="ctr"/>
                <a:r>
                  <a:rPr lang="en-GB" dirty="0">
                    <a:latin typeface="Comic Sans MS" panose="030F0702030302020204" pitchFamily="66" charset="0"/>
                  </a:rPr>
                  <a:t>a = </a:t>
                </a:r>
                <a14:m>
                  <m:oMath xmlns:m="http://schemas.openxmlformats.org/officeDocument/2006/math">
                    <m:f>
                      <m:fPr>
                        <m:ctrlPr>
                          <a:rPr lang="en-GB" i="1">
                            <a:latin typeface="Cambria Math" panose="02040503050406030204" pitchFamily="18" charset="0"/>
                          </a:rPr>
                        </m:ctrlPr>
                      </m:fPr>
                      <m:num>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a:p>
                <a:pPr algn="ctr"/>
                <a:r>
                  <a:rPr lang="en-GB" dirty="0">
                    <a:latin typeface="Comic Sans MS" panose="030F0702030302020204" pitchFamily="66" charset="0"/>
                  </a:rPr>
                  <a:t>towards centre</a:t>
                </a:r>
              </a:p>
            </p:txBody>
          </p:sp>
        </mc:Choice>
        <mc:Fallback xmlns="">
          <p:sp>
            <p:nvSpPr>
              <p:cNvPr id="42" name="Rectangle 41"/>
              <p:cNvSpPr>
                <a:spLocks noRot="1" noChangeAspect="1" noMove="1" noResize="1" noEditPoints="1" noAdjustHandles="1" noChangeArrowheads="1" noChangeShapeType="1" noTextEdit="1"/>
              </p:cNvSpPr>
              <p:nvPr/>
            </p:nvSpPr>
            <p:spPr>
              <a:xfrm>
                <a:off x="7381031" y="5332705"/>
                <a:ext cx="1832553" cy="736805"/>
              </a:xfrm>
              <a:prstGeom prst="rect">
                <a:avLst/>
              </a:prstGeom>
              <a:blipFill>
                <a:blip r:embed="rId11"/>
                <a:stretch>
                  <a:fillRect l="-2667" r="-2667" b="-12397"/>
                </a:stretch>
              </a:blipFill>
            </p:spPr>
            <p:txBody>
              <a:bodyPr/>
              <a:lstStyle/>
              <a:p>
                <a:r>
                  <a:rPr lang="en-GB">
                    <a:noFill/>
                  </a:rPr>
                  <a:t> </a:t>
                </a:r>
              </a:p>
            </p:txBody>
          </p:sp>
        </mc:Fallback>
      </mc:AlternateContent>
      <p:sp>
        <p:nvSpPr>
          <p:cNvPr id="43" name="Rectangle 42"/>
          <p:cNvSpPr/>
          <p:nvPr/>
        </p:nvSpPr>
        <p:spPr>
          <a:xfrm>
            <a:off x="7492314" y="3825291"/>
            <a:ext cx="4752501" cy="369332"/>
          </a:xfrm>
          <a:prstGeom prst="rect">
            <a:avLst/>
          </a:prstGeom>
        </p:spPr>
        <p:txBody>
          <a:bodyPr wrap="square">
            <a:spAutoFit/>
          </a:bodyPr>
          <a:lstStyle/>
          <a:p>
            <a:r>
              <a:rPr lang="en-GB" dirty="0">
                <a:solidFill>
                  <a:srgbClr val="000000"/>
                </a:solidFill>
                <a:latin typeface="Comic Sans MS" panose="030F0702030302020204" pitchFamily="66" charset="0"/>
              </a:rPr>
              <a:t>F =  -m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mc:AlternateContent xmlns:mc="http://schemas.openxmlformats.org/markup-compatibility/2006" xmlns:a14="http://schemas.microsoft.com/office/drawing/2010/main">
        <mc:Choice Requires="a14">
          <p:sp>
            <p:nvSpPr>
              <p:cNvPr id="44" name="Rectangle 43"/>
              <p:cNvSpPr/>
              <p:nvPr/>
            </p:nvSpPr>
            <p:spPr>
              <a:xfrm>
                <a:off x="7311447" y="6143291"/>
                <a:ext cx="1832553" cy="736805"/>
              </a:xfrm>
              <a:prstGeom prst="rect">
                <a:avLst/>
              </a:prstGeom>
            </p:spPr>
            <p:txBody>
              <a:bodyPr wrap="none">
                <a:spAutoFit/>
              </a:bodyPr>
              <a:lstStyle/>
              <a:p>
                <a:pPr algn="ctr"/>
                <a:r>
                  <a:rPr lang="en-GB" dirty="0">
                    <a:latin typeface="Comic Sans MS" panose="030F0702030302020204" pitchFamily="66" charset="0"/>
                  </a:rPr>
                  <a:t>F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a:p>
                <a:pPr algn="ctr"/>
                <a:r>
                  <a:rPr lang="en-GB" dirty="0">
                    <a:latin typeface="Comic Sans MS" panose="030F0702030302020204" pitchFamily="66" charset="0"/>
                  </a:rPr>
                  <a:t>towards centre</a:t>
                </a:r>
              </a:p>
            </p:txBody>
          </p:sp>
        </mc:Choice>
        <mc:Fallback xmlns="">
          <p:sp>
            <p:nvSpPr>
              <p:cNvPr id="44" name="Rectangle 43"/>
              <p:cNvSpPr>
                <a:spLocks noRot="1" noChangeAspect="1" noMove="1" noResize="1" noEditPoints="1" noAdjustHandles="1" noChangeArrowheads="1" noChangeShapeType="1" noTextEdit="1"/>
              </p:cNvSpPr>
              <p:nvPr/>
            </p:nvSpPr>
            <p:spPr>
              <a:xfrm>
                <a:off x="7311447" y="6143291"/>
                <a:ext cx="1832553" cy="736805"/>
              </a:xfrm>
              <a:prstGeom prst="rect">
                <a:avLst/>
              </a:prstGeom>
              <a:blipFill>
                <a:blip r:embed="rId12"/>
                <a:stretch>
                  <a:fillRect l="-2326" r="-2658" b="-1322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4995211" y="6103501"/>
                <a:ext cx="2129109" cy="738536"/>
              </a:xfrm>
              <a:prstGeom prst="rect">
                <a:avLst/>
              </a:prstGeom>
            </p:spPr>
            <p:txBody>
              <a:bodyPr wrap="none">
                <a:spAutoFit/>
              </a:bodyPr>
              <a:lstStyle/>
              <a:p>
                <a:pPr algn="ctr"/>
                <a:r>
                  <a:rPr lang="en-GB" dirty="0">
                    <a:latin typeface="Comic Sans MS" panose="030F0702030302020204" pitchFamily="66" charset="0"/>
                  </a:rPr>
                  <a:t>F =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𝑚</m:t>
                        </m:r>
                        <m:r>
                          <m:rPr>
                            <m:sty m:val="p"/>
                          </m:rPr>
                          <a:rPr lang="en-GB">
                            <a:latin typeface="Cambria Math" panose="02040503050406030204" pitchFamily="18" charset="0"/>
                          </a:rPr>
                          <m:t>v</m:t>
                        </m:r>
                        <m:r>
                          <a:rPr lang="en-GB" baseline="30000">
                            <a:latin typeface="Cambria Math" panose="02040503050406030204" pitchFamily="18" charset="0"/>
                          </a:rPr>
                          <m:t>2</m:t>
                        </m:r>
                      </m:num>
                      <m:den>
                        <m:r>
                          <m:rPr>
                            <m:sty m:val="p"/>
                          </m:rPr>
                          <a:rPr lang="en-GB">
                            <a:latin typeface="Cambria Math" panose="02040503050406030204" pitchFamily="18" charset="0"/>
                          </a:rPr>
                          <m:t>r</m:t>
                        </m:r>
                        <m:r>
                          <a:rPr lang="en-GB">
                            <a:latin typeface="Cambria Math" panose="02040503050406030204" pitchFamily="18" charset="0"/>
                          </a:rPr>
                          <m:t> </m:t>
                        </m:r>
                      </m:den>
                    </m:f>
                    <m:r>
                      <a:rPr lang="en-GB" b="0" i="1" smtClean="0">
                        <a:latin typeface="Cambria Math" panose="02040503050406030204" pitchFamily="18" charset="0"/>
                      </a:rPr>
                      <m:t> </m:t>
                    </m:r>
                  </m:oMath>
                </a14:m>
                <a:endParaRPr lang="en-GB" dirty="0">
                  <a:latin typeface="Comic Sans MS" panose="030F0702030302020204" pitchFamily="66" charset="0"/>
                </a:endParaRPr>
              </a:p>
              <a:p>
                <a:pPr algn="ctr"/>
                <a:r>
                  <a:rPr lang="en-GB" dirty="0">
                    <a:latin typeface="Comic Sans MS" panose="030F0702030302020204" pitchFamily="66" charset="0"/>
                  </a:rPr>
                  <a:t>Away from centre</a:t>
                </a:r>
              </a:p>
            </p:txBody>
          </p:sp>
        </mc:Choice>
        <mc:Fallback xmlns="">
          <p:sp>
            <p:nvSpPr>
              <p:cNvPr id="45" name="Rectangle 44"/>
              <p:cNvSpPr>
                <a:spLocks noRot="1" noChangeAspect="1" noMove="1" noResize="1" noEditPoints="1" noAdjustHandles="1" noChangeArrowheads="1" noChangeShapeType="1" noTextEdit="1"/>
              </p:cNvSpPr>
              <p:nvPr/>
            </p:nvSpPr>
            <p:spPr>
              <a:xfrm>
                <a:off x="4995211" y="6103501"/>
                <a:ext cx="2129109" cy="738536"/>
              </a:xfrm>
              <a:prstGeom prst="rect">
                <a:avLst/>
              </a:prstGeom>
              <a:blipFill>
                <a:blip r:embed="rId13"/>
                <a:stretch>
                  <a:fillRect l="-2000" r="-2000" b="-13223"/>
                </a:stretch>
              </a:blipFill>
            </p:spPr>
            <p:txBody>
              <a:bodyPr/>
              <a:lstStyle/>
              <a:p>
                <a:r>
                  <a:rPr lang="en-GB">
                    <a:noFill/>
                  </a:rPr>
                  <a:t> </a:t>
                </a:r>
              </a:p>
            </p:txBody>
          </p:sp>
        </mc:Fallback>
      </mc:AlternateContent>
    </p:spTree>
    <p:extLst>
      <p:ext uri="{BB962C8B-B14F-4D97-AF65-F5344CB8AC3E}">
        <p14:creationId xmlns:p14="http://schemas.microsoft.com/office/powerpoint/2010/main" val="122684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9"/>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2"/>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4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8" grpId="0"/>
      <p:bldP spid="39" grpId="0"/>
      <p:bldP spid="40" grpId="0"/>
      <p:bldP spid="41" grpId="0"/>
      <p:bldP spid="42" grpId="0"/>
      <p:bldP spid="43" grpId="0"/>
      <p:bldP spid="44"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6004" y="1307664"/>
            <a:ext cx="2533386" cy="3970318"/>
          </a:xfrm>
          <a:prstGeom prst="rect">
            <a:avLst/>
          </a:prstGeom>
          <a:noFill/>
          <a:ln w="57150">
            <a:solidFill>
              <a:srgbClr val="FF0000"/>
            </a:solidFill>
          </a:ln>
        </p:spPr>
        <p:txBody>
          <a:bodyPr wrap="none" rtlCol="0">
            <a:spAutoFit/>
          </a:bodyPr>
          <a:lstStyle/>
          <a:p>
            <a:pPr algn="ctr"/>
            <a:r>
              <a:rPr lang="en-GB" sz="3600" dirty="0"/>
              <a:t>Page 221 </a:t>
            </a:r>
          </a:p>
          <a:p>
            <a:pPr algn="ctr"/>
            <a:r>
              <a:rPr lang="en-GB" sz="3600" dirty="0"/>
              <a:t>Exercise 12A</a:t>
            </a:r>
          </a:p>
          <a:p>
            <a:pPr algn="ctr"/>
            <a:r>
              <a:rPr lang="en-GB" sz="3600" dirty="0"/>
              <a:t>Q6 – 11</a:t>
            </a:r>
          </a:p>
          <a:p>
            <a:pPr algn="ctr"/>
            <a:endParaRPr lang="en-GB" sz="3600" dirty="0"/>
          </a:p>
          <a:p>
            <a:pPr algn="ctr"/>
            <a:r>
              <a:rPr lang="en-GB" sz="3600" dirty="0"/>
              <a:t>Page 226</a:t>
            </a:r>
          </a:p>
          <a:p>
            <a:pPr algn="ctr"/>
            <a:r>
              <a:rPr lang="en-GB" sz="3600" dirty="0"/>
              <a:t>Exercise 12B</a:t>
            </a:r>
          </a:p>
          <a:p>
            <a:pPr algn="ctr"/>
            <a:r>
              <a:rPr lang="en-GB" sz="3600" dirty="0"/>
              <a:t>Q1, 2, 6, 10</a:t>
            </a:r>
          </a:p>
        </p:txBody>
      </p:sp>
    </p:spTree>
    <p:extLst>
      <p:ext uri="{BB962C8B-B14F-4D97-AF65-F5344CB8AC3E}">
        <p14:creationId xmlns:p14="http://schemas.microsoft.com/office/powerpoint/2010/main" val="116904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3340" y="196334"/>
            <a:ext cx="2714205" cy="461665"/>
          </a:xfrm>
          <a:prstGeom prst="rect">
            <a:avLst/>
          </a:prstGeom>
        </p:spPr>
        <p:txBody>
          <a:bodyPr wrap="none">
            <a:spAutoFit/>
          </a:bodyPr>
          <a:lstStyle/>
          <a:p>
            <a:r>
              <a:rPr lang="en-GB" sz="2400" u="sng" dirty="0">
                <a:solidFill>
                  <a:srgbClr val="000000"/>
                </a:solidFill>
                <a:latin typeface="Comic Sans MS" panose="030F0702030302020204" pitchFamily="66" charset="0"/>
              </a:rPr>
              <a:t>Centripetal Force</a:t>
            </a:r>
          </a:p>
        </p:txBody>
      </p:sp>
      <p:sp>
        <p:nvSpPr>
          <p:cNvPr id="3" name="Rectangle 2"/>
          <p:cNvSpPr/>
          <p:nvPr/>
        </p:nvSpPr>
        <p:spPr>
          <a:xfrm>
            <a:off x="219075" y="1126777"/>
            <a:ext cx="8648700" cy="1477328"/>
          </a:xfrm>
          <a:prstGeom prst="rect">
            <a:avLst/>
          </a:prstGeom>
        </p:spPr>
        <p:txBody>
          <a:bodyPr wrap="square">
            <a:spAutoFit/>
          </a:bodyPr>
          <a:lstStyle/>
          <a:p>
            <a:r>
              <a:rPr lang="en-GB" dirty="0">
                <a:solidFill>
                  <a:srgbClr val="0000FF"/>
                </a:solidFill>
                <a:latin typeface="Comic Sans MS" panose="030F0702030302020204" pitchFamily="66" charset="0"/>
              </a:rPr>
              <a:t>Example 1.</a:t>
            </a:r>
          </a:p>
          <a:p>
            <a:r>
              <a:rPr lang="en-GB" dirty="0">
                <a:solidFill>
                  <a:srgbClr val="000000"/>
                </a:solidFill>
                <a:latin typeface="Comic Sans MS" panose="030F0702030302020204" pitchFamily="66" charset="0"/>
              </a:rPr>
              <a:t>A 500g mass on a 60cm string is rotated in a horizontal circle by a machine. The string has a breaking strain of 200N.</a:t>
            </a:r>
          </a:p>
          <a:p>
            <a:r>
              <a:rPr lang="en-GB" dirty="0">
                <a:solidFill>
                  <a:srgbClr val="000000"/>
                </a:solidFill>
                <a:latin typeface="Comic Sans MS" panose="030F0702030302020204" pitchFamily="66" charset="0"/>
              </a:rPr>
              <a:t>What is the maximum rpm that the machine can do without the string breaking?</a:t>
            </a:r>
          </a:p>
        </p:txBody>
      </p:sp>
      <p:sp>
        <p:nvSpPr>
          <p:cNvPr id="4" name="Rectangle 3"/>
          <p:cNvSpPr/>
          <p:nvPr/>
        </p:nvSpPr>
        <p:spPr>
          <a:xfrm>
            <a:off x="219075" y="569223"/>
            <a:ext cx="5886548" cy="646331"/>
          </a:xfrm>
          <a:prstGeom prst="rect">
            <a:avLst/>
          </a:prstGeom>
        </p:spPr>
        <p:txBody>
          <a:bodyPr wrap="none">
            <a:spAutoFit/>
          </a:bodyPr>
          <a:lstStyle/>
          <a:p>
            <a:r>
              <a:rPr lang="en-GB" dirty="0">
                <a:solidFill>
                  <a:srgbClr val="000000"/>
                </a:solidFill>
                <a:latin typeface="Comic Sans MS" panose="030F0702030302020204" pitchFamily="66" charset="0"/>
              </a:rPr>
              <a:t>Centripetal Force is the force towards the centre.</a:t>
            </a:r>
          </a:p>
          <a:p>
            <a:r>
              <a:rPr lang="en-GB" dirty="0">
                <a:solidFill>
                  <a:srgbClr val="000000"/>
                </a:solidFill>
                <a:latin typeface="Comic Sans MS" panose="030F0702030302020204" pitchFamily="66" charset="0"/>
              </a:rPr>
              <a:t>Centrifugal Force is the force away from the centre.</a:t>
            </a:r>
          </a:p>
        </p:txBody>
      </p:sp>
      <p:grpSp>
        <p:nvGrpSpPr>
          <p:cNvPr id="26" name="Group 25"/>
          <p:cNvGrpSpPr/>
          <p:nvPr/>
        </p:nvGrpSpPr>
        <p:grpSpPr>
          <a:xfrm>
            <a:off x="219075" y="2933058"/>
            <a:ext cx="3409949" cy="1714500"/>
            <a:chOff x="85725" y="3161658"/>
            <a:chExt cx="3409949" cy="1714500"/>
          </a:xfrm>
        </p:grpSpPr>
        <p:cxnSp>
          <p:nvCxnSpPr>
            <p:cNvPr id="6" name="Straight Connector 5"/>
            <p:cNvCxnSpPr/>
            <p:nvPr/>
          </p:nvCxnSpPr>
          <p:spPr>
            <a:xfrm>
              <a:off x="1575244" y="3161658"/>
              <a:ext cx="28575" cy="171450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11" idx="1"/>
            </p:cNvCxnSpPr>
            <p:nvPr/>
          </p:nvCxnSpPr>
          <p:spPr>
            <a:xfrm>
              <a:off x="1589532" y="4018908"/>
              <a:ext cx="69594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285475" y="3614096"/>
              <a:ext cx="1210199" cy="8096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481342" y="4393515"/>
              <a:ext cx="771365" cy="369332"/>
            </a:xfrm>
            <a:prstGeom prst="rect">
              <a:avLst/>
            </a:prstGeom>
          </p:spPr>
          <p:txBody>
            <a:bodyPr wrap="none">
              <a:spAutoFit/>
            </a:bodyPr>
            <a:lstStyle/>
            <a:p>
              <a:r>
                <a:rPr lang="en-GB" dirty="0">
                  <a:solidFill>
                    <a:srgbClr val="000000"/>
                  </a:solidFill>
                  <a:latin typeface="Comic Sans MS" panose="030F0702030302020204" pitchFamily="66" charset="0"/>
                </a:rPr>
                <a:t>0.5kg</a:t>
              </a:r>
              <a:endParaRPr lang="en-GB" dirty="0"/>
            </a:p>
          </p:txBody>
        </p:sp>
        <p:sp>
          <p:nvSpPr>
            <p:cNvPr id="16" name="Oval 15"/>
            <p:cNvSpPr/>
            <p:nvPr/>
          </p:nvSpPr>
          <p:spPr>
            <a:xfrm>
              <a:off x="85725" y="3768556"/>
              <a:ext cx="3007615" cy="500704"/>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p:nvPr/>
          </p:nvCxnSpPr>
          <p:spPr>
            <a:xfrm flipH="1">
              <a:off x="1190625" y="3768556"/>
              <a:ext cx="1524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162716" y="4254399"/>
              <a:ext cx="190500" cy="334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299763" y="3705508"/>
              <a:ext cx="909686" cy="3133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7" name="TextBox 26"/>
          <p:cNvSpPr txBox="1"/>
          <p:nvPr/>
        </p:nvSpPr>
        <p:spPr>
          <a:xfrm>
            <a:off x="3781425" y="2976993"/>
            <a:ext cx="309700" cy="369332"/>
          </a:xfrm>
          <a:prstGeom prst="rect">
            <a:avLst/>
          </a:prstGeom>
          <a:noFill/>
        </p:spPr>
        <p:txBody>
          <a:bodyPr wrap="none" rtlCol="0">
            <a:spAutoFit/>
          </a:bodyPr>
          <a:lstStyle/>
          <a:p>
            <a:r>
              <a:rPr lang="en-GB" dirty="0"/>
              <a:t>R</a:t>
            </a:r>
          </a:p>
        </p:txBody>
      </p:sp>
      <p:sp>
        <p:nvSpPr>
          <p:cNvPr id="28" name="TextBox 27"/>
          <p:cNvSpPr txBox="1"/>
          <p:nvPr/>
        </p:nvSpPr>
        <p:spPr>
          <a:xfrm>
            <a:off x="2070853" y="2945192"/>
            <a:ext cx="353045" cy="369332"/>
          </a:xfrm>
          <a:prstGeom prst="rect">
            <a:avLst/>
          </a:prstGeom>
          <a:noFill/>
        </p:spPr>
        <p:txBody>
          <a:bodyPr wrap="none" rtlCol="0">
            <a:spAutoFit/>
          </a:bodyPr>
          <a:lstStyle/>
          <a:p>
            <a:r>
              <a:rPr lang="en-GB" dirty="0"/>
              <a:t>F</a:t>
            </a:r>
            <a:r>
              <a:rPr lang="en-GB" baseline="-25000" dirty="0"/>
              <a:t>c</a:t>
            </a:r>
          </a:p>
        </p:txBody>
      </p:sp>
      <p:cxnSp>
        <p:nvCxnSpPr>
          <p:cNvPr id="30" name="Straight Arrow Connector 29"/>
          <p:cNvCxnSpPr/>
          <p:nvPr/>
        </p:nvCxnSpPr>
        <p:spPr>
          <a:xfrm flipH="1">
            <a:off x="1962150" y="3314524"/>
            <a:ext cx="3991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781425" y="3375512"/>
            <a:ext cx="374238" cy="99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958665" y="2703551"/>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F</a:t>
            </a:r>
            <a:r>
              <a:rPr lang="en-GB" baseline="-25000" dirty="0">
                <a:solidFill>
                  <a:srgbClr val="000000"/>
                </a:solidFill>
                <a:latin typeface="Comic Sans MS" panose="030F0702030302020204" pitchFamily="66" charset="0"/>
              </a:rPr>
              <a:t>c</a:t>
            </a:r>
            <a:r>
              <a:rPr lang="en-GB" dirty="0">
                <a:solidFill>
                  <a:srgbClr val="000000"/>
                </a:solidFill>
                <a:latin typeface="Comic Sans MS" panose="030F0702030302020204" pitchFamily="66" charset="0"/>
              </a:rPr>
              <a:t> =  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p:sp>
        <p:nvSpPr>
          <p:cNvPr id="34" name="Rectangle 33"/>
          <p:cNvSpPr/>
          <p:nvPr/>
        </p:nvSpPr>
        <p:spPr>
          <a:xfrm>
            <a:off x="6273115" y="2703551"/>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  R</a:t>
            </a:r>
          </a:p>
        </p:txBody>
      </p:sp>
      <mc:AlternateContent xmlns:mc="http://schemas.openxmlformats.org/markup-compatibility/2006" xmlns:a14="http://schemas.microsoft.com/office/drawing/2010/main">
        <mc:Choice Requires="a14">
          <p:sp>
            <p:nvSpPr>
              <p:cNvPr id="35" name="Rectangle 34"/>
              <p:cNvSpPr/>
              <p:nvPr/>
            </p:nvSpPr>
            <p:spPr>
              <a:xfrm>
                <a:off x="5949265" y="3207629"/>
                <a:ext cx="1480236" cy="485646"/>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  </a:t>
                </a:r>
                <a14:m>
                  <m:oMath xmlns:m="http://schemas.openxmlformats.org/officeDocument/2006/math">
                    <m:f>
                      <m:fPr>
                        <m:ctrlPr>
                          <a:rPr lang="en-GB" i="1" dirty="0" smtClean="0">
                            <a:solidFill>
                              <a:srgbClr val="000000"/>
                            </a:solidFill>
                            <a:latin typeface="Cambria Math" panose="02040503050406030204" pitchFamily="18" charset="0"/>
                          </a:rPr>
                        </m:ctrlPr>
                      </m:fPr>
                      <m:num>
                        <m:r>
                          <m:rPr>
                            <m:sty m:val="p"/>
                          </m:rPr>
                          <a:rPr lang="en-GB" b="0" i="0" dirty="0" smtClean="0">
                            <a:solidFill>
                              <a:srgbClr val="000000"/>
                            </a:solidFill>
                            <a:latin typeface="Cambria Math" panose="02040503050406030204" pitchFamily="18" charset="0"/>
                          </a:rPr>
                          <m:t>R</m:t>
                        </m:r>
                      </m:num>
                      <m:den>
                        <m:r>
                          <m:rPr>
                            <m:sty m:val="p"/>
                          </m:rPr>
                          <a:rPr lang="en-GB" b="0" i="0" dirty="0" smtClean="0">
                            <a:solidFill>
                              <a:srgbClr val="000000"/>
                            </a:solidFill>
                            <a:latin typeface="Cambria Math" panose="02040503050406030204" pitchFamily="18" charset="0"/>
                          </a:rPr>
                          <m:t>mr</m:t>
                        </m:r>
                      </m:den>
                    </m:f>
                  </m:oMath>
                </a14:m>
                <a:endParaRPr lang="en-GB" dirty="0">
                  <a:solidFill>
                    <a:srgbClr val="000000"/>
                  </a:solidFill>
                  <a:latin typeface="Comic Sans MS" panose="030F0702030302020204" pitchFamily="66" charset="0"/>
                </a:endParaRPr>
              </a:p>
            </p:txBody>
          </p:sp>
        </mc:Choice>
        <mc:Fallback xmlns="">
          <p:sp>
            <p:nvSpPr>
              <p:cNvPr id="35" name="Rectangle 34"/>
              <p:cNvSpPr>
                <a:spLocks noRot="1" noChangeAspect="1" noMove="1" noResize="1" noEditPoints="1" noAdjustHandles="1" noChangeArrowheads="1" noChangeShapeType="1" noTextEdit="1"/>
              </p:cNvSpPr>
              <p:nvPr/>
            </p:nvSpPr>
            <p:spPr>
              <a:xfrm>
                <a:off x="5949265" y="3207629"/>
                <a:ext cx="1480236" cy="485646"/>
              </a:xfrm>
              <a:prstGeom prst="rect">
                <a:avLst/>
              </a:prstGeom>
              <a:blipFill>
                <a:blip r:embed="rId2"/>
                <a:stretch>
                  <a:fillRect l="-3704" b="-8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5949265" y="3790307"/>
                <a:ext cx="1480236"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m:rPr>
                                <m:sty m:val="p"/>
                              </m:rPr>
                              <a:rPr lang="en-GB" dirty="0">
                                <a:solidFill>
                                  <a:srgbClr val="000000"/>
                                </a:solidFill>
                                <a:latin typeface="Cambria Math" panose="02040503050406030204" pitchFamily="18" charset="0"/>
                              </a:rPr>
                              <m:t>R</m:t>
                            </m:r>
                          </m:num>
                          <m:den>
                            <m:r>
                              <m:rPr>
                                <m:sty m:val="p"/>
                              </m:rPr>
                              <a:rPr lang="en-GB" dirty="0">
                                <a:solidFill>
                                  <a:srgbClr val="000000"/>
                                </a:solidFill>
                                <a:latin typeface="Cambria Math" panose="02040503050406030204" pitchFamily="18" charset="0"/>
                              </a:rPr>
                              <m:t>mr</m:t>
                            </m:r>
                          </m:den>
                        </m:f>
                      </m:e>
                    </m:rad>
                  </m:oMath>
                </a14:m>
                <a:endParaRPr lang="en-GB" dirty="0">
                  <a:solidFill>
                    <a:srgbClr val="000000"/>
                  </a:solidFill>
                  <a:latin typeface="Comic Sans MS" panose="030F0702030302020204" pitchFamily="66" charset="0"/>
                </a:endParaRPr>
              </a:p>
            </p:txBody>
          </p:sp>
        </mc:Choice>
        <mc:Fallback xmlns="">
          <p:sp>
            <p:nvSpPr>
              <p:cNvPr id="36" name="Rectangle 35"/>
              <p:cNvSpPr>
                <a:spLocks noRot="1" noChangeAspect="1" noMove="1" noResize="1" noEditPoints="1" noAdjustHandles="1" noChangeArrowheads="1" noChangeShapeType="1" noTextEdit="1"/>
              </p:cNvSpPr>
              <p:nvPr/>
            </p:nvSpPr>
            <p:spPr>
              <a:xfrm>
                <a:off x="5949265" y="3790307"/>
                <a:ext cx="1480236" cy="656013"/>
              </a:xfrm>
              <a:prstGeom prst="rect">
                <a:avLst/>
              </a:prstGeom>
              <a:blipFill>
                <a:blip r:embed="rId3"/>
                <a:stretch>
                  <a:fillRect l="-37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5949264" y="4483778"/>
                <a:ext cx="1880285"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a:rPr lang="en-GB" b="0" i="0" dirty="0" smtClean="0">
                                <a:solidFill>
                                  <a:srgbClr val="000000"/>
                                </a:solidFill>
                                <a:latin typeface="Cambria Math" panose="02040503050406030204" pitchFamily="18" charset="0"/>
                              </a:rPr>
                              <m:t>200</m:t>
                            </m:r>
                          </m:num>
                          <m:den>
                            <m:r>
                              <a:rPr lang="en-GB" b="0" i="0" dirty="0" smtClean="0">
                                <a:solidFill>
                                  <a:srgbClr val="000000"/>
                                </a:solidFill>
                                <a:latin typeface="Cambria Math" panose="02040503050406030204" pitchFamily="18" charset="0"/>
                              </a:rPr>
                              <m:t>0.5 </m:t>
                            </m:r>
                            <m:r>
                              <m:rPr>
                                <m:sty m:val="p"/>
                              </m:rPr>
                              <a:rPr lang="en-GB" b="0" i="0" dirty="0" smtClean="0">
                                <a:solidFill>
                                  <a:srgbClr val="000000"/>
                                </a:solidFill>
                                <a:latin typeface="Cambria Math" panose="02040503050406030204" pitchFamily="18" charset="0"/>
                              </a:rPr>
                              <m:t>x</m:t>
                            </m:r>
                            <m:r>
                              <a:rPr lang="en-GB" b="0" i="0" dirty="0" smtClean="0">
                                <a:solidFill>
                                  <a:srgbClr val="000000"/>
                                </a:solidFill>
                                <a:latin typeface="Cambria Math" panose="02040503050406030204" pitchFamily="18" charset="0"/>
                              </a:rPr>
                              <m:t> 0.6</m:t>
                            </m:r>
                          </m:den>
                        </m:f>
                      </m:e>
                    </m:rad>
                  </m:oMath>
                </a14:m>
                <a:endParaRPr lang="en-GB" dirty="0">
                  <a:solidFill>
                    <a:srgbClr val="000000"/>
                  </a:solidFill>
                  <a:latin typeface="Comic Sans MS" panose="030F0702030302020204" pitchFamily="66" charset="0"/>
                </a:endParaRPr>
              </a:p>
            </p:txBody>
          </p:sp>
        </mc:Choice>
        <mc:Fallback xmlns="">
          <p:sp>
            <p:nvSpPr>
              <p:cNvPr id="37" name="Rectangle 36"/>
              <p:cNvSpPr>
                <a:spLocks noRot="1" noChangeAspect="1" noMove="1" noResize="1" noEditPoints="1" noAdjustHandles="1" noChangeArrowheads="1" noChangeShapeType="1" noTextEdit="1"/>
              </p:cNvSpPr>
              <p:nvPr/>
            </p:nvSpPr>
            <p:spPr>
              <a:xfrm>
                <a:off x="5949264" y="4483778"/>
                <a:ext cx="1880285" cy="656013"/>
              </a:xfrm>
              <a:prstGeom prst="rect">
                <a:avLst/>
              </a:prstGeom>
              <a:blipFill>
                <a:blip r:embed="rId4"/>
                <a:stretch>
                  <a:fillRect l="-2922"/>
                </a:stretch>
              </a:blipFill>
            </p:spPr>
            <p:txBody>
              <a:bodyPr/>
              <a:lstStyle/>
              <a:p>
                <a:r>
                  <a:rPr lang="en-GB">
                    <a:noFill/>
                  </a:rPr>
                  <a:t> </a:t>
                </a:r>
              </a:p>
            </p:txBody>
          </p:sp>
        </mc:Fallback>
      </mc:AlternateContent>
      <p:sp>
        <p:nvSpPr>
          <p:cNvPr id="38" name="Rectangle 37"/>
          <p:cNvSpPr/>
          <p:nvPr/>
        </p:nvSpPr>
        <p:spPr>
          <a:xfrm>
            <a:off x="5949264" y="5201202"/>
            <a:ext cx="1880285" cy="369332"/>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25.8 rad/s</a:t>
            </a:r>
          </a:p>
        </p:txBody>
      </p:sp>
      <mc:AlternateContent xmlns:mc="http://schemas.openxmlformats.org/markup-compatibility/2006" xmlns:a14="http://schemas.microsoft.com/office/drawing/2010/main">
        <mc:Choice Requires="a14">
          <p:sp>
            <p:nvSpPr>
              <p:cNvPr id="39" name="Rectangle 38"/>
              <p:cNvSpPr/>
              <p:nvPr/>
            </p:nvSpPr>
            <p:spPr>
              <a:xfrm>
                <a:off x="5949264" y="5717053"/>
                <a:ext cx="1880285" cy="569836"/>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f>
                      <m:fPr>
                        <m:ctrlPr>
                          <a:rPr lang="en-GB" i="1" dirty="0" smtClean="0">
                            <a:solidFill>
                              <a:srgbClr val="000000"/>
                            </a:solidFill>
                            <a:latin typeface="Cambria Math" panose="02040503050406030204" pitchFamily="18" charset="0"/>
                          </a:rPr>
                        </m:ctrlPr>
                      </m:fPr>
                      <m:num>
                        <m:r>
                          <m:rPr>
                            <m:nor/>
                          </m:rPr>
                          <a:rPr lang="en-GB" dirty="0">
                            <a:solidFill>
                              <a:srgbClr val="000000"/>
                            </a:solidFill>
                            <a:latin typeface="Comic Sans MS" panose="030F0702030302020204" pitchFamily="66" charset="0"/>
                          </a:rPr>
                          <m:t>25.8</m:t>
                        </m:r>
                      </m:num>
                      <m:den>
                        <m:r>
                          <m:rPr>
                            <m:nor/>
                          </m:rPr>
                          <a:rPr lang="en-GB" dirty="0">
                            <a:solidFill>
                              <a:srgbClr val="000000"/>
                            </a:solidFill>
                            <a:latin typeface="Comic Sans MS" panose="030F0702030302020204" pitchFamily="66" charset="0"/>
                          </a:rPr>
                          <m:t>2</m:t>
                        </m:r>
                        <m:r>
                          <m:rPr>
                            <m:nor/>
                          </m:rPr>
                          <a:rPr lang="el-GR" dirty="0">
                            <a:solidFill>
                              <a:srgbClr val="000000"/>
                            </a:solidFill>
                            <a:latin typeface="Comic Sans MS" panose="030F0702030302020204" pitchFamily="66" charset="0"/>
                          </a:rPr>
                          <m:t>π</m:t>
                        </m:r>
                      </m:den>
                    </m:f>
                  </m:oMath>
                </a14:m>
                <a:r>
                  <a:rPr lang="en-GB" dirty="0">
                    <a:solidFill>
                      <a:srgbClr val="000000"/>
                    </a:solidFill>
                    <a:latin typeface="Comic Sans MS" panose="030F0702030302020204" pitchFamily="66" charset="0"/>
                  </a:rPr>
                  <a:t> x 60</a:t>
                </a:r>
              </a:p>
            </p:txBody>
          </p:sp>
        </mc:Choice>
        <mc:Fallback xmlns="">
          <p:sp>
            <p:nvSpPr>
              <p:cNvPr id="39" name="Rectangle 38"/>
              <p:cNvSpPr>
                <a:spLocks noRot="1" noChangeAspect="1" noMove="1" noResize="1" noEditPoints="1" noAdjustHandles="1" noChangeArrowheads="1" noChangeShapeType="1" noTextEdit="1"/>
              </p:cNvSpPr>
              <p:nvPr/>
            </p:nvSpPr>
            <p:spPr>
              <a:xfrm>
                <a:off x="5949264" y="5717053"/>
                <a:ext cx="1880285" cy="569836"/>
              </a:xfrm>
              <a:prstGeom prst="rect">
                <a:avLst/>
              </a:prstGeom>
              <a:blipFill>
                <a:blip r:embed="rId5"/>
                <a:stretch>
                  <a:fillRect l="-2922" b="-4301"/>
                </a:stretch>
              </a:blipFill>
            </p:spPr>
            <p:txBody>
              <a:bodyPr/>
              <a:lstStyle/>
              <a:p>
                <a:r>
                  <a:rPr lang="en-GB">
                    <a:noFill/>
                  </a:rPr>
                  <a:t> </a:t>
                </a:r>
              </a:p>
            </p:txBody>
          </p:sp>
        </mc:Fallback>
      </mc:AlternateContent>
      <p:sp>
        <p:nvSpPr>
          <p:cNvPr id="40" name="Rectangle 39"/>
          <p:cNvSpPr/>
          <p:nvPr/>
        </p:nvSpPr>
        <p:spPr>
          <a:xfrm>
            <a:off x="5930217" y="6265768"/>
            <a:ext cx="1880285" cy="369332"/>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247 rpm</a:t>
            </a:r>
          </a:p>
        </p:txBody>
      </p:sp>
    </p:spTree>
    <p:extLst>
      <p:ext uri="{BB962C8B-B14F-4D97-AF65-F5344CB8AC3E}">
        <p14:creationId xmlns:p14="http://schemas.microsoft.com/office/powerpoint/2010/main" val="300830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7" grpId="0"/>
      <p:bldP spid="28" grpId="0"/>
      <p:bldP spid="33" grpId="0"/>
      <p:bldP spid="34" grpId="0"/>
      <p:bldP spid="35" grpId="0"/>
      <p:bldP spid="36" grpId="0"/>
      <p:bldP spid="37" grpId="0"/>
      <p:bldP spid="38"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774" y="160288"/>
            <a:ext cx="8601075" cy="1477328"/>
          </a:xfrm>
          <a:prstGeom prst="rect">
            <a:avLst/>
          </a:prstGeom>
        </p:spPr>
        <p:txBody>
          <a:bodyPr wrap="square">
            <a:spAutoFit/>
          </a:bodyPr>
          <a:lstStyle/>
          <a:p>
            <a:r>
              <a:rPr lang="en-GB" dirty="0">
                <a:solidFill>
                  <a:srgbClr val="0000FF"/>
                </a:solidFill>
                <a:latin typeface="Comic Sans MS" panose="030F0702030302020204" pitchFamily="66" charset="0"/>
              </a:rPr>
              <a:t>Example 2.</a:t>
            </a:r>
          </a:p>
          <a:p>
            <a:r>
              <a:rPr lang="en-GB" dirty="0">
                <a:solidFill>
                  <a:srgbClr val="000000"/>
                </a:solidFill>
                <a:latin typeface="Comic Sans MS" panose="030F0702030302020204" pitchFamily="66" charset="0"/>
              </a:rPr>
              <a:t>A small  50g mass lies on a horizontal rotating disc, 8cm from the centre. The coefficient of friction between the disc and the mass is 0.2   </a:t>
            </a:r>
          </a:p>
          <a:p>
            <a:r>
              <a:rPr lang="en-GB" dirty="0">
                <a:solidFill>
                  <a:srgbClr val="000000"/>
                </a:solidFill>
                <a:latin typeface="Comic Sans MS" panose="030F0702030302020204" pitchFamily="66" charset="0"/>
              </a:rPr>
              <a:t>The speed of rotation slowly increases.</a:t>
            </a:r>
          </a:p>
          <a:p>
            <a:r>
              <a:rPr lang="en-GB" dirty="0">
                <a:solidFill>
                  <a:srgbClr val="000000"/>
                </a:solidFill>
                <a:latin typeface="Comic Sans MS" panose="030F0702030302020204" pitchFamily="66" charset="0"/>
              </a:rPr>
              <a:t>At what angular velocity does the mass start to slide?</a:t>
            </a:r>
          </a:p>
        </p:txBody>
      </p:sp>
      <p:pic>
        <p:nvPicPr>
          <p:cNvPr id="4" name="Picture 3"/>
          <p:cNvPicPr>
            <a:picLocks noChangeAspect="1"/>
          </p:cNvPicPr>
          <p:nvPr/>
        </p:nvPicPr>
        <p:blipFill>
          <a:blip r:embed="rId2"/>
          <a:stretch>
            <a:fillRect/>
          </a:stretch>
        </p:blipFill>
        <p:spPr>
          <a:xfrm>
            <a:off x="280987" y="1724025"/>
            <a:ext cx="3629025" cy="1866900"/>
          </a:xfrm>
          <a:prstGeom prst="rect">
            <a:avLst/>
          </a:prstGeom>
        </p:spPr>
      </p:pic>
      <p:grpSp>
        <p:nvGrpSpPr>
          <p:cNvPr id="12" name="Group 11"/>
          <p:cNvGrpSpPr/>
          <p:nvPr/>
        </p:nvGrpSpPr>
        <p:grpSpPr>
          <a:xfrm>
            <a:off x="695325" y="4171950"/>
            <a:ext cx="2943225" cy="1866900"/>
            <a:chOff x="695325" y="4171950"/>
            <a:chExt cx="2943225" cy="1866900"/>
          </a:xfrm>
        </p:grpSpPr>
        <p:cxnSp>
          <p:nvCxnSpPr>
            <p:cNvPr id="6" name="Straight Connector 5"/>
            <p:cNvCxnSpPr/>
            <p:nvPr/>
          </p:nvCxnSpPr>
          <p:spPr>
            <a:xfrm>
              <a:off x="695325" y="4171950"/>
              <a:ext cx="9525" cy="18669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5325" y="5172075"/>
              <a:ext cx="2943225" cy="19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638300" y="4533900"/>
              <a:ext cx="1019175" cy="63817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1763621" y="4677847"/>
              <a:ext cx="806631" cy="369332"/>
            </a:xfrm>
            <a:prstGeom prst="rect">
              <a:avLst/>
            </a:prstGeom>
            <a:noFill/>
          </p:spPr>
          <p:txBody>
            <a:bodyPr wrap="none" rtlCol="0">
              <a:spAutoFit/>
            </a:bodyPr>
            <a:lstStyle/>
            <a:p>
              <a:r>
                <a:rPr lang="en-GB" dirty="0"/>
                <a:t>0.05kg</a:t>
              </a:r>
            </a:p>
          </p:txBody>
        </p:sp>
      </p:grpSp>
      <p:sp>
        <p:nvSpPr>
          <p:cNvPr id="13" name="TextBox 12"/>
          <p:cNvSpPr txBox="1"/>
          <p:nvPr/>
        </p:nvSpPr>
        <p:spPr>
          <a:xfrm>
            <a:off x="1171393" y="4324350"/>
            <a:ext cx="343364" cy="369332"/>
          </a:xfrm>
          <a:prstGeom prst="rect">
            <a:avLst/>
          </a:prstGeom>
          <a:noFill/>
        </p:spPr>
        <p:txBody>
          <a:bodyPr wrap="none" rtlCol="0">
            <a:spAutoFit/>
          </a:bodyPr>
          <a:lstStyle/>
          <a:p>
            <a:r>
              <a:rPr lang="en-GB" dirty="0"/>
              <a:t>F</a:t>
            </a:r>
            <a:r>
              <a:rPr lang="en-GB" baseline="-25000" dirty="0"/>
              <a:t>r</a:t>
            </a:r>
          </a:p>
        </p:txBody>
      </p:sp>
      <p:cxnSp>
        <p:nvCxnSpPr>
          <p:cNvPr id="14" name="Straight Arrow Connector 13"/>
          <p:cNvCxnSpPr/>
          <p:nvPr/>
        </p:nvCxnSpPr>
        <p:spPr>
          <a:xfrm flipH="1">
            <a:off x="1062690" y="4693682"/>
            <a:ext cx="3991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2367" y="4298990"/>
            <a:ext cx="353045" cy="369332"/>
          </a:xfrm>
          <a:prstGeom prst="rect">
            <a:avLst/>
          </a:prstGeom>
          <a:noFill/>
        </p:spPr>
        <p:txBody>
          <a:bodyPr wrap="none" rtlCol="0">
            <a:spAutoFit/>
          </a:bodyPr>
          <a:lstStyle/>
          <a:p>
            <a:r>
              <a:rPr lang="en-GB" dirty="0"/>
              <a:t>F</a:t>
            </a:r>
            <a:r>
              <a:rPr lang="en-GB" baseline="-25000" dirty="0"/>
              <a:t>c</a:t>
            </a:r>
          </a:p>
        </p:txBody>
      </p:sp>
      <p:cxnSp>
        <p:nvCxnSpPr>
          <p:cNvPr id="16" name="Straight Arrow Connector 15"/>
          <p:cNvCxnSpPr/>
          <p:nvPr/>
        </p:nvCxnSpPr>
        <p:spPr>
          <a:xfrm>
            <a:off x="2972367" y="4693682"/>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07150" y="3907929"/>
            <a:ext cx="309700" cy="369332"/>
          </a:xfrm>
          <a:prstGeom prst="rect">
            <a:avLst/>
          </a:prstGeom>
          <a:noFill/>
        </p:spPr>
        <p:txBody>
          <a:bodyPr wrap="none" rtlCol="0">
            <a:spAutoFit/>
          </a:bodyPr>
          <a:lstStyle/>
          <a:p>
            <a:r>
              <a:rPr lang="en-GB" dirty="0"/>
              <a:t>R</a:t>
            </a:r>
          </a:p>
        </p:txBody>
      </p:sp>
      <p:cxnSp>
        <p:nvCxnSpPr>
          <p:cNvPr id="19" name="Straight Arrow Connector 18"/>
          <p:cNvCxnSpPr/>
          <p:nvPr/>
        </p:nvCxnSpPr>
        <p:spPr>
          <a:xfrm flipV="1">
            <a:off x="2100260" y="3962629"/>
            <a:ext cx="14288" cy="4760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680860" y="5254109"/>
            <a:ext cx="478016" cy="369332"/>
          </a:xfrm>
          <a:prstGeom prst="rect">
            <a:avLst/>
          </a:prstGeom>
          <a:noFill/>
        </p:spPr>
        <p:txBody>
          <a:bodyPr wrap="none" rtlCol="0">
            <a:spAutoFit/>
          </a:bodyPr>
          <a:lstStyle/>
          <a:p>
            <a:r>
              <a:rPr lang="en-GB" dirty="0"/>
              <a:t>mg</a:t>
            </a:r>
          </a:p>
        </p:txBody>
      </p:sp>
      <p:cxnSp>
        <p:nvCxnSpPr>
          <p:cNvPr id="23" name="Straight Arrow Connector 22"/>
          <p:cNvCxnSpPr/>
          <p:nvPr/>
        </p:nvCxnSpPr>
        <p:spPr>
          <a:xfrm>
            <a:off x="2138357" y="5335071"/>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48143" y="1803580"/>
            <a:ext cx="798617" cy="369332"/>
          </a:xfrm>
          <a:prstGeom prst="rect">
            <a:avLst/>
          </a:prstGeom>
          <a:noFill/>
        </p:spPr>
        <p:txBody>
          <a:bodyPr wrap="none" rtlCol="0">
            <a:spAutoFit/>
          </a:bodyPr>
          <a:lstStyle/>
          <a:p>
            <a:r>
              <a:rPr lang="en-GB" dirty="0"/>
              <a:t>F</a:t>
            </a:r>
            <a:r>
              <a:rPr lang="en-GB" baseline="-25000" dirty="0"/>
              <a:t>r </a:t>
            </a:r>
            <a:r>
              <a:rPr lang="en-GB" dirty="0"/>
              <a:t>= </a:t>
            </a:r>
            <a:r>
              <a:rPr lang="el-GR" dirty="0"/>
              <a:t>μ</a:t>
            </a:r>
            <a:r>
              <a:rPr lang="en-GB" dirty="0"/>
              <a:t>R</a:t>
            </a:r>
            <a:endParaRPr lang="en-GB" baseline="-25000" dirty="0"/>
          </a:p>
        </p:txBody>
      </p:sp>
      <p:sp>
        <p:nvSpPr>
          <p:cNvPr id="27" name="Rectangle 26"/>
          <p:cNvSpPr/>
          <p:nvPr/>
        </p:nvSpPr>
        <p:spPr>
          <a:xfrm>
            <a:off x="5568265" y="2172912"/>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F</a:t>
            </a:r>
            <a:r>
              <a:rPr lang="en-GB" baseline="-25000" dirty="0">
                <a:solidFill>
                  <a:srgbClr val="000000"/>
                </a:solidFill>
                <a:latin typeface="Comic Sans MS" panose="030F0702030302020204" pitchFamily="66" charset="0"/>
              </a:rPr>
              <a:t>c</a:t>
            </a:r>
            <a:r>
              <a:rPr lang="en-GB" dirty="0">
                <a:solidFill>
                  <a:srgbClr val="000000"/>
                </a:solidFill>
                <a:latin typeface="Comic Sans MS" panose="030F0702030302020204" pitchFamily="66" charset="0"/>
              </a:rPr>
              <a:t> =  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p:sp>
        <p:nvSpPr>
          <p:cNvPr id="28" name="Rectangle 27"/>
          <p:cNvSpPr/>
          <p:nvPr/>
        </p:nvSpPr>
        <p:spPr>
          <a:xfrm>
            <a:off x="4971258" y="2694242"/>
            <a:ext cx="3226325" cy="369332"/>
          </a:xfrm>
          <a:prstGeom prst="rect">
            <a:avLst/>
          </a:prstGeom>
        </p:spPr>
        <p:txBody>
          <a:bodyPr wrap="square">
            <a:spAutoFit/>
          </a:bodyPr>
          <a:lstStyle/>
          <a:p>
            <a:r>
              <a:rPr lang="en-GB" dirty="0">
                <a:solidFill>
                  <a:srgbClr val="000000"/>
                </a:solidFill>
                <a:latin typeface="Comic Sans MS" panose="030F0702030302020204" pitchFamily="66" charset="0"/>
              </a:rPr>
              <a:t>In equilibrium F</a:t>
            </a:r>
            <a:r>
              <a:rPr lang="en-GB" baseline="-25000" dirty="0">
                <a:solidFill>
                  <a:srgbClr val="000000"/>
                </a:solidFill>
                <a:latin typeface="Comic Sans MS" panose="030F0702030302020204" pitchFamily="66" charset="0"/>
              </a:rPr>
              <a:t>c </a:t>
            </a:r>
            <a:r>
              <a:rPr lang="en-GB" dirty="0">
                <a:solidFill>
                  <a:srgbClr val="000000"/>
                </a:solidFill>
                <a:latin typeface="Comic Sans MS" panose="030F0702030302020204" pitchFamily="66" charset="0"/>
              </a:rPr>
              <a:t>= F</a:t>
            </a:r>
            <a:r>
              <a:rPr lang="en-GB" baseline="-25000" dirty="0">
                <a:solidFill>
                  <a:srgbClr val="000000"/>
                </a:solidFill>
                <a:latin typeface="Comic Sans MS" panose="030F0702030302020204" pitchFamily="66" charset="0"/>
              </a:rPr>
              <a:t>r</a:t>
            </a:r>
          </a:p>
        </p:txBody>
      </p:sp>
      <p:sp>
        <p:nvSpPr>
          <p:cNvPr id="29" name="Rectangle 28"/>
          <p:cNvSpPr/>
          <p:nvPr/>
        </p:nvSpPr>
        <p:spPr>
          <a:xfrm>
            <a:off x="5568265" y="3136305"/>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 </a:t>
            </a:r>
            <a:r>
              <a:rPr lang="en-GB" dirty="0"/>
              <a:t>= </a:t>
            </a:r>
            <a:r>
              <a:rPr lang="el-GR" dirty="0"/>
              <a:t>μ</a:t>
            </a:r>
            <a:r>
              <a:rPr lang="en-GB" dirty="0"/>
              <a:t>R</a:t>
            </a:r>
            <a:endParaRPr lang="en-GB" baseline="-25000" dirty="0"/>
          </a:p>
        </p:txBody>
      </p:sp>
      <mc:AlternateContent xmlns:mc="http://schemas.openxmlformats.org/markup-compatibility/2006" xmlns:a14="http://schemas.microsoft.com/office/drawing/2010/main">
        <mc:Choice Requires="a14">
          <p:sp>
            <p:nvSpPr>
              <p:cNvPr id="30" name="Rectangle 29"/>
              <p:cNvSpPr/>
              <p:nvPr/>
            </p:nvSpPr>
            <p:spPr>
              <a:xfrm>
                <a:off x="5777815" y="3531410"/>
                <a:ext cx="1480236" cy="500778"/>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 </a:t>
                </a:r>
                <a:r>
                  <a:rPr lang="en-GB" dirty="0"/>
                  <a:t>= </a:t>
                </a:r>
                <a14:m>
                  <m:oMath xmlns:m="http://schemas.openxmlformats.org/officeDocument/2006/math">
                    <m:f>
                      <m:fPr>
                        <m:ctrlPr>
                          <a:rPr lang="en-GB" i="1" smtClean="0">
                            <a:latin typeface="Cambria Math" panose="02040503050406030204" pitchFamily="18" charset="0"/>
                          </a:rPr>
                        </m:ctrlPr>
                      </m:fPr>
                      <m:num>
                        <m:r>
                          <m:rPr>
                            <m:nor/>
                          </m:rPr>
                          <a:rPr lang="el-GR" dirty="0"/>
                          <m:t>μ</m:t>
                        </m:r>
                        <m:r>
                          <m:rPr>
                            <m:nor/>
                          </m:rPr>
                          <a:rPr lang="en-GB" dirty="0"/>
                          <m:t>mg</m:t>
                        </m:r>
                        <m:r>
                          <m:rPr>
                            <m:nor/>
                          </m:rPr>
                          <a:rPr lang="en-GB" baseline="-25000" dirty="0"/>
                          <m:t> </m:t>
                        </m:r>
                      </m:num>
                      <m:den>
                        <m:r>
                          <m:rPr>
                            <m:nor/>
                          </m:rPr>
                          <a:rPr lang="en-GB" dirty="0">
                            <a:solidFill>
                              <a:srgbClr val="000000"/>
                            </a:solidFill>
                            <a:latin typeface="Comic Sans MS" panose="030F0702030302020204" pitchFamily="66" charset="0"/>
                          </a:rPr>
                          <m:t>m</m:t>
                        </m:r>
                        <m:r>
                          <m:rPr>
                            <m:nor/>
                          </m:rPr>
                          <a:rPr lang="en-GB" baseline="30000" dirty="0">
                            <a:solidFill>
                              <a:srgbClr val="000000"/>
                            </a:solidFill>
                            <a:latin typeface="Comic Sans MS" panose="030F0702030302020204" pitchFamily="66" charset="0"/>
                          </a:rPr>
                          <m:t> </m:t>
                        </m:r>
                        <m:r>
                          <m:rPr>
                            <m:nor/>
                          </m:rPr>
                          <a:rPr lang="en-GB" dirty="0">
                            <a:solidFill>
                              <a:srgbClr val="000000"/>
                            </a:solidFill>
                            <a:latin typeface="Comic Sans MS" panose="030F0702030302020204" pitchFamily="66" charset="0"/>
                          </a:rPr>
                          <m:t>r</m:t>
                        </m:r>
                      </m:den>
                    </m:f>
                  </m:oMath>
                </a14:m>
                <a:endParaRPr lang="en-GB" baseline="-25000" dirty="0"/>
              </a:p>
            </p:txBody>
          </p:sp>
        </mc:Choice>
        <mc:Fallback xmlns="">
          <p:sp>
            <p:nvSpPr>
              <p:cNvPr id="30" name="Rectangle 29"/>
              <p:cNvSpPr>
                <a:spLocks noRot="1" noChangeAspect="1" noMove="1" noResize="1" noEditPoints="1" noAdjustHandles="1" noChangeArrowheads="1" noChangeShapeType="1" noTextEdit="1"/>
              </p:cNvSpPr>
              <p:nvPr/>
            </p:nvSpPr>
            <p:spPr>
              <a:xfrm>
                <a:off x="5777815" y="3531410"/>
                <a:ext cx="1480236" cy="500778"/>
              </a:xfrm>
              <a:prstGeom prst="rect">
                <a:avLst/>
              </a:prstGeom>
              <a:blipFill>
                <a:blip r:embed="rId3"/>
                <a:stretch>
                  <a:fillRect l="-3704" b="-4878"/>
                </a:stretch>
              </a:blipFill>
            </p:spPr>
            <p:txBody>
              <a:bodyPr/>
              <a:lstStyle/>
              <a:p>
                <a:r>
                  <a:rPr lang="en-GB">
                    <a:noFill/>
                  </a:rPr>
                  <a:t> </a:t>
                </a:r>
              </a:p>
            </p:txBody>
          </p:sp>
        </mc:Fallback>
      </mc:AlternateContent>
      <p:cxnSp>
        <p:nvCxnSpPr>
          <p:cNvPr id="32" name="Straight Connector 31"/>
          <p:cNvCxnSpPr/>
          <p:nvPr/>
        </p:nvCxnSpPr>
        <p:spPr>
          <a:xfrm flipH="1">
            <a:off x="6584421" y="3469951"/>
            <a:ext cx="174889" cy="2761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496977" y="3792698"/>
            <a:ext cx="174889" cy="2761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Rectangle 34"/>
              <p:cNvSpPr/>
              <p:nvPr/>
            </p:nvSpPr>
            <p:spPr>
              <a:xfrm>
                <a:off x="5777815" y="4181616"/>
                <a:ext cx="1480236" cy="500778"/>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 </a:t>
                </a:r>
                <a:r>
                  <a:rPr lang="en-GB" dirty="0"/>
                  <a:t>= </a:t>
                </a:r>
                <a14:m>
                  <m:oMath xmlns:m="http://schemas.openxmlformats.org/officeDocument/2006/math">
                    <m:f>
                      <m:fPr>
                        <m:ctrlPr>
                          <a:rPr lang="en-GB" i="1" smtClean="0">
                            <a:latin typeface="Cambria Math" panose="02040503050406030204" pitchFamily="18" charset="0"/>
                          </a:rPr>
                        </m:ctrlPr>
                      </m:fPr>
                      <m:num>
                        <m:r>
                          <m:rPr>
                            <m:nor/>
                          </m:rPr>
                          <a:rPr lang="el-GR" dirty="0"/>
                          <m:t>μ</m:t>
                        </m:r>
                        <m:r>
                          <m:rPr>
                            <m:nor/>
                          </m:rPr>
                          <a:rPr lang="en-GB" dirty="0"/>
                          <m:t>g</m:t>
                        </m:r>
                        <m:r>
                          <m:rPr>
                            <m:nor/>
                          </m:rPr>
                          <a:rPr lang="en-GB" baseline="-25000" dirty="0"/>
                          <m:t> </m:t>
                        </m:r>
                      </m:num>
                      <m:den>
                        <m:r>
                          <m:rPr>
                            <m:nor/>
                          </m:rPr>
                          <a:rPr lang="en-GB" dirty="0">
                            <a:solidFill>
                              <a:srgbClr val="000000"/>
                            </a:solidFill>
                            <a:latin typeface="Comic Sans MS" panose="030F0702030302020204" pitchFamily="66" charset="0"/>
                          </a:rPr>
                          <m:t>r</m:t>
                        </m:r>
                      </m:den>
                    </m:f>
                  </m:oMath>
                </a14:m>
                <a:endParaRPr lang="en-GB" baseline="-25000" dirty="0"/>
              </a:p>
            </p:txBody>
          </p:sp>
        </mc:Choice>
        <mc:Fallback xmlns="">
          <p:sp>
            <p:nvSpPr>
              <p:cNvPr id="35" name="Rectangle 34"/>
              <p:cNvSpPr>
                <a:spLocks noRot="1" noChangeAspect="1" noMove="1" noResize="1" noEditPoints="1" noAdjustHandles="1" noChangeArrowheads="1" noChangeShapeType="1" noTextEdit="1"/>
              </p:cNvSpPr>
              <p:nvPr/>
            </p:nvSpPr>
            <p:spPr>
              <a:xfrm>
                <a:off x="5777815" y="4181616"/>
                <a:ext cx="1480236" cy="500778"/>
              </a:xfrm>
              <a:prstGeom prst="rect">
                <a:avLst/>
              </a:prstGeom>
              <a:blipFill>
                <a:blip r:embed="rId4"/>
                <a:stretch>
                  <a:fillRect l="-3704"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5756859" y="4682394"/>
                <a:ext cx="1480236"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m:rPr>
                                <m:nor/>
                              </m:rPr>
                              <a:rPr lang="el-GR" dirty="0"/>
                              <m:t>μ</m:t>
                            </m:r>
                            <m:r>
                              <m:rPr>
                                <m:nor/>
                              </m:rPr>
                              <a:rPr lang="en-GB" dirty="0"/>
                              <m:t>g</m:t>
                            </m:r>
                          </m:num>
                          <m:den>
                            <m:r>
                              <m:rPr>
                                <m:nor/>
                              </m:rPr>
                              <a:rPr lang="en-GB" dirty="0">
                                <a:solidFill>
                                  <a:srgbClr val="000000"/>
                                </a:solidFill>
                                <a:latin typeface="Comic Sans MS" panose="030F0702030302020204" pitchFamily="66" charset="0"/>
                              </a:rPr>
                              <m:t>r</m:t>
                            </m:r>
                          </m:den>
                        </m:f>
                      </m:e>
                    </m:rad>
                  </m:oMath>
                </a14:m>
                <a:endParaRPr lang="en-GB" dirty="0">
                  <a:solidFill>
                    <a:srgbClr val="000000"/>
                  </a:solidFill>
                  <a:latin typeface="Comic Sans MS" panose="030F0702030302020204" pitchFamily="66" charset="0"/>
                </a:endParaRPr>
              </a:p>
            </p:txBody>
          </p:sp>
        </mc:Choice>
        <mc:Fallback xmlns="">
          <p:sp>
            <p:nvSpPr>
              <p:cNvPr id="36" name="Rectangle 35"/>
              <p:cNvSpPr>
                <a:spLocks noRot="1" noChangeAspect="1" noMove="1" noResize="1" noEditPoints="1" noAdjustHandles="1" noChangeArrowheads="1" noChangeShapeType="1" noTextEdit="1"/>
              </p:cNvSpPr>
              <p:nvPr/>
            </p:nvSpPr>
            <p:spPr>
              <a:xfrm>
                <a:off x="5756859" y="4682394"/>
                <a:ext cx="1480236" cy="656013"/>
              </a:xfrm>
              <a:prstGeom prst="rect">
                <a:avLst/>
              </a:prstGeom>
              <a:blipFill>
                <a:blip r:embed="rId5"/>
                <a:stretch>
                  <a:fillRect l="-329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5756859" y="5382837"/>
                <a:ext cx="1480236"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m:rPr>
                                <m:nor/>
                              </m:rPr>
                              <a:rPr lang="en-GB" b="0" i="0" dirty="0" smtClean="0">
                                <a:solidFill>
                                  <a:srgbClr val="000000"/>
                                </a:solidFill>
                                <a:latin typeface="Cambria Math" panose="02040503050406030204" pitchFamily="18" charset="0"/>
                              </a:rPr>
                              <m:t>0.2</m:t>
                            </m:r>
                            <m:r>
                              <m:rPr>
                                <m:nor/>
                              </m:rPr>
                              <a:rPr lang="en-GB" dirty="0"/>
                              <m:t>g</m:t>
                            </m:r>
                          </m:num>
                          <m:den>
                            <m:r>
                              <m:rPr>
                                <m:nor/>
                              </m:rPr>
                              <a:rPr lang="en-GB" b="0" i="0" dirty="0" smtClean="0">
                                <a:solidFill>
                                  <a:srgbClr val="000000"/>
                                </a:solidFill>
                                <a:latin typeface="Cambria Math" panose="02040503050406030204" pitchFamily="18" charset="0"/>
                              </a:rPr>
                              <m:t>0.08</m:t>
                            </m:r>
                          </m:den>
                        </m:f>
                      </m:e>
                    </m:rad>
                  </m:oMath>
                </a14:m>
                <a:endParaRPr lang="en-GB" dirty="0">
                  <a:solidFill>
                    <a:srgbClr val="000000"/>
                  </a:solidFill>
                  <a:latin typeface="Comic Sans MS" panose="030F0702030302020204" pitchFamily="66" charset="0"/>
                </a:endParaRPr>
              </a:p>
            </p:txBody>
          </p:sp>
        </mc:Choice>
        <mc:Fallback xmlns="">
          <p:sp>
            <p:nvSpPr>
              <p:cNvPr id="37" name="Rectangle 36"/>
              <p:cNvSpPr>
                <a:spLocks noRot="1" noChangeAspect="1" noMove="1" noResize="1" noEditPoints="1" noAdjustHandles="1" noChangeArrowheads="1" noChangeShapeType="1" noTextEdit="1"/>
              </p:cNvSpPr>
              <p:nvPr/>
            </p:nvSpPr>
            <p:spPr>
              <a:xfrm>
                <a:off x="5756859" y="5382837"/>
                <a:ext cx="1480236" cy="656013"/>
              </a:xfrm>
              <a:prstGeom prst="rect">
                <a:avLst/>
              </a:prstGeom>
              <a:blipFill>
                <a:blip r:embed="rId6"/>
                <a:stretch>
                  <a:fillRect l="-329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Rectangle 37"/>
              <p:cNvSpPr/>
              <p:nvPr/>
            </p:nvSpPr>
            <p:spPr>
              <a:xfrm>
                <a:off x="5756859" y="6164882"/>
                <a:ext cx="2091741" cy="369332"/>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
                      <a:rPr lang="en-GB" i="0" dirty="0" smtClean="0">
                        <a:solidFill>
                          <a:srgbClr val="000000"/>
                        </a:solidFill>
                        <a:latin typeface="Cambria Math" panose="02040503050406030204" pitchFamily="18" charset="0"/>
                      </a:rPr>
                      <m:t>4</m:t>
                    </m:r>
                    <m:r>
                      <a:rPr lang="en-GB" b="0" i="0" dirty="0" smtClean="0">
                        <a:solidFill>
                          <a:srgbClr val="000000"/>
                        </a:solidFill>
                        <a:latin typeface="Cambria Math" panose="02040503050406030204" pitchFamily="18" charset="0"/>
                      </a:rPr>
                      <m:t>.95 </m:t>
                    </m:r>
                    <m:r>
                      <m:rPr>
                        <m:sty m:val="p"/>
                      </m:rPr>
                      <a:rPr lang="en-GB" b="0" i="0" dirty="0" smtClean="0">
                        <a:solidFill>
                          <a:srgbClr val="000000"/>
                        </a:solidFill>
                        <a:latin typeface="Cambria Math" panose="02040503050406030204" pitchFamily="18" charset="0"/>
                      </a:rPr>
                      <m:t>rad</m:t>
                    </m:r>
                    <m:r>
                      <a:rPr lang="en-GB" b="0" i="0" dirty="0" smtClean="0">
                        <a:solidFill>
                          <a:srgbClr val="000000"/>
                        </a:solidFill>
                        <a:latin typeface="Cambria Math" panose="02040503050406030204" pitchFamily="18" charset="0"/>
                      </a:rPr>
                      <m:t>/</m:t>
                    </m:r>
                    <m:r>
                      <m:rPr>
                        <m:sty m:val="p"/>
                      </m:rPr>
                      <a:rPr lang="en-GB" b="0" i="0" dirty="0" smtClean="0">
                        <a:solidFill>
                          <a:srgbClr val="000000"/>
                        </a:solidFill>
                        <a:latin typeface="Cambria Math" panose="02040503050406030204" pitchFamily="18" charset="0"/>
                      </a:rPr>
                      <m:t>s</m:t>
                    </m:r>
                  </m:oMath>
                </a14:m>
                <a:endParaRPr lang="en-GB" dirty="0">
                  <a:solidFill>
                    <a:srgbClr val="000000"/>
                  </a:solidFill>
                  <a:latin typeface="Comic Sans MS" panose="030F0702030302020204" pitchFamily="66" charset="0"/>
                </a:endParaRPr>
              </a:p>
            </p:txBody>
          </p:sp>
        </mc:Choice>
        <mc:Fallback xmlns="">
          <p:sp>
            <p:nvSpPr>
              <p:cNvPr id="38" name="Rectangle 37"/>
              <p:cNvSpPr>
                <a:spLocks noRot="1" noChangeAspect="1" noMove="1" noResize="1" noEditPoints="1" noAdjustHandles="1" noChangeArrowheads="1" noChangeShapeType="1" noTextEdit="1"/>
              </p:cNvSpPr>
              <p:nvPr/>
            </p:nvSpPr>
            <p:spPr>
              <a:xfrm>
                <a:off x="5756859" y="6164882"/>
                <a:ext cx="2091741" cy="369332"/>
              </a:xfrm>
              <a:prstGeom prst="rect">
                <a:avLst/>
              </a:prstGeom>
              <a:blipFill>
                <a:blip r:embed="rId7"/>
                <a:stretch>
                  <a:fillRect l="-2326" t="-6557" b="-26230"/>
                </a:stretch>
              </a:blipFill>
            </p:spPr>
            <p:txBody>
              <a:bodyPr/>
              <a:lstStyle/>
              <a:p>
                <a:r>
                  <a:rPr lang="en-GB">
                    <a:noFill/>
                  </a:rPr>
                  <a:t> </a:t>
                </a:r>
              </a:p>
            </p:txBody>
          </p:sp>
        </mc:Fallback>
      </mc:AlternateContent>
    </p:spTree>
    <p:extLst>
      <p:ext uri="{BB962C8B-B14F-4D97-AF65-F5344CB8AC3E}">
        <p14:creationId xmlns:p14="http://schemas.microsoft.com/office/powerpoint/2010/main" val="389213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8" grpId="0"/>
      <p:bldP spid="22" grpId="0"/>
      <p:bldP spid="26" grpId="0"/>
      <p:bldP spid="27" grpId="0"/>
      <p:bldP spid="28" grpId="0"/>
      <p:bldP spid="29" grpId="0"/>
      <p:bldP spid="30" grpId="0"/>
      <p:bldP spid="35" grpId="0"/>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25" y="235714"/>
            <a:ext cx="8763000" cy="1477328"/>
          </a:xfrm>
          <a:prstGeom prst="rect">
            <a:avLst/>
          </a:prstGeom>
        </p:spPr>
        <p:txBody>
          <a:bodyPr wrap="square">
            <a:spAutoFit/>
          </a:bodyPr>
          <a:lstStyle/>
          <a:p>
            <a:r>
              <a:rPr lang="en-GB" dirty="0">
                <a:solidFill>
                  <a:srgbClr val="0000FF"/>
                </a:solidFill>
                <a:latin typeface="Comic Sans MS" panose="030F0702030302020204" pitchFamily="66" charset="0"/>
              </a:rPr>
              <a:t>Example 3.</a:t>
            </a:r>
          </a:p>
          <a:p>
            <a:r>
              <a:rPr lang="en-GB" dirty="0">
                <a:solidFill>
                  <a:srgbClr val="000000"/>
                </a:solidFill>
                <a:latin typeface="Comic Sans MS" panose="030F0702030302020204" pitchFamily="66" charset="0"/>
              </a:rPr>
              <a:t>In a fairground "wall of death" innocent victims are spun in giant "washing machine" with vertical axis of rotation. If the friction coefficient between clothes and wall is 0.3, the radius of the machine is 3 metres, find the minimum angular velocity when they will seem to stick to the wall.</a:t>
            </a:r>
          </a:p>
        </p:txBody>
      </p:sp>
      <p:pic>
        <p:nvPicPr>
          <p:cNvPr id="3" name="Picture 2"/>
          <p:cNvPicPr>
            <a:picLocks noChangeAspect="1"/>
          </p:cNvPicPr>
          <p:nvPr/>
        </p:nvPicPr>
        <p:blipFill>
          <a:blip r:embed="rId2"/>
          <a:stretch>
            <a:fillRect/>
          </a:stretch>
        </p:blipFill>
        <p:spPr>
          <a:xfrm>
            <a:off x="395288" y="1713042"/>
            <a:ext cx="1528278" cy="2173158"/>
          </a:xfrm>
          <a:prstGeom prst="rect">
            <a:avLst/>
          </a:prstGeom>
        </p:spPr>
      </p:pic>
      <p:cxnSp>
        <p:nvCxnSpPr>
          <p:cNvPr id="5" name="Straight Connector 4"/>
          <p:cNvCxnSpPr/>
          <p:nvPr/>
        </p:nvCxnSpPr>
        <p:spPr>
          <a:xfrm>
            <a:off x="809625" y="4362450"/>
            <a:ext cx="19050" cy="22955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830814" y="4995862"/>
            <a:ext cx="657225" cy="10287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26752" y="4261127"/>
            <a:ext cx="343364" cy="369332"/>
          </a:xfrm>
          <a:prstGeom prst="rect">
            <a:avLst/>
          </a:prstGeom>
          <a:noFill/>
        </p:spPr>
        <p:txBody>
          <a:bodyPr wrap="none" rtlCol="0">
            <a:spAutoFit/>
          </a:bodyPr>
          <a:lstStyle/>
          <a:p>
            <a:r>
              <a:rPr lang="en-GB" dirty="0"/>
              <a:t>F</a:t>
            </a:r>
            <a:r>
              <a:rPr lang="en-GB" baseline="-25000" dirty="0"/>
              <a:t>r</a:t>
            </a:r>
          </a:p>
        </p:txBody>
      </p:sp>
      <p:cxnSp>
        <p:nvCxnSpPr>
          <p:cNvPr id="8" name="Straight Arrow Connector 7"/>
          <p:cNvCxnSpPr/>
          <p:nvPr/>
        </p:nvCxnSpPr>
        <p:spPr>
          <a:xfrm flipH="1">
            <a:off x="310215" y="5510212"/>
            <a:ext cx="3991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8988" y="4995862"/>
            <a:ext cx="353045" cy="369332"/>
          </a:xfrm>
          <a:prstGeom prst="rect">
            <a:avLst/>
          </a:prstGeom>
          <a:noFill/>
        </p:spPr>
        <p:txBody>
          <a:bodyPr wrap="none" rtlCol="0">
            <a:spAutoFit/>
          </a:bodyPr>
          <a:lstStyle/>
          <a:p>
            <a:r>
              <a:rPr lang="en-GB" dirty="0"/>
              <a:t>F</a:t>
            </a:r>
            <a:r>
              <a:rPr lang="en-GB" baseline="-25000" dirty="0"/>
              <a:t>c</a:t>
            </a:r>
          </a:p>
        </p:txBody>
      </p:sp>
      <p:cxnSp>
        <p:nvCxnSpPr>
          <p:cNvPr id="10" name="Straight Arrow Connector 9"/>
          <p:cNvCxnSpPr/>
          <p:nvPr/>
        </p:nvCxnSpPr>
        <p:spPr>
          <a:xfrm>
            <a:off x="1555407" y="5510212"/>
            <a:ext cx="46144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86128" y="4995862"/>
            <a:ext cx="309700" cy="369332"/>
          </a:xfrm>
          <a:prstGeom prst="rect">
            <a:avLst/>
          </a:prstGeom>
          <a:noFill/>
        </p:spPr>
        <p:txBody>
          <a:bodyPr wrap="none" rtlCol="0">
            <a:spAutoFit/>
          </a:bodyPr>
          <a:lstStyle/>
          <a:p>
            <a:r>
              <a:rPr lang="en-GB" dirty="0"/>
              <a:t>R</a:t>
            </a:r>
          </a:p>
        </p:txBody>
      </p:sp>
      <p:cxnSp>
        <p:nvCxnSpPr>
          <p:cNvPr id="12" name="Straight Arrow Connector 11"/>
          <p:cNvCxnSpPr/>
          <p:nvPr/>
        </p:nvCxnSpPr>
        <p:spPr>
          <a:xfrm flipV="1">
            <a:off x="1159426" y="4430311"/>
            <a:ext cx="14288" cy="4760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59426" y="6142075"/>
            <a:ext cx="478016" cy="369332"/>
          </a:xfrm>
          <a:prstGeom prst="rect">
            <a:avLst/>
          </a:prstGeom>
          <a:noFill/>
        </p:spPr>
        <p:txBody>
          <a:bodyPr wrap="none" rtlCol="0">
            <a:spAutoFit/>
          </a:bodyPr>
          <a:lstStyle/>
          <a:p>
            <a:r>
              <a:rPr lang="en-GB" dirty="0"/>
              <a:t>mg</a:t>
            </a:r>
          </a:p>
        </p:txBody>
      </p:sp>
      <p:cxnSp>
        <p:nvCxnSpPr>
          <p:cNvPr id="14" name="Straight Arrow Connector 13"/>
          <p:cNvCxnSpPr/>
          <p:nvPr/>
        </p:nvCxnSpPr>
        <p:spPr>
          <a:xfrm>
            <a:off x="1149896" y="6094154"/>
            <a:ext cx="9530" cy="494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30734" y="1886999"/>
            <a:ext cx="798617" cy="369332"/>
          </a:xfrm>
          <a:prstGeom prst="rect">
            <a:avLst/>
          </a:prstGeom>
          <a:noFill/>
        </p:spPr>
        <p:txBody>
          <a:bodyPr wrap="none" rtlCol="0">
            <a:spAutoFit/>
          </a:bodyPr>
          <a:lstStyle/>
          <a:p>
            <a:r>
              <a:rPr lang="en-GB" dirty="0"/>
              <a:t>F</a:t>
            </a:r>
            <a:r>
              <a:rPr lang="en-GB" baseline="-25000" dirty="0"/>
              <a:t>r </a:t>
            </a:r>
            <a:r>
              <a:rPr lang="en-GB" dirty="0"/>
              <a:t>= </a:t>
            </a:r>
            <a:r>
              <a:rPr lang="el-GR" dirty="0"/>
              <a:t>μ</a:t>
            </a:r>
            <a:r>
              <a:rPr lang="en-GB" dirty="0"/>
              <a:t>R</a:t>
            </a:r>
            <a:endParaRPr lang="en-GB" baseline="-25000" dirty="0"/>
          </a:p>
        </p:txBody>
      </p:sp>
      <p:sp>
        <p:nvSpPr>
          <p:cNvPr id="16" name="Rectangle 15"/>
          <p:cNvSpPr/>
          <p:nvPr/>
        </p:nvSpPr>
        <p:spPr>
          <a:xfrm>
            <a:off x="4749115" y="2430289"/>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F</a:t>
            </a:r>
            <a:r>
              <a:rPr lang="en-GB" baseline="-25000" dirty="0">
                <a:solidFill>
                  <a:srgbClr val="000000"/>
                </a:solidFill>
                <a:latin typeface="Comic Sans MS" panose="030F0702030302020204" pitchFamily="66" charset="0"/>
              </a:rPr>
              <a:t>c</a:t>
            </a:r>
            <a:r>
              <a:rPr lang="en-GB" dirty="0">
                <a:solidFill>
                  <a:srgbClr val="000000"/>
                </a:solidFill>
                <a:latin typeface="Comic Sans MS" panose="030F0702030302020204" pitchFamily="66" charset="0"/>
              </a:rPr>
              <a:t> =  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a:t>
            </a:r>
          </a:p>
        </p:txBody>
      </p:sp>
      <p:sp>
        <p:nvSpPr>
          <p:cNvPr id="17" name="Rectangle 16"/>
          <p:cNvSpPr/>
          <p:nvPr/>
        </p:nvSpPr>
        <p:spPr>
          <a:xfrm>
            <a:off x="6063565" y="2430289"/>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  R</a:t>
            </a:r>
          </a:p>
        </p:txBody>
      </p:sp>
      <p:sp>
        <p:nvSpPr>
          <p:cNvPr id="18" name="TextBox 17"/>
          <p:cNvSpPr txBox="1"/>
          <p:nvPr/>
        </p:nvSpPr>
        <p:spPr>
          <a:xfrm>
            <a:off x="4815010" y="2973578"/>
            <a:ext cx="1348446" cy="369332"/>
          </a:xfrm>
          <a:prstGeom prst="rect">
            <a:avLst/>
          </a:prstGeom>
          <a:noFill/>
        </p:spPr>
        <p:txBody>
          <a:bodyPr wrap="none" rtlCol="0">
            <a:spAutoFit/>
          </a:bodyPr>
          <a:lstStyle/>
          <a:p>
            <a:r>
              <a:rPr lang="en-GB" dirty="0"/>
              <a:t>F</a:t>
            </a:r>
            <a:r>
              <a:rPr lang="en-GB" baseline="-25000" dirty="0"/>
              <a:t>r </a:t>
            </a:r>
            <a:r>
              <a:rPr lang="en-GB" dirty="0"/>
              <a:t>= </a:t>
            </a:r>
            <a:r>
              <a:rPr lang="el-GR" dirty="0"/>
              <a:t>μ</a:t>
            </a:r>
            <a:r>
              <a:rPr lang="en-GB" dirty="0">
                <a:solidFill>
                  <a:srgbClr val="000000"/>
                </a:solidFill>
                <a:latin typeface="Comic Sans MS" panose="030F0702030302020204" pitchFamily="66" charset="0"/>
              </a:rPr>
              <a:t>m</a:t>
            </a:r>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r </a:t>
            </a:r>
          </a:p>
        </p:txBody>
      </p:sp>
      <p:sp>
        <p:nvSpPr>
          <p:cNvPr id="19" name="Rectangle 18"/>
          <p:cNvSpPr/>
          <p:nvPr/>
        </p:nvSpPr>
        <p:spPr>
          <a:xfrm>
            <a:off x="6163456" y="2973578"/>
            <a:ext cx="1480236" cy="369332"/>
          </a:xfrm>
          <a:prstGeom prst="rect">
            <a:avLst/>
          </a:prstGeom>
        </p:spPr>
        <p:txBody>
          <a:bodyPr wrap="square">
            <a:spAutoFit/>
          </a:bodyPr>
          <a:lstStyle/>
          <a:p>
            <a:r>
              <a:rPr lang="en-GB" dirty="0">
                <a:solidFill>
                  <a:srgbClr val="000000"/>
                </a:solidFill>
                <a:latin typeface="Comic Sans MS" panose="030F0702030302020204" pitchFamily="66" charset="0"/>
              </a:rPr>
              <a:t>=  mg</a:t>
            </a:r>
          </a:p>
        </p:txBody>
      </p:sp>
      <mc:AlternateContent xmlns:mc="http://schemas.openxmlformats.org/markup-compatibility/2006" xmlns:a14="http://schemas.microsoft.com/office/drawing/2010/main">
        <mc:Choice Requires="a14">
          <p:sp>
            <p:nvSpPr>
              <p:cNvPr id="20" name="Rectangle 19"/>
              <p:cNvSpPr/>
              <p:nvPr/>
            </p:nvSpPr>
            <p:spPr>
              <a:xfrm>
                <a:off x="5692090" y="3463853"/>
                <a:ext cx="1480236" cy="560346"/>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 </a:t>
                </a:r>
                <a:r>
                  <a:rPr lang="en-GB" dirty="0"/>
                  <a:t>= </a:t>
                </a:r>
                <a14:m>
                  <m:oMath xmlns:m="http://schemas.openxmlformats.org/officeDocument/2006/math">
                    <m:f>
                      <m:fPr>
                        <m:ctrlPr>
                          <a:rPr lang="en-GB" i="1" smtClean="0">
                            <a:latin typeface="Cambria Math" panose="02040503050406030204" pitchFamily="18" charset="0"/>
                          </a:rPr>
                        </m:ctrlPr>
                      </m:fPr>
                      <m:num>
                        <m:r>
                          <m:rPr>
                            <m:nor/>
                          </m:rPr>
                          <a:rPr lang="en-GB" dirty="0">
                            <a:solidFill>
                              <a:srgbClr val="000000"/>
                            </a:solidFill>
                            <a:latin typeface="Comic Sans MS" panose="030F0702030302020204" pitchFamily="66" charset="0"/>
                          </a:rPr>
                          <m:t>mg</m:t>
                        </m:r>
                        <m:r>
                          <m:rPr>
                            <m:nor/>
                          </m:rPr>
                          <a:rPr lang="en-GB" dirty="0">
                            <a:solidFill>
                              <a:srgbClr val="000000"/>
                            </a:solidFill>
                            <a:latin typeface="Comic Sans MS" panose="030F0702030302020204" pitchFamily="66" charset="0"/>
                          </a:rPr>
                          <m:t> </m:t>
                        </m:r>
                      </m:num>
                      <m:den>
                        <m:r>
                          <m:rPr>
                            <m:nor/>
                          </m:rPr>
                          <a:rPr lang="el-GR" dirty="0"/>
                          <m:t>μ</m:t>
                        </m:r>
                        <m:r>
                          <m:rPr>
                            <m:nor/>
                          </m:rPr>
                          <a:rPr lang="en-GB" dirty="0">
                            <a:solidFill>
                              <a:srgbClr val="000000"/>
                            </a:solidFill>
                            <a:latin typeface="Comic Sans MS" panose="030F0702030302020204" pitchFamily="66" charset="0"/>
                          </a:rPr>
                          <m:t>mr</m:t>
                        </m:r>
                      </m:den>
                    </m:f>
                  </m:oMath>
                </a14:m>
                <a:endParaRPr lang="en-GB" baseline="-25000" dirty="0"/>
              </a:p>
            </p:txBody>
          </p:sp>
        </mc:Choice>
        <mc:Fallback xmlns="">
          <p:sp>
            <p:nvSpPr>
              <p:cNvPr id="20" name="Rectangle 19"/>
              <p:cNvSpPr>
                <a:spLocks noRot="1" noChangeAspect="1" noMove="1" noResize="1" noEditPoints="1" noAdjustHandles="1" noChangeArrowheads="1" noChangeShapeType="1" noTextEdit="1"/>
              </p:cNvSpPr>
              <p:nvPr/>
            </p:nvSpPr>
            <p:spPr>
              <a:xfrm>
                <a:off x="5692090" y="3463853"/>
                <a:ext cx="1480236" cy="560346"/>
              </a:xfrm>
              <a:prstGeom prst="rect">
                <a:avLst/>
              </a:prstGeom>
              <a:blipFill>
                <a:blip r:embed="rId3"/>
                <a:stretch>
                  <a:fillRect l="-3704"/>
                </a:stretch>
              </a:blipFill>
            </p:spPr>
            <p:txBody>
              <a:bodyPr/>
              <a:lstStyle/>
              <a:p>
                <a:r>
                  <a:rPr lang="en-GB">
                    <a:noFill/>
                  </a:rPr>
                  <a:t> </a:t>
                </a:r>
              </a:p>
            </p:txBody>
          </p:sp>
        </mc:Fallback>
      </mc:AlternateContent>
      <p:cxnSp>
        <p:nvCxnSpPr>
          <p:cNvPr id="21" name="Straight Connector 20"/>
          <p:cNvCxnSpPr/>
          <p:nvPr/>
        </p:nvCxnSpPr>
        <p:spPr>
          <a:xfrm flipH="1">
            <a:off x="6344763" y="3456065"/>
            <a:ext cx="174889" cy="2761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432207" y="3783995"/>
            <a:ext cx="174889" cy="2761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Rectangle 24"/>
              <p:cNvSpPr/>
              <p:nvPr/>
            </p:nvSpPr>
            <p:spPr>
              <a:xfrm>
                <a:off x="5692090" y="4100126"/>
                <a:ext cx="1480236" cy="560346"/>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2 </a:t>
                </a:r>
                <a:r>
                  <a:rPr lang="en-GB" dirty="0">
                    <a:solidFill>
                      <a:srgbClr val="000000"/>
                    </a:solidFill>
                    <a:latin typeface="Comic Sans MS" panose="030F0702030302020204" pitchFamily="66" charset="0"/>
                  </a:rPr>
                  <a:t> </a:t>
                </a:r>
                <a:r>
                  <a:rPr lang="en-GB" dirty="0"/>
                  <a:t>= </a:t>
                </a:r>
                <a14:m>
                  <m:oMath xmlns:m="http://schemas.openxmlformats.org/officeDocument/2006/math">
                    <m:f>
                      <m:fPr>
                        <m:ctrlPr>
                          <a:rPr lang="en-GB" i="1" smtClean="0">
                            <a:latin typeface="Cambria Math" panose="02040503050406030204" pitchFamily="18" charset="0"/>
                          </a:rPr>
                        </m:ctrlPr>
                      </m:fPr>
                      <m:num>
                        <m:r>
                          <m:rPr>
                            <m:nor/>
                          </m:rPr>
                          <a:rPr lang="en-GB" dirty="0">
                            <a:solidFill>
                              <a:srgbClr val="000000"/>
                            </a:solidFill>
                            <a:latin typeface="Comic Sans MS" panose="030F0702030302020204" pitchFamily="66" charset="0"/>
                          </a:rPr>
                          <m:t>g</m:t>
                        </m:r>
                        <m:r>
                          <m:rPr>
                            <m:nor/>
                          </m:rPr>
                          <a:rPr lang="en-GB" dirty="0">
                            <a:solidFill>
                              <a:srgbClr val="000000"/>
                            </a:solidFill>
                            <a:latin typeface="Comic Sans MS" panose="030F0702030302020204" pitchFamily="66" charset="0"/>
                          </a:rPr>
                          <m:t> </m:t>
                        </m:r>
                      </m:num>
                      <m:den>
                        <m:r>
                          <m:rPr>
                            <m:nor/>
                          </m:rPr>
                          <a:rPr lang="el-GR" dirty="0"/>
                          <m:t>μ</m:t>
                        </m:r>
                        <m:r>
                          <m:rPr>
                            <m:nor/>
                          </m:rPr>
                          <a:rPr lang="en-GB" dirty="0">
                            <a:solidFill>
                              <a:srgbClr val="000000"/>
                            </a:solidFill>
                            <a:latin typeface="Comic Sans MS" panose="030F0702030302020204" pitchFamily="66" charset="0"/>
                          </a:rPr>
                          <m:t>r</m:t>
                        </m:r>
                      </m:den>
                    </m:f>
                  </m:oMath>
                </a14:m>
                <a:endParaRPr lang="en-GB" baseline="-25000" dirty="0"/>
              </a:p>
            </p:txBody>
          </p:sp>
        </mc:Choice>
        <mc:Fallback xmlns="">
          <p:sp>
            <p:nvSpPr>
              <p:cNvPr id="25" name="Rectangle 24"/>
              <p:cNvSpPr>
                <a:spLocks noRot="1" noChangeAspect="1" noMove="1" noResize="1" noEditPoints="1" noAdjustHandles="1" noChangeArrowheads="1" noChangeShapeType="1" noTextEdit="1"/>
              </p:cNvSpPr>
              <p:nvPr/>
            </p:nvSpPr>
            <p:spPr>
              <a:xfrm>
                <a:off x="5692090" y="4100126"/>
                <a:ext cx="1480236" cy="560346"/>
              </a:xfrm>
              <a:prstGeom prst="rect">
                <a:avLst/>
              </a:prstGeom>
              <a:blipFill>
                <a:blip r:embed="rId4"/>
                <a:stretch>
                  <a:fillRect l="-3704" b="-326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5604645" y="4680703"/>
                <a:ext cx="1480236"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m:rPr>
                                <m:nor/>
                              </m:rPr>
                              <a:rPr lang="en-GB" dirty="0"/>
                              <m:t>g</m:t>
                            </m:r>
                          </m:num>
                          <m:den>
                            <m:r>
                              <m:rPr>
                                <m:nor/>
                              </m:rPr>
                              <a:rPr lang="el-GR" dirty="0"/>
                              <m:t>μ</m:t>
                            </m:r>
                            <m:r>
                              <m:rPr>
                                <m:nor/>
                              </m:rPr>
                              <a:rPr lang="en-GB" dirty="0">
                                <a:solidFill>
                                  <a:srgbClr val="000000"/>
                                </a:solidFill>
                                <a:latin typeface="Comic Sans MS" panose="030F0702030302020204" pitchFamily="66" charset="0"/>
                              </a:rPr>
                              <m:t>r</m:t>
                            </m:r>
                          </m:den>
                        </m:f>
                      </m:e>
                    </m:rad>
                  </m:oMath>
                </a14:m>
                <a:endParaRPr lang="en-GB" dirty="0">
                  <a:solidFill>
                    <a:srgbClr val="000000"/>
                  </a:solidFill>
                  <a:latin typeface="Comic Sans MS" panose="030F0702030302020204" pitchFamily="66" charset="0"/>
                </a:endParaRPr>
              </a:p>
            </p:txBody>
          </p:sp>
        </mc:Choice>
        <mc:Fallback xmlns="">
          <p:sp>
            <p:nvSpPr>
              <p:cNvPr id="26" name="Rectangle 25"/>
              <p:cNvSpPr>
                <a:spLocks noRot="1" noChangeAspect="1" noMove="1" noResize="1" noEditPoints="1" noAdjustHandles="1" noChangeArrowheads="1" noChangeShapeType="1" noTextEdit="1"/>
              </p:cNvSpPr>
              <p:nvPr/>
            </p:nvSpPr>
            <p:spPr>
              <a:xfrm>
                <a:off x="5604645" y="4680703"/>
                <a:ext cx="1480236" cy="656013"/>
              </a:xfrm>
              <a:prstGeom prst="rect">
                <a:avLst/>
              </a:prstGeom>
              <a:blipFill>
                <a:blip r:embed="rId5"/>
                <a:stretch>
                  <a:fillRect l="-329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5604645" y="5481299"/>
                <a:ext cx="1758180" cy="656013"/>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a:t>
                </a:r>
                <a14:m>
                  <m:oMath xmlns:m="http://schemas.openxmlformats.org/officeDocument/2006/math">
                    <m:rad>
                      <m:radPr>
                        <m:degHide m:val="on"/>
                        <m:ctrlPr>
                          <a:rPr lang="en-GB" i="1" dirty="0" smtClean="0">
                            <a:solidFill>
                              <a:srgbClr val="000000"/>
                            </a:solidFill>
                            <a:latin typeface="Cambria Math" panose="02040503050406030204" pitchFamily="18" charset="0"/>
                          </a:rPr>
                        </m:ctrlPr>
                      </m:radPr>
                      <m:deg/>
                      <m:e>
                        <m:f>
                          <m:fPr>
                            <m:ctrlPr>
                              <a:rPr lang="en-GB" i="1" dirty="0">
                                <a:solidFill>
                                  <a:srgbClr val="000000"/>
                                </a:solidFill>
                                <a:latin typeface="Cambria Math" panose="02040503050406030204" pitchFamily="18" charset="0"/>
                              </a:rPr>
                            </m:ctrlPr>
                          </m:fPr>
                          <m:num>
                            <m:r>
                              <m:rPr>
                                <m:nor/>
                              </m:rPr>
                              <a:rPr lang="en-GB" dirty="0"/>
                              <m:t>g</m:t>
                            </m:r>
                          </m:num>
                          <m:den>
                            <m:r>
                              <m:rPr>
                                <m:nor/>
                              </m:rPr>
                              <a:rPr lang="en-GB" b="0" i="0" dirty="0" smtClean="0">
                                <a:solidFill>
                                  <a:srgbClr val="000000"/>
                                </a:solidFill>
                                <a:latin typeface="Cambria Math" panose="02040503050406030204" pitchFamily="18" charset="0"/>
                              </a:rPr>
                              <m:t>0.3 </m:t>
                            </m:r>
                            <m:r>
                              <m:rPr>
                                <m:nor/>
                              </m:rPr>
                              <a:rPr lang="en-GB" b="0" i="0" dirty="0" smtClean="0">
                                <a:solidFill>
                                  <a:srgbClr val="000000"/>
                                </a:solidFill>
                                <a:latin typeface="Cambria Math" panose="02040503050406030204" pitchFamily="18" charset="0"/>
                              </a:rPr>
                              <m:t>x</m:t>
                            </m:r>
                            <m:r>
                              <m:rPr>
                                <m:nor/>
                              </m:rPr>
                              <a:rPr lang="en-GB" b="0" i="0" dirty="0" smtClean="0">
                                <a:solidFill>
                                  <a:srgbClr val="000000"/>
                                </a:solidFill>
                                <a:latin typeface="Cambria Math" panose="02040503050406030204" pitchFamily="18" charset="0"/>
                              </a:rPr>
                              <m:t> 3</m:t>
                            </m:r>
                          </m:den>
                        </m:f>
                      </m:e>
                    </m:rad>
                  </m:oMath>
                </a14:m>
                <a:endParaRPr lang="en-GB" dirty="0">
                  <a:solidFill>
                    <a:srgbClr val="000000"/>
                  </a:solidFill>
                  <a:latin typeface="Comic Sans MS" panose="030F0702030302020204" pitchFamily="66" charset="0"/>
                </a:endParaRPr>
              </a:p>
            </p:txBody>
          </p:sp>
        </mc:Choice>
        <mc:Fallback xmlns="">
          <p:sp>
            <p:nvSpPr>
              <p:cNvPr id="27" name="Rectangle 26"/>
              <p:cNvSpPr>
                <a:spLocks noRot="1" noChangeAspect="1" noMove="1" noResize="1" noEditPoints="1" noAdjustHandles="1" noChangeArrowheads="1" noChangeShapeType="1" noTextEdit="1"/>
              </p:cNvSpPr>
              <p:nvPr/>
            </p:nvSpPr>
            <p:spPr>
              <a:xfrm>
                <a:off x="5604645" y="5481299"/>
                <a:ext cx="1758180" cy="656013"/>
              </a:xfrm>
              <a:prstGeom prst="rect">
                <a:avLst/>
              </a:prstGeom>
              <a:blipFill>
                <a:blip r:embed="rId6"/>
                <a:stretch>
                  <a:fillRect l="-2768"/>
                </a:stretch>
              </a:blipFill>
            </p:spPr>
            <p:txBody>
              <a:bodyPr/>
              <a:lstStyle/>
              <a:p>
                <a:r>
                  <a:rPr lang="en-GB">
                    <a:noFill/>
                  </a:rPr>
                  <a:t> </a:t>
                </a:r>
              </a:p>
            </p:txBody>
          </p:sp>
        </mc:Fallback>
      </mc:AlternateContent>
      <p:sp>
        <p:nvSpPr>
          <p:cNvPr id="28" name="Rectangle 27"/>
          <p:cNvSpPr/>
          <p:nvPr/>
        </p:nvSpPr>
        <p:spPr>
          <a:xfrm>
            <a:off x="5604645" y="6242478"/>
            <a:ext cx="1758180" cy="369332"/>
          </a:xfrm>
          <a:prstGeom prst="rect">
            <a:avLst/>
          </a:prstGeom>
        </p:spPr>
        <p:txBody>
          <a:bodyPr wrap="square">
            <a:spAutoFit/>
          </a:bodyPr>
          <a:lstStyle/>
          <a:p>
            <a:r>
              <a:rPr lang="el-GR" dirty="0">
                <a:solidFill>
                  <a:srgbClr val="000000"/>
                </a:solidFill>
                <a:latin typeface="Comic Sans MS" panose="030F0702030302020204" pitchFamily="66" charset="0"/>
              </a:rPr>
              <a:t>ω</a:t>
            </a:r>
            <a:r>
              <a:rPr lang="en-GB" baseline="30000" dirty="0">
                <a:solidFill>
                  <a:srgbClr val="000000"/>
                </a:solidFill>
                <a:latin typeface="Comic Sans MS" panose="030F0702030302020204" pitchFamily="66" charset="0"/>
              </a:rPr>
              <a:t>  </a:t>
            </a:r>
            <a:r>
              <a:rPr lang="en-GB" dirty="0">
                <a:solidFill>
                  <a:srgbClr val="000000"/>
                </a:solidFill>
                <a:latin typeface="Comic Sans MS" panose="030F0702030302020204" pitchFamily="66" charset="0"/>
              </a:rPr>
              <a:t>= 3.3 rad/s</a:t>
            </a:r>
          </a:p>
        </p:txBody>
      </p:sp>
    </p:spTree>
    <p:extLst>
      <p:ext uri="{BB962C8B-B14F-4D97-AF65-F5344CB8AC3E}">
        <p14:creationId xmlns:p14="http://schemas.microsoft.com/office/powerpoint/2010/main" val="148501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1" grpId="0"/>
      <p:bldP spid="13" grpId="0"/>
      <p:bldP spid="15" grpId="0"/>
      <p:bldP spid="16" grpId="0"/>
      <p:bldP spid="17" grpId="0"/>
      <p:bldP spid="18" grpId="0"/>
      <p:bldP spid="19" grpId="0"/>
      <p:bldP spid="20" grpId="0"/>
      <p:bldP spid="25" grpId="0"/>
      <p:bldP spid="26" grpId="0"/>
      <p:bldP spid="27" grpId="0"/>
      <p:bldP spid="2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1067</TotalTime>
  <Words>1741</Words>
  <Application>Microsoft Office PowerPoint</Application>
  <PresentationFormat>On-screen Show (4:3)</PresentationFormat>
  <Paragraphs>399</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Cambria Math</vt:lpstr>
      <vt:lpstr>Comic Sans MS</vt:lpstr>
      <vt:lpstr>System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Edinburgh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Pitman</dc:creator>
  <cp:lastModifiedBy>Martin Pitman</cp:lastModifiedBy>
  <cp:revision>65</cp:revision>
  <dcterms:created xsi:type="dcterms:W3CDTF">2018-10-01T08:23:10Z</dcterms:created>
  <dcterms:modified xsi:type="dcterms:W3CDTF">2018-10-11T13:45:29Z</dcterms:modified>
</cp:coreProperties>
</file>