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691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7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3103-16B8-4C3F-A130-25A38707C0C4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773D-E788-4AFC-9FBF-803EDF9B5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056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3103-16B8-4C3F-A130-25A38707C0C4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773D-E788-4AFC-9FBF-803EDF9B5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73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3103-16B8-4C3F-A130-25A38707C0C4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773D-E788-4AFC-9FBF-803EDF9B5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97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3103-16B8-4C3F-A130-25A38707C0C4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773D-E788-4AFC-9FBF-803EDF9B5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87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3103-16B8-4C3F-A130-25A38707C0C4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773D-E788-4AFC-9FBF-803EDF9B5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54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3103-16B8-4C3F-A130-25A38707C0C4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773D-E788-4AFC-9FBF-803EDF9B5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22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3103-16B8-4C3F-A130-25A38707C0C4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773D-E788-4AFC-9FBF-803EDF9B5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418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3103-16B8-4C3F-A130-25A38707C0C4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773D-E788-4AFC-9FBF-803EDF9B5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76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3103-16B8-4C3F-A130-25A38707C0C4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773D-E788-4AFC-9FBF-803EDF9B5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69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3103-16B8-4C3F-A130-25A38707C0C4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773D-E788-4AFC-9FBF-803EDF9B5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41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3103-16B8-4C3F-A130-25A38707C0C4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773D-E788-4AFC-9FBF-803EDF9B5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97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3103-16B8-4C3F-A130-25A38707C0C4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1773D-E788-4AFC-9FBF-803EDF9B5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675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4" name="Rectangle 8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2096" name="Group 2095"/>
          <p:cNvGrpSpPr/>
          <p:nvPr/>
        </p:nvGrpSpPr>
        <p:grpSpPr>
          <a:xfrm>
            <a:off x="-3613" y="457200"/>
            <a:ext cx="5531263" cy="5363975"/>
            <a:chOff x="-3613" y="457200"/>
            <a:chExt cx="4539484" cy="4275931"/>
          </a:xfrm>
        </p:grpSpPr>
        <p:sp>
          <p:nvSpPr>
            <p:cNvPr id="4" name="Text Box 3074"/>
            <p:cNvSpPr txBox="1">
              <a:spLocks noChangeArrowheads="1"/>
            </p:cNvSpPr>
            <p:nvPr/>
          </p:nvSpPr>
          <p:spPr bwMode="auto">
            <a:xfrm>
              <a:off x="114300" y="457200"/>
              <a:ext cx="2335213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sng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S1 (M) Maths Homework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Text Box 3075"/>
            <p:cNvSpPr txBox="1">
              <a:spLocks noChangeArrowheads="1"/>
            </p:cNvSpPr>
            <p:nvPr/>
          </p:nvSpPr>
          <p:spPr bwMode="auto">
            <a:xfrm>
              <a:off x="0" y="749300"/>
              <a:ext cx="28575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130" name="Picture 307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0500" y="865188"/>
              <a:ext cx="506413" cy="582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3084"/>
            <p:cNvSpPr txBox="1">
              <a:spLocks noChangeArrowheads="1"/>
            </p:cNvSpPr>
            <p:nvPr/>
          </p:nvSpPr>
          <p:spPr bwMode="auto">
            <a:xfrm>
              <a:off x="207963" y="749300"/>
              <a:ext cx="2881312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Find the next four terms of these sequences.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Text Box 3086"/>
            <p:cNvSpPr txBox="1">
              <a:spLocks noChangeArrowheads="1"/>
            </p:cNvSpPr>
            <p:nvPr/>
          </p:nvSpPr>
          <p:spPr bwMode="auto">
            <a:xfrm>
              <a:off x="25400" y="962025"/>
              <a:ext cx="1158875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a)  5, 7, 9, 11, …..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3087"/>
            <p:cNvSpPr txBox="1">
              <a:spLocks noChangeArrowheads="1"/>
            </p:cNvSpPr>
            <p:nvPr/>
          </p:nvSpPr>
          <p:spPr bwMode="auto">
            <a:xfrm>
              <a:off x="1384300" y="962025"/>
              <a:ext cx="1292225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b)  20, 16, 12, 8, ….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3088"/>
            <p:cNvSpPr txBox="1">
              <a:spLocks noChangeArrowheads="1"/>
            </p:cNvSpPr>
            <p:nvPr/>
          </p:nvSpPr>
          <p:spPr bwMode="auto">
            <a:xfrm>
              <a:off x="9525" y="1266825"/>
              <a:ext cx="1387475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c)  1, 4, 9, 16, 25, …..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3199"/>
            <p:cNvSpPr txBox="1">
              <a:spLocks noChangeArrowheads="1"/>
            </p:cNvSpPr>
            <p:nvPr/>
          </p:nvSpPr>
          <p:spPr bwMode="auto">
            <a:xfrm>
              <a:off x="1376363" y="1249363"/>
              <a:ext cx="1392237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d)  1, 1, 2, 3, 5, 8, …..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Text Box 3210"/>
            <p:cNvSpPr txBox="1">
              <a:spLocks noChangeArrowheads="1"/>
            </p:cNvSpPr>
            <p:nvPr/>
          </p:nvSpPr>
          <p:spPr bwMode="auto">
            <a:xfrm>
              <a:off x="30546" y="1704975"/>
              <a:ext cx="306387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129" name="Picture 323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9458" y="1755775"/>
              <a:ext cx="506413" cy="582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 Box 3211"/>
            <p:cNvSpPr txBox="1">
              <a:spLocks noChangeArrowheads="1"/>
            </p:cNvSpPr>
            <p:nvPr/>
          </p:nvSpPr>
          <p:spPr bwMode="auto">
            <a:xfrm>
              <a:off x="271846" y="1701800"/>
              <a:ext cx="2954337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Create the first six terms of these sequences.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Text Box 3212"/>
            <p:cNvSpPr txBox="1">
              <a:spLocks noChangeArrowheads="1"/>
            </p:cNvSpPr>
            <p:nvPr/>
          </p:nvSpPr>
          <p:spPr bwMode="auto">
            <a:xfrm>
              <a:off x="30546" y="1917700"/>
              <a:ext cx="877887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a)    </a:t>
              </a: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kumimoji="0" lang="en-US" altLang="en-US" sz="12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+ 2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3213"/>
            <p:cNvSpPr txBox="1">
              <a:spLocks noChangeArrowheads="1"/>
            </p:cNvSpPr>
            <p:nvPr/>
          </p:nvSpPr>
          <p:spPr bwMode="auto">
            <a:xfrm>
              <a:off x="1327533" y="1911350"/>
              <a:ext cx="857250" cy="358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b)    </a:t>
              </a:r>
              <a:r>
                <a:rPr kumimoji="0" lang="en-US" altLang="en-US" sz="12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kumimoji="0" lang="en-US" altLang="en-US" sz="1200" b="0" i="0" u="none" strike="noStrike" cap="none" normalizeH="0" baseline="30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+ 6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3214"/>
            <p:cNvSpPr txBox="1">
              <a:spLocks noChangeArrowheads="1"/>
            </p:cNvSpPr>
            <p:nvPr/>
          </p:nvSpPr>
          <p:spPr bwMode="auto">
            <a:xfrm>
              <a:off x="2559433" y="1935162"/>
              <a:ext cx="990600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c)    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3(</a:t>
              </a:r>
              <a:r>
                <a:rPr kumimoji="0" lang="en-US" altLang="en-US" sz="12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+ 6)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095" name="Group 2094"/>
            <p:cNvGrpSpPr/>
            <p:nvPr/>
          </p:nvGrpSpPr>
          <p:grpSpPr>
            <a:xfrm>
              <a:off x="-3613" y="2540793"/>
              <a:ext cx="4500563" cy="2192338"/>
              <a:chOff x="-36513" y="2841625"/>
              <a:chExt cx="4500563" cy="2192338"/>
            </a:xfrm>
          </p:grpSpPr>
          <p:sp>
            <p:nvSpPr>
              <p:cNvPr id="87" name="Rectangle 353"/>
              <p:cNvSpPr>
                <a:spLocks noChangeArrowheads="1"/>
              </p:cNvSpPr>
              <p:nvPr/>
            </p:nvSpPr>
            <p:spPr bwMode="auto">
              <a:xfrm>
                <a:off x="682625" y="34893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8" name="Rectangle 355"/>
              <p:cNvSpPr>
                <a:spLocks noChangeArrowheads="1"/>
              </p:cNvSpPr>
              <p:nvPr/>
            </p:nvSpPr>
            <p:spPr bwMode="auto">
              <a:xfrm>
                <a:off x="250825" y="34893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9" name="Rectangle 357"/>
              <p:cNvSpPr>
                <a:spLocks noChangeArrowheads="1"/>
              </p:cNvSpPr>
              <p:nvPr/>
            </p:nvSpPr>
            <p:spPr bwMode="auto">
              <a:xfrm>
                <a:off x="466725" y="34893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90" name="Rectangle 358"/>
              <p:cNvSpPr>
                <a:spLocks noChangeArrowheads="1"/>
              </p:cNvSpPr>
              <p:nvPr/>
            </p:nvSpPr>
            <p:spPr bwMode="auto">
              <a:xfrm>
                <a:off x="682625" y="30575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91" name="Rectangle 359"/>
              <p:cNvSpPr>
                <a:spLocks noChangeArrowheads="1"/>
              </p:cNvSpPr>
              <p:nvPr/>
            </p:nvSpPr>
            <p:spPr bwMode="auto">
              <a:xfrm>
                <a:off x="250825" y="30575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92" name="Rectangle 360"/>
              <p:cNvSpPr>
                <a:spLocks noChangeArrowheads="1"/>
              </p:cNvSpPr>
              <p:nvPr/>
            </p:nvSpPr>
            <p:spPr bwMode="auto">
              <a:xfrm>
                <a:off x="466725" y="30575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93" name="Rectangle 361"/>
              <p:cNvSpPr>
                <a:spLocks noChangeArrowheads="1"/>
              </p:cNvSpPr>
              <p:nvPr/>
            </p:nvSpPr>
            <p:spPr bwMode="auto">
              <a:xfrm>
                <a:off x="682625" y="32734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94" name="Rectangle 362"/>
              <p:cNvSpPr>
                <a:spLocks noChangeArrowheads="1"/>
              </p:cNvSpPr>
              <p:nvPr/>
            </p:nvSpPr>
            <p:spPr bwMode="auto">
              <a:xfrm>
                <a:off x="250825" y="32734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95" name="Rectangle 363"/>
              <p:cNvSpPr>
                <a:spLocks noChangeArrowheads="1"/>
              </p:cNvSpPr>
              <p:nvPr/>
            </p:nvSpPr>
            <p:spPr bwMode="auto">
              <a:xfrm>
                <a:off x="466725" y="3273425"/>
                <a:ext cx="217488" cy="2174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96" name="Rectangle 364"/>
              <p:cNvSpPr>
                <a:spLocks noChangeArrowheads="1"/>
              </p:cNvSpPr>
              <p:nvPr/>
            </p:nvSpPr>
            <p:spPr bwMode="auto">
              <a:xfrm>
                <a:off x="1474788" y="3489325"/>
                <a:ext cx="217487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97" name="Rectangle 365"/>
              <p:cNvSpPr>
                <a:spLocks noChangeArrowheads="1"/>
              </p:cNvSpPr>
              <p:nvPr/>
            </p:nvSpPr>
            <p:spPr bwMode="auto">
              <a:xfrm>
                <a:off x="1042988" y="3489325"/>
                <a:ext cx="217487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98" name="Rectangle 366"/>
              <p:cNvSpPr>
                <a:spLocks noChangeArrowheads="1"/>
              </p:cNvSpPr>
              <p:nvPr/>
            </p:nvSpPr>
            <p:spPr bwMode="auto">
              <a:xfrm>
                <a:off x="1258888" y="3489325"/>
                <a:ext cx="217487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99" name="Rectangle 367"/>
              <p:cNvSpPr>
                <a:spLocks noChangeArrowheads="1"/>
              </p:cNvSpPr>
              <p:nvPr/>
            </p:nvSpPr>
            <p:spPr bwMode="auto">
              <a:xfrm>
                <a:off x="1474788" y="3057525"/>
                <a:ext cx="217487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0" name="Rectangle 368"/>
              <p:cNvSpPr>
                <a:spLocks noChangeArrowheads="1"/>
              </p:cNvSpPr>
              <p:nvPr/>
            </p:nvSpPr>
            <p:spPr bwMode="auto">
              <a:xfrm>
                <a:off x="1042988" y="3057525"/>
                <a:ext cx="217487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1" name="Rectangle 369"/>
              <p:cNvSpPr>
                <a:spLocks noChangeArrowheads="1"/>
              </p:cNvSpPr>
              <p:nvPr/>
            </p:nvSpPr>
            <p:spPr bwMode="auto">
              <a:xfrm>
                <a:off x="1258888" y="3057525"/>
                <a:ext cx="217487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2" name="Rectangle 370"/>
              <p:cNvSpPr>
                <a:spLocks noChangeArrowheads="1"/>
              </p:cNvSpPr>
              <p:nvPr/>
            </p:nvSpPr>
            <p:spPr bwMode="auto">
              <a:xfrm>
                <a:off x="1474788" y="3273425"/>
                <a:ext cx="217487" cy="2174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3" name="Rectangle 371"/>
              <p:cNvSpPr>
                <a:spLocks noChangeArrowheads="1"/>
              </p:cNvSpPr>
              <p:nvPr/>
            </p:nvSpPr>
            <p:spPr bwMode="auto">
              <a:xfrm>
                <a:off x="1042988" y="3273425"/>
                <a:ext cx="217487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4" name="Rectangle 372"/>
              <p:cNvSpPr>
                <a:spLocks noChangeArrowheads="1"/>
              </p:cNvSpPr>
              <p:nvPr/>
            </p:nvSpPr>
            <p:spPr bwMode="auto">
              <a:xfrm>
                <a:off x="1258888" y="3273425"/>
                <a:ext cx="217487" cy="2174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5" name="Rectangle 373"/>
              <p:cNvSpPr>
                <a:spLocks noChangeArrowheads="1"/>
              </p:cNvSpPr>
              <p:nvPr/>
            </p:nvSpPr>
            <p:spPr bwMode="auto">
              <a:xfrm>
                <a:off x="1690688" y="3489325"/>
                <a:ext cx="217487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6" name="Rectangle 374"/>
              <p:cNvSpPr>
                <a:spLocks noChangeArrowheads="1"/>
              </p:cNvSpPr>
              <p:nvPr/>
            </p:nvSpPr>
            <p:spPr bwMode="auto">
              <a:xfrm>
                <a:off x="1690688" y="3057525"/>
                <a:ext cx="217487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7" name="Rectangle 375"/>
              <p:cNvSpPr>
                <a:spLocks noChangeArrowheads="1"/>
              </p:cNvSpPr>
              <p:nvPr/>
            </p:nvSpPr>
            <p:spPr bwMode="auto">
              <a:xfrm>
                <a:off x="1690688" y="3273425"/>
                <a:ext cx="217487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8" name="Rectangle 376"/>
              <p:cNvSpPr>
                <a:spLocks noChangeArrowheads="1"/>
              </p:cNvSpPr>
              <p:nvPr/>
            </p:nvSpPr>
            <p:spPr bwMode="auto">
              <a:xfrm>
                <a:off x="2482850" y="34893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9" name="Rectangle 377"/>
              <p:cNvSpPr>
                <a:spLocks noChangeArrowheads="1"/>
              </p:cNvSpPr>
              <p:nvPr/>
            </p:nvSpPr>
            <p:spPr bwMode="auto">
              <a:xfrm>
                <a:off x="2051050" y="34893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10" name="Rectangle 378"/>
              <p:cNvSpPr>
                <a:spLocks noChangeArrowheads="1"/>
              </p:cNvSpPr>
              <p:nvPr/>
            </p:nvSpPr>
            <p:spPr bwMode="auto">
              <a:xfrm>
                <a:off x="2266950" y="34893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11" name="Rectangle 379"/>
              <p:cNvSpPr>
                <a:spLocks noChangeArrowheads="1"/>
              </p:cNvSpPr>
              <p:nvPr/>
            </p:nvSpPr>
            <p:spPr bwMode="auto">
              <a:xfrm>
                <a:off x="2482850" y="30575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12" name="Rectangle 380"/>
              <p:cNvSpPr>
                <a:spLocks noChangeArrowheads="1"/>
              </p:cNvSpPr>
              <p:nvPr/>
            </p:nvSpPr>
            <p:spPr bwMode="auto">
              <a:xfrm>
                <a:off x="2051050" y="30575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13" name="Rectangle 381"/>
              <p:cNvSpPr>
                <a:spLocks noChangeArrowheads="1"/>
              </p:cNvSpPr>
              <p:nvPr/>
            </p:nvSpPr>
            <p:spPr bwMode="auto">
              <a:xfrm>
                <a:off x="2266950" y="30575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14" name="Rectangle 382"/>
              <p:cNvSpPr>
                <a:spLocks noChangeArrowheads="1"/>
              </p:cNvSpPr>
              <p:nvPr/>
            </p:nvSpPr>
            <p:spPr bwMode="auto">
              <a:xfrm>
                <a:off x="2482850" y="3273425"/>
                <a:ext cx="217488" cy="2174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15" name="Rectangle 383"/>
              <p:cNvSpPr>
                <a:spLocks noChangeArrowheads="1"/>
              </p:cNvSpPr>
              <p:nvPr/>
            </p:nvSpPr>
            <p:spPr bwMode="auto">
              <a:xfrm>
                <a:off x="2051050" y="32734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16" name="Rectangle 384"/>
              <p:cNvSpPr>
                <a:spLocks noChangeArrowheads="1"/>
              </p:cNvSpPr>
              <p:nvPr/>
            </p:nvSpPr>
            <p:spPr bwMode="auto">
              <a:xfrm>
                <a:off x="2266950" y="3273425"/>
                <a:ext cx="217488" cy="2174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17" name="Rectangle 385"/>
              <p:cNvSpPr>
                <a:spLocks noChangeArrowheads="1"/>
              </p:cNvSpPr>
              <p:nvPr/>
            </p:nvSpPr>
            <p:spPr bwMode="auto">
              <a:xfrm>
                <a:off x="2698750" y="34893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18" name="Rectangle 386"/>
              <p:cNvSpPr>
                <a:spLocks noChangeArrowheads="1"/>
              </p:cNvSpPr>
              <p:nvPr/>
            </p:nvSpPr>
            <p:spPr bwMode="auto">
              <a:xfrm>
                <a:off x="2698750" y="30575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19" name="Rectangle 387"/>
              <p:cNvSpPr>
                <a:spLocks noChangeArrowheads="1"/>
              </p:cNvSpPr>
              <p:nvPr/>
            </p:nvSpPr>
            <p:spPr bwMode="auto">
              <a:xfrm>
                <a:off x="2698750" y="3273425"/>
                <a:ext cx="217488" cy="2174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20" name="Rectangle 388"/>
              <p:cNvSpPr>
                <a:spLocks noChangeArrowheads="1"/>
              </p:cNvSpPr>
              <p:nvPr/>
            </p:nvSpPr>
            <p:spPr bwMode="auto">
              <a:xfrm>
                <a:off x="2914650" y="34893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21" name="Rectangle 389"/>
              <p:cNvSpPr>
                <a:spLocks noChangeArrowheads="1"/>
              </p:cNvSpPr>
              <p:nvPr/>
            </p:nvSpPr>
            <p:spPr bwMode="auto">
              <a:xfrm>
                <a:off x="2914650" y="30575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22" name="Rectangle 390"/>
              <p:cNvSpPr>
                <a:spLocks noChangeArrowheads="1"/>
              </p:cNvSpPr>
              <p:nvPr/>
            </p:nvSpPr>
            <p:spPr bwMode="auto">
              <a:xfrm>
                <a:off x="2914650" y="32734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123" name="Picture 3238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57638" y="2841625"/>
                <a:ext cx="506412" cy="5826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4" name="Rectangle 392"/>
              <p:cNvSpPr>
                <a:spLocks noChangeArrowheads="1"/>
              </p:cNvSpPr>
              <p:nvPr/>
            </p:nvSpPr>
            <p:spPr bwMode="auto">
              <a:xfrm>
                <a:off x="-36513" y="3821113"/>
                <a:ext cx="295276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a)</a:t>
                </a:r>
              </a:p>
            </p:txBody>
          </p:sp>
          <p:sp>
            <p:nvSpPr>
              <p:cNvPr id="125" name="Rectangle 393"/>
              <p:cNvSpPr>
                <a:spLocks noChangeArrowheads="1"/>
              </p:cNvSpPr>
              <p:nvPr/>
            </p:nvSpPr>
            <p:spPr bwMode="auto">
              <a:xfrm>
                <a:off x="179388" y="3824288"/>
                <a:ext cx="1920875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Copy and complete this table.</a:t>
                </a:r>
              </a:p>
            </p:txBody>
          </p:sp>
          <p:sp>
            <p:nvSpPr>
              <p:cNvPr id="126" name="Line 394"/>
              <p:cNvSpPr>
                <a:spLocks noChangeShapeType="1"/>
              </p:cNvSpPr>
              <p:nvPr/>
            </p:nvSpPr>
            <p:spPr bwMode="auto">
              <a:xfrm>
                <a:off x="2916238" y="3849688"/>
                <a:ext cx="0" cy="3603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7" name="Line 395"/>
              <p:cNvSpPr>
                <a:spLocks noChangeShapeType="1"/>
              </p:cNvSpPr>
              <p:nvPr/>
            </p:nvSpPr>
            <p:spPr bwMode="auto">
              <a:xfrm>
                <a:off x="2212975" y="4019550"/>
                <a:ext cx="22320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" name="Rectangle 396"/>
              <p:cNvSpPr>
                <a:spLocks noChangeArrowheads="1"/>
              </p:cNvSpPr>
              <p:nvPr/>
            </p:nvSpPr>
            <p:spPr bwMode="auto">
              <a:xfrm>
                <a:off x="2152650" y="3803650"/>
                <a:ext cx="766763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Grey tiles</a:t>
                </a:r>
              </a:p>
            </p:txBody>
          </p:sp>
          <p:sp>
            <p:nvSpPr>
              <p:cNvPr id="129" name="Rectangle 397"/>
              <p:cNvSpPr>
                <a:spLocks noChangeArrowheads="1"/>
              </p:cNvSpPr>
              <p:nvPr/>
            </p:nvSpPr>
            <p:spPr bwMode="auto">
              <a:xfrm>
                <a:off x="2114550" y="4006850"/>
                <a:ext cx="854075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White tiles</a:t>
                </a:r>
              </a:p>
            </p:txBody>
          </p:sp>
          <p:sp>
            <p:nvSpPr>
              <p:cNvPr id="130" name="Rectangle 398"/>
              <p:cNvSpPr>
                <a:spLocks noChangeArrowheads="1"/>
              </p:cNvSpPr>
              <p:nvPr/>
            </p:nvSpPr>
            <p:spPr bwMode="auto">
              <a:xfrm>
                <a:off x="2911475" y="3816350"/>
                <a:ext cx="241300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1</a:t>
                </a:r>
              </a:p>
            </p:txBody>
          </p:sp>
          <p:sp>
            <p:nvSpPr>
              <p:cNvPr id="131" name="Rectangle 399"/>
              <p:cNvSpPr>
                <a:spLocks noChangeArrowheads="1"/>
              </p:cNvSpPr>
              <p:nvPr/>
            </p:nvSpPr>
            <p:spPr bwMode="auto">
              <a:xfrm>
                <a:off x="3106738" y="3816350"/>
                <a:ext cx="261937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2</a:t>
                </a:r>
              </a:p>
            </p:txBody>
          </p:sp>
          <p:sp>
            <p:nvSpPr>
              <p:cNvPr id="132" name="Rectangle 401"/>
              <p:cNvSpPr>
                <a:spLocks noChangeArrowheads="1"/>
              </p:cNvSpPr>
              <p:nvPr/>
            </p:nvSpPr>
            <p:spPr bwMode="auto">
              <a:xfrm>
                <a:off x="3322638" y="3811588"/>
                <a:ext cx="261937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3</a:t>
                </a:r>
              </a:p>
            </p:txBody>
          </p:sp>
          <p:sp>
            <p:nvSpPr>
              <p:cNvPr id="133" name="Rectangle 402"/>
              <p:cNvSpPr>
                <a:spLocks noChangeArrowheads="1"/>
              </p:cNvSpPr>
              <p:nvPr/>
            </p:nvSpPr>
            <p:spPr bwMode="auto">
              <a:xfrm>
                <a:off x="3517900" y="3811588"/>
                <a:ext cx="261938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4</a:t>
                </a:r>
              </a:p>
            </p:txBody>
          </p:sp>
          <p:sp>
            <p:nvSpPr>
              <p:cNvPr id="134" name="Rectangle 403"/>
              <p:cNvSpPr>
                <a:spLocks noChangeArrowheads="1"/>
              </p:cNvSpPr>
              <p:nvPr/>
            </p:nvSpPr>
            <p:spPr bwMode="auto">
              <a:xfrm>
                <a:off x="3733800" y="3811588"/>
                <a:ext cx="261938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135" name="Line 404"/>
              <p:cNvSpPr>
                <a:spLocks noChangeShapeType="1"/>
              </p:cNvSpPr>
              <p:nvPr/>
            </p:nvSpPr>
            <p:spPr bwMode="auto">
              <a:xfrm>
                <a:off x="3995738" y="3849688"/>
                <a:ext cx="0" cy="36036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" name="Rectangle 405"/>
              <p:cNvSpPr>
                <a:spLocks noChangeArrowheads="1"/>
              </p:cNvSpPr>
              <p:nvPr/>
            </p:nvSpPr>
            <p:spPr bwMode="auto">
              <a:xfrm>
                <a:off x="4094163" y="3811588"/>
                <a:ext cx="319087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12</a:t>
                </a:r>
              </a:p>
            </p:txBody>
          </p:sp>
          <p:sp>
            <p:nvSpPr>
              <p:cNvPr id="137" name="Rectangle 406"/>
              <p:cNvSpPr>
                <a:spLocks noChangeArrowheads="1"/>
              </p:cNvSpPr>
              <p:nvPr/>
            </p:nvSpPr>
            <p:spPr bwMode="auto">
              <a:xfrm>
                <a:off x="-36513" y="4354513"/>
                <a:ext cx="304801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b)</a:t>
                </a:r>
              </a:p>
            </p:txBody>
          </p:sp>
          <p:sp>
            <p:nvSpPr>
              <p:cNvPr id="138" name="Rectangle 407"/>
              <p:cNvSpPr>
                <a:spLocks noChangeArrowheads="1"/>
              </p:cNvSpPr>
              <p:nvPr/>
            </p:nvSpPr>
            <p:spPr bwMode="auto">
              <a:xfrm>
                <a:off x="179388" y="4357688"/>
                <a:ext cx="4248150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 dirty="0">
                    <a:latin typeface="Comic Sans MS" panose="030F0702030302020204" pitchFamily="66" charset="0"/>
                  </a:rPr>
                  <a:t>Construct a formula to help you calculate the number of white tiles needed when you know the number of grey.</a:t>
                </a:r>
              </a:p>
            </p:txBody>
          </p:sp>
          <p:sp>
            <p:nvSpPr>
              <p:cNvPr id="139" name="Rectangle 408"/>
              <p:cNvSpPr>
                <a:spLocks noChangeArrowheads="1"/>
              </p:cNvSpPr>
              <p:nvPr/>
            </p:nvSpPr>
            <p:spPr bwMode="auto">
              <a:xfrm>
                <a:off x="-36513" y="4786313"/>
                <a:ext cx="295276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c)</a:t>
                </a:r>
              </a:p>
            </p:txBody>
          </p:sp>
          <p:sp>
            <p:nvSpPr>
              <p:cNvPr id="140" name="Rectangle 409"/>
              <p:cNvSpPr>
                <a:spLocks noChangeArrowheads="1"/>
              </p:cNvSpPr>
              <p:nvPr/>
            </p:nvSpPr>
            <p:spPr bwMode="auto">
              <a:xfrm>
                <a:off x="179388" y="4789488"/>
                <a:ext cx="4248150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 dirty="0">
                    <a:latin typeface="Comic Sans MS" panose="030F0702030302020204" pitchFamily="66" charset="0"/>
                  </a:rPr>
                  <a:t>You have 20 grey tiles.  How many white tiles will you need?</a:t>
                </a:r>
              </a:p>
            </p:txBody>
          </p:sp>
        </p:grpSp>
      </p:grpSp>
      <p:grpSp>
        <p:nvGrpSpPr>
          <p:cNvPr id="213" name="Group 212"/>
          <p:cNvGrpSpPr/>
          <p:nvPr/>
        </p:nvGrpSpPr>
        <p:grpSpPr>
          <a:xfrm>
            <a:off x="79323" y="6155895"/>
            <a:ext cx="6059300" cy="5475599"/>
            <a:chOff x="-3613" y="457200"/>
            <a:chExt cx="4539484" cy="4275931"/>
          </a:xfrm>
        </p:grpSpPr>
        <p:sp>
          <p:nvSpPr>
            <p:cNvPr id="214" name="Text Box 3074"/>
            <p:cNvSpPr txBox="1">
              <a:spLocks noChangeArrowheads="1"/>
            </p:cNvSpPr>
            <p:nvPr/>
          </p:nvSpPr>
          <p:spPr bwMode="auto">
            <a:xfrm>
              <a:off x="114300" y="457200"/>
              <a:ext cx="2335213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sng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S1 (M) Maths Homework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5" name="Text Box 3075"/>
            <p:cNvSpPr txBox="1">
              <a:spLocks noChangeArrowheads="1"/>
            </p:cNvSpPr>
            <p:nvPr/>
          </p:nvSpPr>
          <p:spPr bwMode="auto">
            <a:xfrm>
              <a:off x="0" y="749300"/>
              <a:ext cx="28575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16" name="Picture 307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0500" y="865188"/>
              <a:ext cx="506413" cy="582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7" name="Text Box 3084"/>
            <p:cNvSpPr txBox="1">
              <a:spLocks noChangeArrowheads="1"/>
            </p:cNvSpPr>
            <p:nvPr/>
          </p:nvSpPr>
          <p:spPr bwMode="auto">
            <a:xfrm>
              <a:off x="207963" y="749300"/>
              <a:ext cx="2881312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Find the next four terms of these sequences.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8" name="Text Box 3086"/>
            <p:cNvSpPr txBox="1">
              <a:spLocks noChangeArrowheads="1"/>
            </p:cNvSpPr>
            <p:nvPr/>
          </p:nvSpPr>
          <p:spPr bwMode="auto">
            <a:xfrm>
              <a:off x="25400" y="962025"/>
              <a:ext cx="1158875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a)  5, 7, 9, 11, …..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9" name="Text Box 3087"/>
            <p:cNvSpPr txBox="1">
              <a:spLocks noChangeArrowheads="1"/>
            </p:cNvSpPr>
            <p:nvPr/>
          </p:nvSpPr>
          <p:spPr bwMode="auto">
            <a:xfrm>
              <a:off x="1384300" y="962025"/>
              <a:ext cx="1292225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b)  20, 16, 12, 8, ….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0" name="Text Box 3088"/>
            <p:cNvSpPr txBox="1">
              <a:spLocks noChangeArrowheads="1"/>
            </p:cNvSpPr>
            <p:nvPr/>
          </p:nvSpPr>
          <p:spPr bwMode="auto">
            <a:xfrm>
              <a:off x="9525" y="1266825"/>
              <a:ext cx="1387475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c)  1, 4, 9, 16, 25, …..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1" name="Text Box 3199"/>
            <p:cNvSpPr txBox="1">
              <a:spLocks noChangeArrowheads="1"/>
            </p:cNvSpPr>
            <p:nvPr/>
          </p:nvSpPr>
          <p:spPr bwMode="auto">
            <a:xfrm>
              <a:off x="1376363" y="1249363"/>
              <a:ext cx="1392237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d)  1, 1, 2, 3, 5, 8, …..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2" name="Text Box 3210"/>
            <p:cNvSpPr txBox="1">
              <a:spLocks noChangeArrowheads="1"/>
            </p:cNvSpPr>
            <p:nvPr/>
          </p:nvSpPr>
          <p:spPr bwMode="auto">
            <a:xfrm>
              <a:off x="30546" y="1704975"/>
              <a:ext cx="306387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23" name="Picture 323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9458" y="1755775"/>
              <a:ext cx="506413" cy="582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4" name="Text Box 3211"/>
            <p:cNvSpPr txBox="1">
              <a:spLocks noChangeArrowheads="1"/>
            </p:cNvSpPr>
            <p:nvPr/>
          </p:nvSpPr>
          <p:spPr bwMode="auto">
            <a:xfrm>
              <a:off x="271846" y="1701800"/>
              <a:ext cx="2954337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Create the first six terms of these sequences.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5" name="Text Box 3212"/>
            <p:cNvSpPr txBox="1">
              <a:spLocks noChangeArrowheads="1"/>
            </p:cNvSpPr>
            <p:nvPr/>
          </p:nvSpPr>
          <p:spPr bwMode="auto">
            <a:xfrm>
              <a:off x="30546" y="1917700"/>
              <a:ext cx="877887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a)    </a:t>
              </a: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kumimoji="0" lang="en-US" altLang="en-US" sz="12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+ 2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6" name="Text Box 3213"/>
            <p:cNvSpPr txBox="1">
              <a:spLocks noChangeArrowheads="1"/>
            </p:cNvSpPr>
            <p:nvPr/>
          </p:nvSpPr>
          <p:spPr bwMode="auto">
            <a:xfrm>
              <a:off x="1327533" y="1911350"/>
              <a:ext cx="857250" cy="358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b)    </a:t>
              </a:r>
              <a:r>
                <a:rPr kumimoji="0" lang="en-US" altLang="en-US" sz="12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kumimoji="0" lang="en-US" altLang="en-US" sz="1200" b="0" i="0" u="none" strike="noStrike" cap="none" normalizeH="0" baseline="30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+ 6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7" name="Text Box 3214"/>
            <p:cNvSpPr txBox="1">
              <a:spLocks noChangeArrowheads="1"/>
            </p:cNvSpPr>
            <p:nvPr/>
          </p:nvSpPr>
          <p:spPr bwMode="auto">
            <a:xfrm>
              <a:off x="2559433" y="1935162"/>
              <a:ext cx="990600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c)    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3(</a:t>
              </a:r>
              <a:r>
                <a:rPr kumimoji="0" lang="en-US" altLang="en-US" sz="12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+ 6)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28" name="Group 227"/>
            <p:cNvGrpSpPr/>
            <p:nvPr/>
          </p:nvGrpSpPr>
          <p:grpSpPr>
            <a:xfrm>
              <a:off x="-3613" y="2540793"/>
              <a:ext cx="4500563" cy="2192338"/>
              <a:chOff x="-36513" y="2841625"/>
              <a:chExt cx="4500563" cy="2192338"/>
            </a:xfrm>
          </p:grpSpPr>
          <p:sp>
            <p:nvSpPr>
              <p:cNvPr id="229" name="Rectangle 353"/>
              <p:cNvSpPr>
                <a:spLocks noChangeArrowheads="1"/>
              </p:cNvSpPr>
              <p:nvPr/>
            </p:nvSpPr>
            <p:spPr bwMode="auto">
              <a:xfrm>
                <a:off x="682625" y="34893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30" name="Rectangle 355"/>
              <p:cNvSpPr>
                <a:spLocks noChangeArrowheads="1"/>
              </p:cNvSpPr>
              <p:nvPr/>
            </p:nvSpPr>
            <p:spPr bwMode="auto">
              <a:xfrm>
                <a:off x="250825" y="34893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31" name="Rectangle 357"/>
              <p:cNvSpPr>
                <a:spLocks noChangeArrowheads="1"/>
              </p:cNvSpPr>
              <p:nvPr/>
            </p:nvSpPr>
            <p:spPr bwMode="auto">
              <a:xfrm>
                <a:off x="466725" y="34893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32" name="Rectangle 358"/>
              <p:cNvSpPr>
                <a:spLocks noChangeArrowheads="1"/>
              </p:cNvSpPr>
              <p:nvPr/>
            </p:nvSpPr>
            <p:spPr bwMode="auto">
              <a:xfrm>
                <a:off x="682625" y="30575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33" name="Rectangle 359"/>
              <p:cNvSpPr>
                <a:spLocks noChangeArrowheads="1"/>
              </p:cNvSpPr>
              <p:nvPr/>
            </p:nvSpPr>
            <p:spPr bwMode="auto">
              <a:xfrm>
                <a:off x="250825" y="30575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34" name="Rectangle 360"/>
              <p:cNvSpPr>
                <a:spLocks noChangeArrowheads="1"/>
              </p:cNvSpPr>
              <p:nvPr/>
            </p:nvSpPr>
            <p:spPr bwMode="auto">
              <a:xfrm>
                <a:off x="466725" y="30575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35" name="Rectangle 361"/>
              <p:cNvSpPr>
                <a:spLocks noChangeArrowheads="1"/>
              </p:cNvSpPr>
              <p:nvPr/>
            </p:nvSpPr>
            <p:spPr bwMode="auto">
              <a:xfrm>
                <a:off x="682625" y="32734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36" name="Rectangle 362"/>
              <p:cNvSpPr>
                <a:spLocks noChangeArrowheads="1"/>
              </p:cNvSpPr>
              <p:nvPr/>
            </p:nvSpPr>
            <p:spPr bwMode="auto">
              <a:xfrm>
                <a:off x="250825" y="32734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37" name="Rectangle 363"/>
              <p:cNvSpPr>
                <a:spLocks noChangeArrowheads="1"/>
              </p:cNvSpPr>
              <p:nvPr/>
            </p:nvSpPr>
            <p:spPr bwMode="auto">
              <a:xfrm>
                <a:off x="466725" y="3273425"/>
                <a:ext cx="217488" cy="2174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38" name="Rectangle 364"/>
              <p:cNvSpPr>
                <a:spLocks noChangeArrowheads="1"/>
              </p:cNvSpPr>
              <p:nvPr/>
            </p:nvSpPr>
            <p:spPr bwMode="auto">
              <a:xfrm>
                <a:off x="1474788" y="3489325"/>
                <a:ext cx="217487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39" name="Rectangle 365"/>
              <p:cNvSpPr>
                <a:spLocks noChangeArrowheads="1"/>
              </p:cNvSpPr>
              <p:nvPr/>
            </p:nvSpPr>
            <p:spPr bwMode="auto">
              <a:xfrm>
                <a:off x="1042988" y="3489325"/>
                <a:ext cx="217487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40" name="Rectangle 366"/>
              <p:cNvSpPr>
                <a:spLocks noChangeArrowheads="1"/>
              </p:cNvSpPr>
              <p:nvPr/>
            </p:nvSpPr>
            <p:spPr bwMode="auto">
              <a:xfrm>
                <a:off x="1258888" y="3489325"/>
                <a:ext cx="217487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41" name="Rectangle 367"/>
              <p:cNvSpPr>
                <a:spLocks noChangeArrowheads="1"/>
              </p:cNvSpPr>
              <p:nvPr/>
            </p:nvSpPr>
            <p:spPr bwMode="auto">
              <a:xfrm>
                <a:off x="1474788" y="3057525"/>
                <a:ext cx="217487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42" name="Rectangle 368"/>
              <p:cNvSpPr>
                <a:spLocks noChangeArrowheads="1"/>
              </p:cNvSpPr>
              <p:nvPr/>
            </p:nvSpPr>
            <p:spPr bwMode="auto">
              <a:xfrm>
                <a:off x="1042988" y="3057525"/>
                <a:ext cx="217487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43" name="Rectangle 369"/>
              <p:cNvSpPr>
                <a:spLocks noChangeArrowheads="1"/>
              </p:cNvSpPr>
              <p:nvPr/>
            </p:nvSpPr>
            <p:spPr bwMode="auto">
              <a:xfrm>
                <a:off x="1258888" y="3057525"/>
                <a:ext cx="217487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44" name="Rectangle 370"/>
              <p:cNvSpPr>
                <a:spLocks noChangeArrowheads="1"/>
              </p:cNvSpPr>
              <p:nvPr/>
            </p:nvSpPr>
            <p:spPr bwMode="auto">
              <a:xfrm>
                <a:off x="1474788" y="3273425"/>
                <a:ext cx="217487" cy="2174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45" name="Rectangle 371"/>
              <p:cNvSpPr>
                <a:spLocks noChangeArrowheads="1"/>
              </p:cNvSpPr>
              <p:nvPr/>
            </p:nvSpPr>
            <p:spPr bwMode="auto">
              <a:xfrm>
                <a:off x="1042988" y="3273425"/>
                <a:ext cx="217487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46" name="Rectangle 372"/>
              <p:cNvSpPr>
                <a:spLocks noChangeArrowheads="1"/>
              </p:cNvSpPr>
              <p:nvPr/>
            </p:nvSpPr>
            <p:spPr bwMode="auto">
              <a:xfrm>
                <a:off x="1258888" y="3273425"/>
                <a:ext cx="217487" cy="2174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47" name="Rectangle 373"/>
              <p:cNvSpPr>
                <a:spLocks noChangeArrowheads="1"/>
              </p:cNvSpPr>
              <p:nvPr/>
            </p:nvSpPr>
            <p:spPr bwMode="auto">
              <a:xfrm>
                <a:off x="1690688" y="3489325"/>
                <a:ext cx="217487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48" name="Rectangle 374"/>
              <p:cNvSpPr>
                <a:spLocks noChangeArrowheads="1"/>
              </p:cNvSpPr>
              <p:nvPr/>
            </p:nvSpPr>
            <p:spPr bwMode="auto">
              <a:xfrm>
                <a:off x="1690688" y="3057525"/>
                <a:ext cx="217487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49" name="Rectangle 375"/>
              <p:cNvSpPr>
                <a:spLocks noChangeArrowheads="1"/>
              </p:cNvSpPr>
              <p:nvPr/>
            </p:nvSpPr>
            <p:spPr bwMode="auto">
              <a:xfrm>
                <a:off x="1690688" y="3273425"/>
                <a:ext cx="217487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50" name="Rectangle 376"/>
              <p:cNvSpPr>
                <a:spLocks noChangeArrowheads="1"/>
              </p:cNvSpPr>
              <p:nvPr/>
            </p:nvSpPr>
            <p:spPr bwMode="auto">
              <a:xfrm>
                <a:off x="2482850" y="34893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51" name="Rectangle 377"/>
              <p:cNvSpPr>
                <a:spLocks noChangeArrowheads="1"/>
              </p:cNvSpPr>
              <p:nvPr/>
            </p:nvSpPr>
            <p:spPr bwMode="auto">
              <a:xfrm>
                <a:off x="2051050" y="34893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52" name="Rectangle 378"/>
              <p:cNvSpPr>
                <a:spLocks noChangeArrowheads="1"/>
              </p:cNvSpPr>
              <p:nvPr/>
            </p:nvSpPr>
            <p:spPr bwMode="auto">
              <a:xfrm>
                <a:off x="2266950" y="34893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53" name="Rectangle 379"/>
              <p:cNvSpPr>
                <a:spLocks noChangeArrowheads="1"/>
              </p:cNvSpPr>
              <p:nvPr/>
            </p:nvSpPr>
            <p:spPr bwMode="auto">
              <a:xfrm>
                <a:off x="2482850" y="30575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54" name="Rectangle 380"/>
              <p:cNvSpPr>
                <a:spLocks noChangeArrowheads="1"/>
              </p:cNvSpPr>
              <p:nvPr/>
            </p:nvSpPr>
            <p:spPr bwMode="auto">
              <a:xfrm>
                <a:off x="2051050" y="30575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55" name="Rectangle 381"/>
              <p:cNvSpPr>
                <a:spLocks noChangeArrowheads="1"/>
              </p:cNvSpPr>
              <p:nvPr/>
            </p:nvSpPr>
            <p:spPr bwMode="auto">
              <a:xfrm>
                <a:off x="2266950" y="30575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56" name="Rectangle 382"/>
              <p:cNvSpPr>
                <a:spLocks noChangeArrowheads="1"/>
              </p:cNvSpPr>
              <p:nvPr/>
            </p:nvSpPr>
            <p:spPr bwMode="auto">
              <a:xfrm>
                <a:off x="2482850" y="3273425"/>
                <a:ext cx="217488" cy="2174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57" name="Rectangle 383"/>
              <p:cNvSpPr>
                <a:spLocks noChangeArrowheads="1"/>
              </p:cNvSpPr>
              <p:nvPr/>
            </p:nvSpPr>
            <p:spPr bwMode="auto">
              <a:xfrm>
                <a:off x="2051050" y="32734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58" name="Rectangle 384"/>
              <p:cNvSpPr>
                <a:spLocks noChangeArrowheads="1"/>
              </p:cNvSpPr>
              <p:nvPr/>
            </p:nvSpPr>
            <p:spPr bwMode="auto">
              <a:xfrm>
                <a:off x="2266950" y="3273425"/>
                <a:ext cx="217488" cy="2174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59" name="Rectangle 385"/>
              <p:cNvSpPr>
                <a:spLocks noChangeArrowheads="1"/>
              </p:cNvSpPr>
              <p:nvPr/>
            </p:nvSpPr>
            <p:spPr bwMode="auto">
              <a:xfrm>
                <a:off x="2698750" y="34893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60" name="Rectangle 386"/>
              <p:cNvSpPr>
                <a:spLocks noChangeArrowheads="1"/>
              </p:cNvSpPr>
              <p:nvPr/>
            </p:nvSpPr>
            <p:spPr bwMode="auto">
              <a:xfrm>
                <a:off x="2698750" y="30575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61" name="Rectangle 387"/>
              <p:cNvSpPr>
                <a:spLocks noChangeArrowheads="1"/>
              </p:cNvSpPr>
              <p:nvPr/>
            </p:nvSpPr>
            <p:spPr bwMode="auto">
              <a:xfrm>
                <a:off x="2698750" y="3273425"/>
                <a:ext cx="217488" cy="2174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62" name="Rectangle 388"/>
              <p:cNvSpPr>
                <a:spLocks noChangeArrowheads="1"/>
              </p:cNvSpPr>
              <p:nvPr/>
            </p:nvSpPr>
            <p:spPr bwMode="auto">
              <a:xfrm>
                <a:off x="2914650" y="34893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63" name="Rectangle 389"/>
              <p:cNvSpPr>
                <a:spLocks noChangeArrowheads="1"/>
              </p:cNvSpPr>
              <p:nvPr/>
            </p:nvSpPr>
            <p:spPr bwMode="auto">
              <a:xfrm>
                <a:off x="2914650" y="30575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64" name="Rectangle 390"/>
              <p:cNvSpPr>
                <a:spLocks noChangeArrowheads="1"/>
              </p:cNvSpPr>
              <p:nvPr/>
            </p:nvSpPr>
            <p:spPr bwMode="auto">
              <a:xfrm>
                <a:off x="2914650" y="3273425"/>
                <a:ext cx="217488" cy="217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265" name="Picture 3238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57638" y="2841625"/>
                <a:ext cx="506412" cy="5826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" name="Rectangle 392"/>
              <p:cNvSpPr>
                <a:spLocks noChangeArrowheads="1"/>
              </p:cNvSpPr>
              <p:nvPr/>
            </p:nvSpPr>
            <p:spPr bwMode="auto">
              <a:xfrm>
                <a:off x="-36513" y="3821113"/>
                <a:ext cx="295276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a)</a:t>
                </a:r>
              </a:p>
            </p:txBody>
          </p:sp>
          <p:sp>
            <p:nvSpPr>
              <p:cNvPr id="267" name="Rectangle 393"/>
              <p:cNvSpPr>
                <a:spLocks noChangeArrowheads="1"/>
              </p:cNvSpPr>
              <p:nvPr/>
            </p:nvSpPr>
            <p:spPr bwMode="auto">
              <a:xfrm>
                <a:off x="179388" y="3824288"/>
                <a:ext cx="1920875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Copy and complete this table.</a:t>
                </a:r>
              </a:p>
            </p:txBody>
          </p:sp>
          <p:sp>
            <p:nvSpPr>
              <p:cNvPr id="268" name="Line 394"/>
              <p:cNvSpPr>
                <a:spLocks noChangeShapeType="1"/>
              </p:cNvSpPr>
              <p:nvPr/>
            </p:nvSpPr>
            <p:spPr bwMode="auto">
              <a:xfrm>
                <a:off x="2916238" y="3849688"/>
                <a:ext cx="0" cy="3603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9" name="Line 395"/>
              <p:cNvSpPr>
                <a:spLocks noChangeShapeType="1"/>
              </p:cNvSpPr>
              <p:nvPr/>
            </p:nvSpPr>
            <p:spPr bwMode="auto">
              <a:xfrm>
                <a:off x="2212975" y="4019550"/>
                <a:ext cx="22320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0" name="Rectangle 396"/>
              <p:cNvSpPr>
                <a:spLocks noChangeArrowheads="1"/>
              </p:cNvSpPr>
              <p:nvPr/>
            </p:nvSpPr>
            <p:spPr bwMode="auto">
              <a:xfrm>
                <a:off x="2152650" y="3803650"/>
                <a:ext cx="766763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Grey tiles</a:t>
                </a:r>
              </a:p>
            </p:txBody>
          </p:sp>
          <p:sp>
            <p:nvSpPr>
              <p:cNvPr id="271" name="Rectangle 397"/>
              <p:cNvSpPr>
                <a:spLocks noChangeArrowheads="1"/>
              </p:cNvSpPr>
              <p:nvPr/>
            </p:nvSpPr>
            <p:spPr bwMode="auto">
              <a:xfrm>
                <a:off x="2114550" y="4006850"/>
                <a:ext cx="854075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White tiles</a:t>
                </a:r>
              </a:p>
            </p:txBody>
          </p:sp>
          <p:sp>
            <p:nvSpPr>
              <p:cNvPr id="272" name="Rectangle 398"/>
              <p:cNvSpPr>
                <a:spLocks noChangeArrowheads="1"/>
              </p:cNvSpPr>
              <p:nvPr/>
            </p:nvSpPr>
            <p:spPr bwMode="auto">
              <a:xfrm>
                <a:off x="2911475" y="3816350"/>
                <a:ext cx="241300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1</a:t>
                </a:r>
              </a:p>
            </p:txBody>
          </p:sp>
          <p:sp>
            <p:nvSpPr>
              <p:cNvPr id="273" name="Rectangle 399"/>
              <p:cNvSpPr>
                <a:spLocks noChangeArrowheads="1"/>
              </p:cNvSpPr>
              <p:nvPr/>
            </p:nvSpPr>
            <p:spPr bwMode="auto">
              <a:xfrm>
                <a:off x="3106738" y="3816350"/>
                <a:ext cx="261937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2</a:t>
                </a:r>
              </a:p>
            </p:txBody>
          </p:sp>
          <p:sp>
            <p:nvSpPr>
              <p:cNvPr id="274" name="Rectangle 401"/>
              <p:cNvSpPr>
                <a:spLocks noChangeArrowheads="1"/>
              </p:cNvSpPr>
              <p:nvPr/>
            </p:nvSpPr>
            <p:spPr bwMode="auto">
              <a:xfrm>
                <a:off x="3322638" y="3811588"/>
                <a:ext cx="261937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3</a:t>
                </a:r>
              </a:p>
            </p:txBody>
          </p:sp>
          <p:sp>
            <p:nvSpPr>
              <p:cNvPr id="275" name="Rectangle 402"/>
              <p:cNvSpPr>
                <a:spLocks noChangeArrowheads="1"/>
              </p:cNvSpPr>
              <p:nvPr/>
            </p:nvSpPr>
            <p:spPr bwMode="auto">
              <a:xfrm>
                <a:off x="3517900" y="3811588"/>
                <a:ext cx="261938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4</a:t>
                </a:r>
              </a:p>
            </p:txBody>
          </p:sp>
          <p:sp>
            <p:nvSpPr>
              <p:cNvPr id="276" name="Rectangle 403"/>
              <p:cNvSpPr>
                <a:spLocks noChangeArrowheads="1"/>
              </p:cNvSpPr>
              <p:nvPr/>
            </p:nvSpPr>
            <p:spPr bwMode="auto">
              <a:xfrm>
                <a:off x="3733800" y="3811588"/>
                <a:ext cx="261938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277" name="Line 404"/>
              <p:cNvSpPr>
                <a:spLocks noChangeShapeType="1"/>
              </p:cNvSpPr>
              <p:nvPr/>
            </p:nvSpPr>
            <p:spPr bwMode="auto">
              <a:xfrm>
                <a:off x="3995738" y="3849688"/>
                <a:ext cx="0" cy="36036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8" name="Rectangle 405"/>
              <p:cNvSpPr>
                <a:spLocks noChangeArrowheads="1"/>
              </p:cNvSpPr>
              <p:nvPr/>
            </p:nvSpPr>
            <p:spPr bwMode="auto">
              <a:xfrm>
                <a:off x="4094163" y="3811588"/>
                <a:ext cx="319087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12</a:t>
                </a:r>
              </a:p>
            </p:txBody>
          </p:sp>
          <p:sp>
            <p:nvSpPr>
              <p:cNvPr id="279" name="Rectangle 406"/>
              <p:cNvSpPr>
                <a:spLocks noChangeArrowheads="1"/>
              </p:cNvSpPr>
              <p:nvPr/>
            </p:nvSpPr>
            <p:spPr bwMode="auto">
              <a:xfrm>
                <a:off x="-36513" y="4354513"/>
                <a:ext cx="304801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b)</a:t>
                </a:r>
              </a:p>
            </p:txBody>
          </p:sp>
          <p:sp>
            <p:nvSpPr>
              <p:cNvPr id="280" name="Rectangle 407"/>
              <p:cNvSpPr>
                <a:spLocks noChangeArrowheads="1"/>
              </p:cNvSpPr>
              <p:nvPr/>
            </p:nvSpPr>
            <p:spPr bwMode="auto">
              <a:xfrm>
                <a:off x="179388" y="4357688"/>
                <a:ext cx="4248150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Construct a formula to help you calculate the number of white tiles needed when you know the number of grey.</a:t>
                </a:r>
              </a:p>
            </p:txBody>
          </p:sp>
          <p:sp>
            <p:nvSpPr>
              <p:cNvPr id="281" name="Rectangle 408"/>
              <p:cNvSpPr>
                <a:spLocks noChangeArrowheads="1"/>
              </p:cNvSpPr>
              <p:nvPr/>
            </p:nvSpPr>
            <p:spPr bwMode="auto">
              <a:xfrm>
                <a:off x="-36513" y="4786313"/>
                <a:ext cx="295276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c)</a:t>
                </a:r>
              </a:p>
            </p:txBody>
          </p:sp>
          <p:sp>
            <p:nvSpPr>
              <p:cNvPr id="282" name="Rectangle 409"/>
              <p:cNvSpPr>
                <a:spLocks noChangeArrowheads="1"/>
              </p:cNvSpPr>
              <p:nvPr/>
            </p:nvSpPr>
            <p:spPr bwMode="auto">
              <a:xfrm>
                <a:off x="179388" y="4789488"/>
                <a:ext cx="4248150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000">
                    <a:latin typeface="Comic Sans MS" panose="030F0702030302020204" pitchFamily="66" charset="0"/>
                  </a:rPr>
                  <a:t>You have 20 grey tiles.  How many white tiles will you need?</a:t>
                </a:r>
              </a:p>
            </p:txBody>
          </p:sp>
        </p:grpSp>
      </p:grpSp>
      <p:sp>
        <p:nvSpPr>
          <p:cNvPr id="2097" name="TextBox 2096"/>
          <p:cNvSpPr txBox="1"/>
          <p:nvPr/>
        </p:nvSpPr>
        <p:spPr>
          <a:xfrm>
            <a:off x="-3613" y="3071066"/>
            <a:ext cx="732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3</a:t>
            </a:r>
            <a:r>
              <a:rPr lang="en-GB" sz="1200" dirty="0"/>
              <a:t>)</a:t>
            </a:r>
            <a:endParaRPr lang="en-GB" sz="1200" dirty="0" smtClean="0"/>
          </a:p>
        </p:txBody>
      </p:sp>
      <p:sp>
        <p:nvSpPr>
          <p:cNvPr id="284" name="TextBox 283"/>
          <p:cNvSpPr txBox="1"/>
          <p:nvPr/>
        </p:nvSpPr>
        <p:spPr>
          <a:xfrm>
            <a:off x="52073" y="8867512"/>
            <a:ext cx="732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3</a:t>
            </a:r>
            <a:r>
              <a:rPr lang="en-GB" sz="1200" dirty="0"/>
              <a:t>)</a:t>
            </a:r>
            <a:endParaRPr lang="en-GB" sz="1200" dirty="0" smtClean="0"/>
          </a:p>
        </p:txBody>
      </p:sp>
    </p:spTree>
    <p:extLst>
      <p:ext uri="{BB962C8B-B14F-4D97-AF65-F5344CB8AC3E}">
        <p14:creationId xmlns:p14="http://schemas.microsoft.com/office/powerpoint/2010/main" val="186656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306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Watson</dc:creator>
  <cp:lastModifiedBy>Clare Watson</cp:lastModifiedBy>
  <cp:revision>1</cp:revision>
  <cp:lastPrinted>2018-06-04T07:15:45Z</cp:lastPrinted>
  <dcterms:created xsi:type="dcterms:W3CDTF">2018-06-04T07:08:18Z</dcterms:created>
  <dcterms:modified xsi:type="dcterms:W3CDTF">2018-06-04T07:16:32Z</dcterms:modified>
</cp:coreProperties>
</file>